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</p:sldMasterIdLst>
  <p:notesMasterIdLst>
    <p:notesMasterId r:id="rId59"/>
  </p:notesMasterIdLst>
  <p:handoutMasterIdLst>
    <p:handoutMasterId r:id="rId60"/>
  </p:handoutMasterIdLst>
  <p:sldIdLst>
    <p:sldId id="419" r:id="rId2"/>
    <p:sldId id="504" r:id="rId3"/>
    <p:sldId id="506" r:id="rId4"/>
    <p:sldId id="507" r:id="rId5"/>
    <p:sldId id="508" r:id="rId6"/>
    <p:sldId id="509" r:id="rId7"/>
    <p:sldId id="510" r:id="rId8"/>
    <p:sldId id="511" r:id="rId9"/>
    <p:sldId id="505" r:id="rId10"/>
    <p:sldId id="513" r:id="rId11"/>
    <p:sldId id="514" r:id="rId12"/>
    <p:sldId id="515" r:id="rId13"/>
    <p:sldId id="516" r:id="rId14"/>
    <p:sldId id="517" r:id="rId15"/>
    <p:sldId id="518" r:id="rId16"/>
    <p:sldId id="519" r:id="rId17"/>
    <p:sldId id="520" r:id="rId18"/>
    <p:sldId id="522" r:id="rId19"/>
    <p:sldId id="521" r:id="rId20"/>
    <p:sldId id="512" r:id="rId21"/>
    <p:sldId id="524" r:id="rId22"/>
    <p:sldId id="525" r:id="rId23"/>
    <p:sldId id="526" r:id="rId24"/>
    <p:sldId id="536" r:id="rId25"/>
    <p:sldId id="537" r:id="rId26"/>
    <p:sldId id="527" r:id="rId27"/>
    <p:sldId id="538" r:id="rId28"/>
    <p:sldId id="539" r:id="rId29"/>
    <p:sldId id="528" r:id="rId30"/>
    <p:sldId id="543" r:id="rId31"/>
    <p:sldId id="540" r:id="rId32"/>
    <p:sldId id="541" r:id="rId33"/>
    <p:sldId id="542" r:id="rId34"/>
    <p:sldId id="529" r:id="rId35"/>
    <p:sldId id="544" r:id="rId36"/>
    <p:sldId id="545" r:id="rId37"/>
    <p:sldId id="546" r:id="rId38"/>
    <p:sldId id="547" r:id="rId39"/>
    <p:sldId id="548" r:id="rId40"/>
    <p:sldId id="530" r:id="rId41"/>
    <p:sldId id="552" r:id="rId42"/>
    <p:sldId id="549" r:id="rId43"/>
    <p:sldId id="550" r:id="rId44"/>
    <p:sldId id="551" r:id="rId45"/>
    <p:sldId id="531" r:id="rId46"/>
    <p:sldId id="553" r:id="rId47"/>
    <p:sldId id="554" r:id="rId48"/>
    <p:sldId id="555" r:id="rId49"/>
    <p:sldId id="532" r:id="rId50"/>
    <p:sldId id="533" r:id="rId51"/>
    <p:sldId id="557" r:id="rId52"/>
    <p:sldId id="556" r:id="rId53"/>
    <p:sldId id="558" r:id="rId54"/>
    <p:sldId id="534" r:id="rId55"/>
    <p:sldId id="535" r:id="rId56"/>
    <p:sldId id="523" r:id="rId57"/>
    <p:sldId id="503" r:id="rId58"/>
  </p:sldIdLst>
  <p:sldSz cx="9144000" cy="6858000" type="letter"/>
  <p:notesSz cx="7077075" cy="9004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6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66"/>
    <a:srgbClr val="FF0D0D"/>
    <a:srgbClr val="FF9999"/>
    <a:srgbClr val="FFFF99"/>
    <a:srgbClr val="FFFFFF"/>
    <a:srgbClr val="CCFF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1" autoAdjust="0"/>
    <p:restoredTop sz="93267" autoAdjust="0"/>
  </p:normalViewPr>
  <p:slideViewPr>
    <p:cSldViewPr snapToGrid="0">
      <p:cViewPr>
        <p:scale>
          <a:sx n="75" d="100"/>
          <a:sy n="75" d="100"/>
        </p:scale>
        <p:origin x="1262" y="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1914" y="-78"/>
      </p:cViewPr>
      <p:guideLst>
        <p:guide orient="horz" pos="2836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5975" cy="4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1100" y="1"/>
            <a:ext cx="3065975" cy="4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53930"/>
            <a:ext cx="3065975" cy="4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1100" y="8553930"/>
            <a:ext cx="3065975" cy="4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7221B7-F0E8-42CB-9BBF-381D7A9F52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92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5975" cy="4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477" y="1"/>
            <a:ext cx="3065975" cy="4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9050" y="676275"/>
            <a:ext cx="4498975" cy="3375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33" y="4276965"/>
            <a:ext cx="5661010" cy="405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52378"/>
            <a:ext cx="3065975" cy="4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477" y="8552378"/>
            <a:ext cx="3065975" cy="45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B23488D9-A5C4-4FCE-9BCC-0BAF83F0EF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738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488D9-A5C4-4FCE-9BCC-0BAF83F0EFD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488D9-A5C4-4FCE-9BCC-0BAF83F0EFD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4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488D9-A5C4-4FCE-9BCC-0BAF83F0EFD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26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488D9-A5C4-4FCE-9BCC-0BAF83F0EFD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14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488D9-A5C4-4FCE-9BCC-0BAF83F0EFD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9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933450" y="842963"/>
            <a:ext cx="7678738" cy="57943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2588" y="1878013"/>
            <a:ext cx="4437062" cy="384175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63525"/>
            <a:ext cx="2125662" cy="5546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263525"/>
            <a:ext cx="6229350" cy="5546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263525"/>
            <a:ext cx="8162925" cy="5794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1688" y="1447800"/>
            <a:ext cx="3898900" cy="4362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2988" y="1447800"/>
            <a:ext cx="3900487" cy="4362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688" y="1447800"/>
            <a:ext cx="3898900" cy="436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2988" y="1447800"/>
            <a:ext cx="3900487" cy="436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1875" y="878774"/>
            <a:ext cx="9120250" cy="5201392"/>
          </a:xfrm>
          <a:custGeom>
            <a:avLst/>
            <a:gdLst>
              <a:gd name="connsiteX0" fmla="*/ 0 w 9120250"/>
              <a:gd name="connsiteY0" fmla="*/ 997527 h 5201392"/>
              <a:gd name="connsiteX1" fmla="*/ 0 w 9120250"/>
              <a:gd name="connsiteY1" fmla="*/ 4215740 h 5201392"/>
              <a:gd name="connsiteX2" fmla="*/ 415637 w 9120250"/>
              <a:gd name="connsiteY2" fmla="*/ 4370120 h 5201392"/>
              <a:gd name="connsiteX3" fmla="*/ 950026 w 9120250"/>
              <a:gd name="connsiteY3" fmla="*/ 4572000 h 5201392"/>
              <a:gd name="connsiteX4" fmla="*/ 1852551 w 9120250"/>
              <a:gd name="connsiteY4" fmla="*/ 4785756 h 5201392"/>
              <a:gd name="connsiteX5" fmla="*/ 2434442 w 9120250"/>
              <a:gd name="connsiteY5" fmla="*/ 4892634 h 5201392"/>
              <a:gd name="connsiteX6" fmla="*/ 3301341 w 9120250"/>
              <a:gd name="connsiteY6" fmla="*/ 5023262 h 5201392"/>
              <a:gd name="connsiteX7" fmla="*/ 4215741 w 9120250"/>
              <a:gd name="connsiteY7" fmla="*/ 5118265 h 5201392"/>
              <a:gd name="connsiteX8" fmla="*/ 5070764 w 9120250"/>
              <a:gd name="connsiteY8" fmla="*/ 5165766 h 5201392"/>
              <a:gd name="connsiteX9" fmla="*/ 5664530 w 9120250"/>
              <a:gd name="connsiteY9" fmla="*/ 5201392 h 5201392"/>
              <a:gd name="connsiteX10" fmla="*/ 6341424 w 9120250"/>
              <a:gd name="connsiteY10" fmla="*/ 5201392 h 5201392"/>
              <a:gd name="connsiteX11" fmla="*/ 6947065 w 9120250"/>
              <a:gd name="connsiteY11" fmla="*/ 5177642 h 5201392"/>
              <a:gd name="connsiteX12" fmla="*/ 7469580 w 9120250"/>
              <a:gd name="connsiteY12" fmla="*/ 5153891 h 5201392"/>
              <a:gd name="connsiteX13" fmla="*/ 8015844 w 9120250"/>
              <a:gd name="connsiteY13" fmla="*/ 5106390 h 5201392"/>
              <a:gd name="connsiteX14" fmla="*/ 8550234 w 9120250"/>
              <a:gd name="connsiteY14" fmla="*/ 5047013 h 5201392"/>
              <a:gd name="connsiteX15" fmla="*/ 8906494 w 9120250"/>
              <a:gd name="connsiteY15" fmla="*/ 5035138 h 5201392"/>
              <a:gd name="connsiteX16" fmla="*/ 9120250 w 9120250"/>
              <a:gd name="connsiteY16" fmla="*/ 4987636 h 5201392"/>
              <a:gd name="connsiteX17" fmla="*/ 9120250 w 9120250"/>
              <a:gd name="connsiteY17" fmla="*/ 201881 h 5201392"/>
              <a:gd name="connsiteX18" fmla="*/ 8692738 w 9120250"/>
              <a:gd name="connsiteY18" fmla="*/ 142504 h 5201392"/>
              <a:gd name="connsiteX19" fmla="*/ 8193974 w 9120250"/>
              <a:gd name="connsiteY19" fmla="*/ 95003 h 5201392"/>
              <a:gd name="connsiteX20" fmla="*/ 7813964 w 9120250"/>
              <a:gd name="connsiteY20" fmla="*/ 47501 h 5201392"/>
              <a:gd name="connsiteX21" fmla="*/ 7338951 w 9120250"/>
              <a:gd name="connsiteY21" fmla="*/ 23751 h 5201392"/>
              <a:gd name="connsiteX22" fmla="*/ 6780811 w 9120250"/>
              <a:gd name="connsiteY22" fmla="*/ 0 h 5201392"/>
              <a:gd name="connsiteX23" fmla="*/ 6044541 w 9120250"/>
              <a:gd name="connsiteY23" fmla="*/ 0 h 5201392"/>
              <a:gd name="connsiteX24" fmla="*/ 5510151 w 9120250"/>
              <a:gd name="connsiteY24" fmla="*/ 11875 h 5201392"/>
              <a:gd name="connsiteX25" fmla="*/ 5047013 w 9120250"/>
              <a:gd name="connsiteY25" fmla="*/ 23751 h 5201392"/>
              <a:gd name="connsiteX26" fmla="*/ 4560125 w 9120250"/>
              <a:gd name="connsiteY26" fmla="*/ 35626 h 5201392"/>
              <a:gd name="connsiteX27" fmla="*/ 3954483 w 9120250"/>
              <a:gd name="connsiteY27" fmla="*/ 83127 h 5201392"/>
              <a:gd name="connsiteX28" fmla="*/ 3467595 w 9120250"/>
              <a:gd name="connsiteY28" fmla="*/ 154379 h 5201392"/>
              <a:gd name="connsiteX29" fmla="*/ 2909455 w 9120250"/>
              <a:gd name="connsiteY29" fmla="*/ 213756 h 5201392"/>
              <a:gd name="connsiteX30" fmla="*/ 2434442 w 9120250"/>
              <a:gd name="connsiteY30" fmla="*/ 285008 h 5201392"/>
              <a:gd name="connsiteX31" fmla="*/ 1828800 w 9120250"/>
              <a:gd name="connsiteY31" fmla="*/ 415636 h 5201392"/>
              <a:gd name="connsiteX32" fmla="*/ 1187533 w 9120250"/>
              <a:gd name="connsiteY32" fmla="*/ 581891 h 5201392"/>
              <a:gd name="connsiteX33" fmla="*/ 581891 w 9120250"/>
              <a:gd name="connsiteY33" fmla="*/ 760021 h 5201392"/>
              <a:gd name="connsiteX34" fmla="*/ 0 w 9120250"/>
              <a:gd name="connsiteY34" fmla="*/ 997527 h 520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20250" h="5201392">
                <a:moveTo>
                  <a:pt x="0" y="997527"/>
                </a:moveTo>
                <a:lnTo>
                  <a:pt x="0" y="4215740"/>
                </a:lnTo>
                <a:lnTo>
                  <a:pt x="415637" y="4370120"/>
                </a:lnTo>
                <a:lnTo>
                  <a:pt x="950026" y="4572000"/>
                </a:lnTo>
                <a:lnTo>
                  <a:pt x="1852551" y="4785756"/>
                </a:lnTo>
                <a:lnTo>
                  <a:pt x="2434442" y="4892634"/>
                </a:lnTo>
                <a:lnTo>
                  <a:pt x="3301341" y="5023262"/>
                </a:lnTo>
                <a:lnTo>
                  <a:pt x="4215741" y="5118265"/>
                </a:lnTo>
                <a:lnTo>
                  <a:pt x="5070764" y="5165766"/>
                </a:lnTo>
                <a:lnTo>
                  <a:pt x="5664530" y="5201392"/>
                </a:lnTo>
                <a:lnTo>
                  <a:pt x="6341424" y="5201392"/>
                </a:lnTo>
                <a:lnTo>
                  <a:pt x="6947065" y="5177642"/>
                </a:lnTo>
                <a:lnTo>
                  <a:pt x="7469580" y="5153891"/>
                </a:lnTo>
                <a:lnTo>
                  <a:pt x="8015844" y="5106390"/>
                </a:lnTo>
                <a:lnTo>
                  <a:pt x="8550234" y="5047013"/>
                </a:lnTo>
                <a:lnTo>
                  <a:pt x="8906494" y="5035138"/>
                </a:lnTo>
                <a:lnTo>
                  <a:pt x="9120250" y="4987636"/>
                </a:lnTo>
                <a:lnTo>
                  <a:pt x="9120250" y="201881"/>
                </a:lnTo>
                <a:lnTo>
                  <a:pt x="8692738" y="142504"/>
                </a:lnTo>
                <a:lnTo>
                  <a:pt x="8193974" y="95003"/>
                </a:lnTo>
                <a:lnTo>
                  <a:pt x="7813964" y="47501"/>
                </a:lnTo>
                <a:lnTo>
                  <a:pt x="7338951" y="23751"/>
                </a:lnTo>
                <a:lnTo>
                  <a:pt x="6780811" y="0"/>
                </a:lnTo>
                <a:lnTo>
                  <a:pt x="6044541" y="0"/>
                </a:lnTo>
                <a:lnTo>
                  <a:pt x="5510151" y="11875"/>
                </a:lnTo>
                <a:lnTo>
                  <a:pt x="5047013" y="23751"/>
                </a:lnTo>
                <a:lnTo>
                  <a:pt x="4560125" y="35626"/>
                </a:lnTo>
                <a:lnTo>
                  <a:pt x="3954483" y="83127"/>
                </a:lnTo>
                <a:lnTo>
                  <a:pt x="3467595" y="154379"/>
                </a:lnTo>
                <a:lnTo>
                  <a:pt x="2909455" y="213756"/>
                </a:lnTo>
                <a:lnTo>
                  <a:pt x="2434442" y="285008"/>
                </a:lnTo>
                <a:lnTo>
                  <a:pt x="1828800" y="415636"/>
                </a:lnTo>
                <a:lnTo>
                  <a:pt x="1187533" y="581891"/>
                </a:lnTo>
                <a:lnTo>
                  <a:pt x="581891" y="760021"/>
                </a:lnTo>
                <a:lnTo>
                  <a:pt x="0" y="997527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9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263525"/>
            <a:ext cx="8162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33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447800"/>
            <a:ext cx="7951787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 spd="slow">
    <p:cover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200" b="0">
          <a:solidFill>
            <a:srgbClr val="000066"/>
          </a:solidFill>
          <a:latin typeface="Impac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Blip>
          <a:blip r:embed="rId15"/>
        </a:buBlip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Blip>
          <a:blip r:embed="rId15"/>
        </a:buBlip>
        <a:defRPr sz="2800">
          <a:solidFill>
            <a:srgbClr val="0000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45000"/>
        <a:buFont typeface="Wingdings" pitchFamily="2" charset="2"/>
        <a:buBlip>
          <a:blip r:embed="rId15"/>
        </a:buBlip>
        <a:defRPr sz="2400">
          <a:solidFill>
            <a:srgbClr val="0000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35000"/>
        <a:buFont typeface="Wingdings" pitchFamily="2" charset="2"/>
        <a:buBlip>
          <a:blip r:embed="rId15"/>
        </a:buBlip>
        <a:defRPr sz="2000">
          <a:solidFill>
            <a:srgbClr val="0000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 typeface="Wingdings" pitchFamily="2" charset="2"/>
        <a:buBlip>
          <a:blip r:embed="rId15"/>
        </a:buBlip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 typeface="Wingdings" pitchFamily="2" charset="2"/>
        <a:buBlip>
          <a:blip r:embed="rId15"/>
        </a:buBlip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 typeface="Wingdings" pitchFamily="2" charset="2"/>
        <a:buBlip>
          <a:blip r:embed="rId15"/>
        </a:buBlip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 typeface="Wingdings" pitchFamily="2" charset="2"/>
        <a:buBlip>
          <a:blip r:embed="rId15"/>
        </a:buBlip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SzPct val="25000"/>
        <a:buFont typeface="Wingdings" pitchFamily="2" charset="2"/>
        <a:buBlip>
          <a:blip r:embed="rId15"/>
        </a:buBlip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2608" y="89531"/>
            <a:ext cx="8077200" cy="1569660"/>
          </a:xfrm>
        </p:spPr>
        <p:txBody>
          <a:bodyPr/>
          <a:lstStyle/>
          <a:p>
            <a:pPr eaLnBrk="1" hangingPunct="1"/>
            <a:r>
              <a:rPr lang="en-US" sz="4800" b="1" dirty="0">
                <a:solidFill>
                  <a:schemeClr val="tx2"/>
                </a:solidFill>
              </a:rPr>
              <a:t>Concrete Pavement Recycling Practices and Technologies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3300413" y="1878013"/>
            <a:ext cx="5643561" cy="3841750"/>
          </a:xfrm>
        </p:spPr>
        <p:txBody>
          <a:bodyPr/>
          <a:lstStyle/>
          <a:p>
            <a:pPr algn="r"/>
            <a:r>
              <a:rPr lang="en-US" dirty="0"/>
              <a:t>2017 CAPTG Workshop</a:t>
            </a:r>
          </a:p>
          <a:p>
            <a:pPr algn="r"/>
            <a:r>
              <a:rPr lang="en-US" dirty="0"/>
              <a:t>Halifax, NS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Gary L. Mitchell, P.E.</a:t>
            </a:r>
          </a:p>
          <a:p>
            <a:pPr algn="r"/>
            <a:r>
              <a:rPr lang="en-US" dirty="0"/>
              <a:t>Vice President</a:t>
            </a:r>
          </a:p>
          <a:p>
            <a:pPr algn="r"/>
            <a:r>
              <a:rPr lang="en-US" dirty="0"/>
              <a:t>American Concrete Pavement Association</a:t>
            </a:r>
          </a:p>
        </p:txBody>
      </p:sp>
    </p:spTree>
    <p:extLst>
      <p:ext uri="{BB962C8B-B14F-4D97-AF65-F5344CB8AC3E}">
        <p14:creationId xmlns:p14="http://schemas.microsoft.com/office/powerpoint/2010/main" val="1486396583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FCE55-8146-4C6C-B912-6C135C73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A8C74-F9FC-459F-8B11-782D034D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12" y="1240536"/>
            <a:ext cx="7951787" cy="4362450"/>
          </a:xfrm>
        </p:spPr>
        <p:txBody>
          <a:bodyPr/>
          <a:lstStyle/>
          <a:p>
            <a:r>
              <a:rPr lang="en-US" dirty="0"/>
              <a:t>LCCA preferable – enough data exist to assess?</a:t>
            </a:r>
          </a:p>
          <a:p>
            <a:r>
              <a:rPr lang="en-US" dirty="0"/>
              <a:t>Evaluate the economic viability of RCA: </a:t>
            </a:r>
          </a:p>
          <a:p>
            <a:pPr lvl="2"/>
            <a:r>
              <a:rPr lang="en-US" dirty="0"/>
              <a:t>Tangible cost comparison (</a:t>
            </a:r>
            <a:r>
              <a:rPr lang="en-US" dirty="0" err="1"/>
              <a:t>btwn</a:t>
            </a:r>
            <a:r>
              <a:rPr lang="en-US" dirty="0"/>
              <a:t>. virgin </a:t>
            </a:r>
            <a:r>
              <a:rPr lang="en-US" dirty="0" err="1"/>
              <a:t>agg</a:t>
            </a:r>
            <a:r>
              <a:rPr lang="en-US" dirty="0"/>
              <a:t>. vs RCA)</a:t>
            </a:r>
          </a:p>
          <a:p>
            <a:r>
              <a:rPr lang="en-US" dirty="0"/>
              <a:t>Major cost consideration:</a:t>
            </a:r>
          </a:p>
          <a:p>
            <a:pPr lvl="2"/>
            <a:r>
              <a:rPr lang="en-US" dirty="0"/>
              <a:t>disposal of existing PCCP in compliance with Fed., State, and local requirements</a:t>
            </a:r>
          </a:p>
          <a:p>
            <a:r>
              <a:rPr lang="en-US" dirty="0"/>
              <a:t>Economic factors to consider:</a:t>
            </a:r>
          </a:p>
          <a:p>
            <a:pPr lvl="2"/>
            <a:r>
              <a:rPr lang="en-US" dirty="0"/>
              <a:t>Determined rationally and defended as project level cost</a:t>
            </a:r>
          </a:p>
          <a:p>
            <a:r>
              <a:rPr lang="en-US" dirty="0"/>
              <a:t>Societal benefits are Subjective: </a:t>
            </a:r>
          </a:p>
          <a:p>
            <a:pPr lvl="2"/>
            <a:r>
              <a:rPr lang="en-US" dirty="0"/>
              <a:t>Difficult to quantify and should be left to the policy level</a:t>
            </a:r>
          </a:p>
        </p:txBody>
      </p:sp>
    </p:spTree>
    <p:extLst>
      <p:ext uri="{BB962C8B-B14F-4D97-AF65-F5344CB8AC3E}">
        <p14:creationId xmlns:p14="http://schemas.microsoft.com/office/powerpoint/2010/main" val="96334612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8782-85C5-47BA-8ACB-9D711D42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15" y="119313"/>
            <a:ext cx="8162925" cy="1077218"/>
          </a:xfrm>
        </p:spPr>
        <p:txBody>
          <a:bodyPr/>
          <a:lstStyle/>
          <a:p>
            <a:r>
              <a:rPr lang="en-US" dirty="0"/>
              <a:t>Construction cost components for virgin aggregates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C4525-2FBA-4DFA-91D5-9DC844E56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8" y="1322165"/>
            <a:ext cx="7951787" cy="3587496"/>
          </a:xfrm>
        </p:spPr>
        <p:txBody>
          <a:bodyPr/>
          <a:lstStyle/>
          <a:p>
            <a:r>
              <a:rPr lang="en-US" dirty="0"/>
              <a:t>Cost of aggregates delivered to the site</a:t>
            </a:r>
          </a:p>
          <a:p>
            <a:r>
              <a:rPr lang="en-US" dirty="0"/>
              <a:t>Cost to demolish and remove the existing PCC</a:t>
            </a:r>
          </a:p>
          <a:p>
            <a:r>
              <a:rPr lang="en-US" dirty="0"/>
              <a:t>Cost of disposal of existing PCC </a:t>
            </a:r>
            <a:r>
              <a:rPr lang="en-US" sz="1600" dirty="0"/>
              <a:t>(within environmental regulations)</a:t>
            </a:r>
          </a:p>
          <a:p>
            <a:r>
              <a:rPr lang="en-US" dirty="0"/>
              <a:t>Cost of placement of virgin aggregate </a:t>
            </a:r>
            <a:r>
              <a:rPr lang="en-US" sz="1600" dirty="0"/>
              <a:t>(if different from RCA)</a:t>
            </a:r>
          </a:p>
          <a:p>
            <a:pPr lvl="0">
              <a:buClr>
                <a:srgbClr val="9A0000"/>
              </a:buClr>
            </a:pPr>
            <a:r>
              <a:rPr lang="en-US" dirty="0"/>
              <a:t>Cost of compaction </a:t>
            </a:r>
            <a:r>
              <a:rPr lang="en-US" sz="1600" dirty="0"/>
              <a:t>(if different from RCA)</a:t>
            </a:r>
            <a:endParaRPr lang="en-US" dirty="0"/>
          </a:p>
          <a:p>
            <a:pPr lvl="0">
              <a:buClr>
                <a:srgbClr val="9A0000"/>
              </a:buClr>
            </a:pPr>
            <a:r>
              <a:rPr lang="en-US" dirty="0"/>
              <a:t>Cost of QC/QA </a:t>
            </a:r>
            <a:r>
              <a:rPr lang="en-US" sz="1600" dirty="0"/>
              <a:t>(if different from RCA)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19AE1-10C4-4C88-A718-AAA1748F5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37" y="5035296"/>
            <a:ext cx="7315200" cy="16047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2A0BE-1530-48E1-AF41-E1B486FFEC16}"/>
              </a:ext>
            </a:extLst>
          </p:cNvPr>
          <p:cNvSpPr txBox="1"/>
          <p:nvPr/>
        </p:nvSpPr>
        <p:spPr>
          <a:xfrm>
            <a:off x="3730752" y="5052852"/>
            <a:ext cx="419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Economic factors to be considered in economic analysis – virgin aggregates</a:t>
            </a:r>
          </a:p>
        </p:txBody>
      </p:sp>
    </p:spTree>
    <p:extLst>
      <p:ext uri="{BB962C8B-B14F-4D97-AF65-F5344CB8AC3E}">
        <p14:creationId xmlns:p14="http://schemas.microsoft.com/office/powerpoint/2010/main" val="3199751549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6FBD4-4C21-483C-B90A-466DC885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47" y="0"/>
            <a:ext cx="8162925" cy="1077218"/>
          </a:xfrm>
        </p:spPr>
        <p:txBody>
          <a:bodyPr/>
          <a:lstStyle/>
          <a:p>
            <a:r>
              <a:rPr lang="en-US" dirty="0"/>
              <a:t>Construction cost components for RCA aggregates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EBF4A-7100-44C5-BBD0-E45D8A92C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81" y="3730752"/>
            <a:ext cx="4898419" cy="255980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6AEB50-59AD-4294-8D42-845539AAE7C4}"/>
              </a:ext>
            </a:extLst>
          </p:cNvPr>
          <p:cNvSpPr txBox="1">
            <a:spLocks/>
          </p:cNvSpPr>
          <p:nvPr/>
        </p:nvSpPr>
        <p:spPr bwMode="auto">
          <a:xfrm>
            <a:off x="712853" y="1236726"/>
            <a:ext cx="7720519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Blip>
                <a:blip r:embed="rId3"/>
              </a:buBlip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Blip>
                <a:blip r:embed="rId3"/>
              </a:buBlip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45000"/>
              <a:buFont typeface="Wingdings" pitchFamily="2" charset="2"/>
              <a:buBlip>
                <a:blip r:embed="rId3"/>
              </a:buBlip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35000"/>
              <a:buFont typeface="Wingdings" pitchFamily="2" charset="2"/>
              <a:buBlip>
                <a:blip r:embed="rId3"/>
              </a:buBlip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25000"/>
              <a:buFont typeface="Wingdings" pitchFamily="2" charset="2"/>
              <a:buBlip>
                <a:blip r:embed="rId3"/>
              </a:buBlip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25000"/>
              <a:buFont typeface="Wingdings" pitchFamily="2" charset="2"/>
              <a:buBlip>
                <a:blip r:embed="rId3"/>
              </a:buBlip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25000"/>
              <a:buFont typeface="Wingdings" pitchFamily="2" charset="2"/>
              <a:buBlip>
                <a:blip r:embed="rId3"/>
              </a:buBlip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25000"/>
              <a:buFont typeface="Wingdings" pitchFamily="2" charset="2"/>
              <a:buBlip>
                <a:blip r:embed="rId3"/>
              </a:buBlip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25000"/>
              <a:buFont typeface="Wingdings" pitchFamily="2" charset="2"/>
              <a:buBlip>
                <a:blip r:embed="rId3"/>
              </a:buBlip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r>
              <a:rPr lang="en-US" kern="0" dirty="0"/>
              <a:t>PCC removal cost</a:t>
            </a:r>
          </a:p>
          <a:p>
            <a:r>
              <a:rPr lang="en-US" kern="0" dirty="0"/>
              <a:t>Land cost for crusher</a:t>
            </a:r>
          </a:p>
          <a:p>
            <a:r>
              <a:rPr lang="en-US" kern="0" dirty="0"/>
              <a:t>Crushing/Screening/Stockpiling</a:t>
            </a:r>
          </a:p>
          <a:p>
            <a:r>
              <a:rPr lang="en-US" kern="0" dirty="0"/>
              <a:t>Crusher/Stockpile environmental regulations</a:t>
            </a:r>
          </a:p>
          <a:p>
            <a:r>
              <a:rPr lang="en-US" kern="0" dirty="0"/>
              <a:t>Haul to/from crushing/stockpile</a:t>
            </a:r>
          </a:p>
          <a:p>
            <a:r>
              <a:rPr lang="en-US" kern="0" dirty="0"/>
              <a:t>Placement cost</a:t>
            </a:r>
          </a:p>
          <a:p>
            <a:r>
              <a:rPr lang="en-US" kern="0" dirty="0"/>
              <a:t>Compaction cost</a:t>
            </a:r>
          </a:p>
          <a:p>
            <a:r>
              <a:rPr lang="en-US" kern="0" dirty="0"/>
              <a:t>QC/QA cost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DC8151-CEF2-4F1A-B65A-4654577AD0D3}"/>
              </a:ext>
            </a:extLst>
          </p:cNvPr>
          <p:cNvSpPr/>
          <p:nvPr/>
        </p:nvSpPr>
        <p:spPr>
          <a:xfrm>
            <a:off x="7103142" y="3877056"/>
            <a:ext cx="1810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Economic factors to be considered in economic analysis – RCA aggregates</a:t>
            </a:r>
          </a:p>
        </p:txBody>
      </p:sp>
    </p:spTree>
    <p:extLst>
      <p:ext uri="{BB962C8B-B14F-4D97-AF65-F5344CB8AC3E}">
        <p14:creationId xmlns:p14="http://schemas.microsoft.com/office/powerpoint/2010/main" val="534247902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25530-B8AA-460B-8057-52094145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9" y="105029"/>
            <a:ext cx="8162925" cy="579438"/>
          </a:xfrm>
          <a:effectLst>
            <a:glow rad="482600">
              <a:schemeClr val="tx2">
                <a:alpha val="85000"/>
              </a:schemeClr>
            </a:glow>
          </a:effectLst>
        </p:spPr>
        <p:txBody>
          <a:bodyPr/>
          <a:lstStyle/>
          <a:p>
            <a:pPr algn="ctr"/>
            <a:r>
              <a:rPr lang="en-US" dirty="0"/>
              <a:t>Sample Economic Worksheets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84993-EF02-442B-BB50-DEA3FF226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6444"/>
            <a:ext cx="4509237" cy="5971827"/>
          </a:xfrm>
          <a:prstGeom prst="rect">
            <a:avLst/>
          </a:prstGeom>
          <a:effectLst>
            <a:glow rad="2540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E1A0B-E1FF-48F6-A3C3-461754CAC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272" y="776445"/>
            <a:ext cx="4681728" cy="5971827"/>
          </a:xfrm>
          <a:prstGeom prst="rect">
            <a:avLst/>
          </a:prstGeom>
          <a:effectLst>
            <a:glow rad="2413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202089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4DC14-964A-4E58-93AB-9F2AD61BE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Alkali Silica Reactivity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B4A1D-F74E-412E-B6E4-A2379AAB8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9" y="1447800"/>
            <a:ext cx="4404296" cy="4362450"/>
          </a:xfrm>
        </p:spPr>
        <p:txBody>
          <a:bodyPr/>
          <a:lstStyle/>
          <a:p>
            <a:r>
              <a:rPr lang="en-US" dirty="0"/>
              <a:t>Well known problem</a:t>
            </a:r>
          </a:p>
          <a:p>
            <a:r>
              <a:rPr lang="en-US" dirty="0"/>
              <a:t>ASR Expected to continue</a:t>
            </a:r>
          </a:p>
          <a:p>
            <a:r>
              <a:rPr lang="en-US" dirty="0"/>
              <a:t>Insignificant damage in unbound layer</a:t>
            </a:r>
          </a:p>
          <a:p>
            <a:pPr lvl="1"/>
            <a:r>
              <a:rPr lang="en-US" dirty="0"/>
              <a:t>Porosity</a:t>
            </a:r>
          </a:p>
          <a:p>
            <a:pPr lvl="1"/>
            <a:r>
              <a:rPr lang="en-US" dirty="0"/>
              <a:t>Room for ASR jell</a:t>
            </a:r>
          </a:p>
          <a:p>
            <a:r>
              <a:rPr lang="en-US" dirty="0"/>
              <a:t>Still concern for critical facilities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0AB9B-FEDE-4D44-9DCB-71E8AA495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616" y="1950720"/>
            <a:ext cx="3697477" cy="27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9494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0D595E-B98D-4693-BD33-C04826D8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Matrix for ASR distressed RCA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A843F-F9E2-4E65-B762-D63BCA6D7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44" y="868680"/>
            <a:ext cx="4791456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30318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9753-0808-4193-BC6A-18EE967E6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C2BF5-BF82-4E5C-AFCC-81848D6B1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457" y="1459992"/>
            <a:ext cx="2929064" cy="4362450"/>
          </a:xfrm>
        </p:spPr>
        <p:txBody>
          <a:bodyPr/>
          <a:lstStyle/>
          <a:p>
            <a:r>
              <a:rPr lang="en-US" dirty="0"/>
              <a:t>FAA 150/5380-8A Field Diagnosis of ASR</a:t>
            </a:r>
          </a:p>
          <a:p>
            <a:r>
              <a:rPr lang="en-US" dirty="0"/>
              <a:t>US Air Force ETL 07-6 Risk Assessment Procedure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7E98A-BDF4-47C2-84BA-97C012272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075" y="707136"/>
            <a:ext cx="5077834" cy="55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33880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E0081-0D31-446C-9D5B-606BBD8F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03" y="227738"/>
            <a:ext cx="8162925" cy="584775"/>
          </a:xfrm>
        </p:spPr>
        <p:txBody>
          <a:bodyPr/>
          <a:lstStyle/>
          <a:p>
            <a:r>
              <a:rPr lang="en-US" dirty="0"/>
              <a:t>Material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13866-1E91-4094-95F7-ED7E83A3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8" y="1447800"/>
            <a:ext cx="7951787" cy="685800"/>
          </a:xfrm>
        </p:spPr>
        <p:txBody>
          <a:bodyPr/>
          <a:lstStyle/>
          <a:p>
            <a:r>
              <a:rPr lang="en-US" dirty="0"/>
              <a:t>Gradation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D968B-A45E-425D-95AF-3D033F797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24" y="2133600"/>
            <a:ext cx="8289875" cy="4190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C726B2-D516-47E2-BEF0-201AF816BEE5}"/>
              </a:ext>
            </a:extLst>
          </p:cNvPr>
          <p:cNvSpPr txBox="1"/>
          <p:nvPr/>
        </p:nvSpPr>
        <p:spPr>
          <a:xfrm>
            <a:off x="1959685" y="5954812"/>
            <a:ext cx="523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Same as P-209 CABC except #30 (10-30) &amp; #200 (0-8)</a:t>
            </a:r>
          </a:p>
        </p:txBody>
      </p:sp>
    </p:spTree>
    <p:extLst>
      <p:ext uri="{BB962C8B-B14F-4D97-AF65-F5344CB8AC3E}">
        <p14:creationId xmlns:p14="http://schemas.microsoft.com/office/powerpoint/2010/main" val="3335273663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22EE8-5E39-49DD-9207-61ABF902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91" y="119313"/>
            <a:ext cx="8162925" cy="1077218"/>
          </a:xfrm>
        </p:spPr>
        <p:txBody>
          <a:bodyPr/>
          <a:lstStyle/>
          <a:p>
            <a:r>
              <a:rPr lang="en-US" dirty="0"/>
              <a:t>Construction Guidelines—same as virgin aggregate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1E8AD-CCE1-40F1-BA08-A6C91C761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Aggregate Stockpiling</a:t>
            </a:r>
          </a:p>
          <a:p>
            <a:r>
              <a:rPr lang="en-US"/>
              <a:t>Preparation of pavement </a:t>
            </a:r>
            <a:r>
              <a:rPr lang="en-US" dirty="0"/>
              <a:t>layers</a:t>
            </a:r>
          </a:p>
          <a:p>
            <a:r>
              <a:rPr lang="en-US" dirty="0"/>
              <a:t>Installation</a:t>
            </a:r>
          </a:p>
          <a:p>
            <a:pPr lvl="1"/>
            <a:r>
              <a:rPr lang="en-US" dirty="0"/>
              <a:t>Mixing</a:t>
            </a:r>
          </a:p>
          <a:p>
            <a:pPr lvl="1"/>
            <a:r>
              <a:rPr lang="en-US" dirty="0"/>
              <a:t>Placing</a:t>
            </a:r>
          </a:p>
          <a:p>
            <a:pPr lvl="1"/>
            <a:r>
              <a:rPr lang="en-US" dirty="0"/>
              <a:t>Compaction</a:t>
            </a:r>
          </a:p>
          <a:p>
            <a:pPr lvl="1"/>
            <a:r>
              <a:rPr lang="en-US" dirty="0"/>
              <a:t>Finishing</a:t>
            </a:r>
          </a:p>
          <a:p>
            <a:r>
              <a:rPr lang="en-US" dirty="0"/>
              <a:t>Maintenance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CAA2F-282B-466A-A96E-BACCC54D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278" y="2987039"/>
            <a:ext cx="5063197" cy="24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4556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4B5E-7250-4658-8AED-2A0F7DD44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Abrasion Loss – 45 Percent (from 40%)</a:t>
            </a:r>
          </a:p>
          <a:p>
            <a:r>
              <a:rPr lang="en-US" dirty="0"/>
              <a:t>Flat and Elongated Particles (l/w &gt; 3) – 30%</a:t>
            </a:r>
          </a:p>
          <a:p>
            <a:r>
              <a:rPr lang="en-US" dirty="0"/>
              <a:t>Fractured particles – at least 50%</a:t>
            </a:r>
          </a:p>
          <a:p>
            <a:r>
              <a:rPr lang="en-US" dirty="0"/>
              <a:t>Soundness – usually waived (chemically unsuited)</a:t>
            </a:r>
          </a:p>
          <a:p>
            <a:r>
              <a:rPr lang="en-US" dirty="0"/>
              <a:t>Liquid and plastic limits – LL&lt;25; PI&lt;5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E9B93C-58DC-454D-8023-29CA2EF3D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07" y="336677"/>
            <a:ext cx="8162925" cy="579438"/>
          </a:xfrm>
        </p:spPr>
        <p:txBody>
          <a:bodyPr/>
          <a:lstStyle/>
          <a:p>
            <a:r>
              <a:rPr lang="en-US" dirty="0"/>
              <a:t>Material Standards</a:t>
            </a:r>
          </a:p>
        </p:txBody>
      </p:sp>
    </p:spTree>
    <p:extLst>
      <p:ext uri="{BB962C8B-B14F-4D97-AF65-F5344CB8AC3E}">
        <p14:creationId xmlns:p14="http://schemas.microsoft.com/office/powerpoint/2010/main" val="365255870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5E08B-911E-4954-A760-F00606349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Picture 3" descr="A picture containing outdoor, building, sky, boat&#10;&#10;Description generated with high confidence">
            <a:extLst>
              <a:ext uri="{FF2B5EF4-FFF2-40B4-BE49-F238E27FC236}">
                <a16:creationId xmlns:a16="http://schemas.microsoft.com/office/drawing/2014/main" id="{078A9D67-2077-41B9-88E5-EE8034CF7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08" y="1644396"/>
            <a:ext cx="5282184" cy="3569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4912C-D014-4056-9319-407C0B5E52C5}"/>
              </a:ext>
            </a:extLst>
          </p:cNvPr>
          <p:cNvSpPr txBox="1"/>
          <p:nvPr/>
        </p:nvSpPr>
        <p:spPr>
          <a:xfrm>
            <a:off x="1930908" y="5474208"/>
            <a:ext cx="5282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IPRF Report 01-G-002-03-5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July 2006</a:t>
            </a:r>
          </a:p>
        </p:txBody>
      </p:sp>
    </p:spTree>
    <p:extLst>
      <p:ext uri="{BB962C8B-B14F-4D97-AF65-F5344CB8AC3E}">
        <p14:creationId xmlns:p14="http://schemas.microsoft.com/office/powerpoint/2010/main" val="924718639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C2B7C-EBBF-4817-8A50-F929E33F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609FA-B5F4-4886-8669-9D37A395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8" y="1447800"/>
            <a:ext cx="7951787" cy="2234184"/>
          </a:xfrm>
        </p:spPr>
        <p:txBody>
          <a:bodyPr/>
          <a:lstStyle/>
          <a:p>
            <a:r>
              <a:rPr lang="en-US" dirty="0"/>
              <a:t>FAA Item P-219 Recycled Concrete Aggregate Base Course</a:t>
            </a:r>
          </a:p>
          <a:p>
            <a:r>
              <a:rPr lang="en-US" dirty="0"/>
              <a:t>UFGS 32 11 23; item 2.2.1 Coarse Aggregate; paragraph (c) Crushed Recycle Concrete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9659D0-A6DC-406C-BDA8-EEF19969E413}"/>
              </a:ext>
            </a:extLst>
          </p:cNvPr>
          <p:cNvSpPr/>
          <p:nvPr/>
        </p:nvSpPr>
        <p:spPr>
          <a:xfrm>
            <a:off x="1255776" y="3626346"/>
            <a:ext cx="71532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</a:rPr>
              <a:t>**************************************************************************</a:t>
            </a:r>
          </a:p>
          <a:p>
            <a:r>
              <a:rPr lang="en-US" sz="1200" b="1" dirty="0">
                <a:latin typeface="Courier New" panose="02070309020205020404" pitchFamily="49" charset="0"/>
              </a:rPr>
              <a:t>NOTE: Verify the subgrade soil contains less than</a:t>
            </a:r>
          </a:p>
          <a:p>
            <a:pPr marR="13790"/>
            <a:r>
              <a:rPr lang="en-US" sz="1200" b="1" dirty="0">
                <a:latin typeface="Courier New" panose="02070309020205020404" pitchFamily="49" charset="0"/>
              </a:rPr>
              <a:t>0.3 percent of sulfates, to prevent expansive ettringite reaction with the recycled concrete. See UFC 3-250-11, Appendix C for testing procedure. Otherwise, delete recycled concrete option.</a:t>
            </a:r>
          </a:p>
          <a:p>
            <a:endParaRPr lang="en-US" sz="1200" b="1" dirty="0">
              <a:latin typeface="Courier New" panose="02070309020205020404" pitchFamily="49" charset="0"/>
            </a:endParaRPr>
          </a:p>
          <a:p>
            <a:pPr marR="14590"/>
            <a:r>
              <a:rPr lang="en-US" sz="1200" b="1" dirty="0">
                <a:highlight>
                  <a:srgbClr val="FFFF00"/>
                </a:highlight>
                <a:latin typeface="Courier New" panose="02070309020205020404" pitchFamily="49" charset="0"/>
              </a:rPr>
              <a:t>Do not permit recycled concrete aggregate (RCA) to be used in a airfield pavement section without evaluating for Alkali-Silica Reactivity (ASR). See IPRF-01-G-002-03-5, "Evaluation, Design and Construction Techniques for Airfield Concrete Pavement Used as Recycled Material for Base." For Air Force </a:t>
            </a:r>
            <a:r>
              <a:rPr lang="en-US" sz="1200" b="1" dirty="0" err="1">
                <a:highlight>
                  <a:srgbClr val="FFFF00"/>
                </a:highlight>
                <a:latin typeface="Courier New" panose="02070309020205020404" pitchFamily="49" charset="0"/>
              </a:rPr>
              <a:t>porjects</a:t>
            </a:r>
            <a:r>
              <a:rPr lang="en-US" sz="1200" b="1" dirty="0">
                <a:highlight>
                  <a:srgbClr val="FFFF00"/>
                </a:highlight>
                <a:latin typeface="Courier New" panose="02070309020205020404" pitchFamily="49" charset="0"/>
              </a:rPr>
              <a:t>, perform risk assessment in accordance with ETL 07-06, "Risk Assessment Procedures for Recycling Portland Cement Concrete (PCC) Suffering From Alkali-Silica Reaction (ASR) in Airfield Pavement Structures."</a:t>
            </a:r>
          </a:p>
          <a:p>
            <a:r>
              <a:rPr lang="en-US" sz="1200" b="1" dirty="0">
                <a:latin typeface="Courier New" panose="02070309020205020404" pitchFamily="49" charset="0"/>
              </a:rPr>
              <a:t>**************************************************************************</a:t>
            </a:r>
          </a:p>
        </p:txBody>
      </p:sp>
    </p:spTree>
    <p:extLst>
      <p:ext uri="{BB962C8B-B14F-4D97-AF65-F5344CB8AC3E}">
        <p14:creationId xmlns:p14="http://schemas.microsoft.com/office/powerpoint/2010/main" val="4271390345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2FC140-14A4-4051-800F-9B118A43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97449-9455-41DD-8640-F614B604F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1" y="1618803"/>
            <a:ext cx="7278568" cy="51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39251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EA6967-C3DD-4FF0-9242-667FCBC0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Airfields Using distressed RCA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56086-E8D0-45B7-9697-490CBF65A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3" y="3348016"/>
            <a:ext cx="7997952" cy="1722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9C9DE-B474-4E6D-8332-7C6E941F521B}"/>
              </a:ext>
            </a:extLst>
          </p:cNvPr>
          <p:cNvSpPr txBox="1"/>
          <p:nvPr/>
        </p:nvSpPr>
        <p:spPr>
          <a:xfrm>
            <a:off x="1395349" y="2438400"/>
            <a:ext cx="586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Airfield Site Conditions Using RCA as Base Material</a:t>
            </a:r>
          </a:p>
        </p:txBody>
      </p:sp>
    </p:spTree>
    <p:extLst>
      <p:ext uri="{BB962C8B-B14F-4D97-AF65-F5344CB8AC3E}">
        <p14:creationId xmlns:p14="http://schemas.microsoft.com/office/powerpoint/2010/main" val="335779488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B01B-2D17-4F9B-BDA7-7A4CDB77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Shaw AFB, South Carolina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883DE-0310-4B3D-B23D-98BE18915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093" y="1158240"/>
            <a:ext cx="3587432" cy="4347210"/>
          </a:xfrm>
        </p:spPr>
        <p:txBody>
          <a:bodyPr/>
          <a:lstStyle/>
          <a:p>
            <a:r>
              <a:rPr lang="en-US" sz="2800" dirty="0"/>
              <a:t>Frist project in 1987</a:t>
            </a:r>
          </a:p>
          <a:p>
            <a:r>
              <a:rPr lang="en-US" sz="2800" dirty="0"/>
              <a:t>Runways &amp; aprons</a:t>
            </a:r>
          </a:p>
          <a:p>
            <a:r>
              <a:rPr lang="en-US" sz="2800" dirty="0"/>
              <a:t>Crushing plant set up near base entrance </a:t>
            </a:r>
          </a:p>
          <a:p>
            <a:r>
              <a:rPr lang="en-US" sz="2800" dirty="0"/>
              <a:t>RCA treated as virgin aggregate</a:t>
            </a:r>
          </a:p>
          <a:p>
            <a:r>
              <a:rPr lang="en-US" sz="2800" dirty="0"/>
              <a:t>Field personal claimed easier to compact</a:t>
            </a:r>
          </a:p>
          <a:p>
            <a:r>
              <a:rPr lang="en-US" sz="2800" dirty="0"/>
              <a:t>No environmental testing</a:t>
            </a:r>
          </a:p>
          <a:p>
            <a:r>
              <a:rPr lang="en-US" sz="2800" dirty="0"/>
              <a:t>Good performance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16282-DCD1-4084-A125-DE8882749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73" y="2523744"/>
            <a:ext cx="3667615" cy="20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54978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D0223-9ED5-4B5B-9C6A-C0D84F72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88" y="1328928"/>
            <a:ext cx="8189812" cy="491337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A4DCE26-B53E-4A64-99AC-F9E0FA522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Shaw AFB</a:t>
            </a:r>
          </a:p>
        </p:txBody>
      </p:sp>
    </p:spTree>
    <p:extLst>
      <p:ext uri="{BB962C8B-B14F-4D97-AF65-F5344CB8AC3E}">
        <p14:creationId xmlns:p14="http://schemas.microsoft.com/office/powerpoint/2010/main" val="132043203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FA1F-3FA1-4DD3-85BF-CC2C9F12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Shaw AFB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CDECE-33CB-48EE-B1FF-EAFB0CDEF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52" y="1605189"/>
            <a:ext cx="7599772" cy="507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70647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23E0-07D6-4ABC-B982-B7AE4E22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Auxiliary Field, Charleston AFB, 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7694D-CC92-42E3-AE45-8F557B61F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9" y="1447800"/>
            <a:ext cx="3636200" cy="4362450"/>
          </a:xfrm>
        </p:spPr>
        <p:txBody>
          <a:bodyPr/>
          <a:lstStyle/>
          <a:p>
            <a:r>
              <a:rPr lang="en-US" sz="2800" dirty="0"/>
              <a:t>Taxiway</a:t>
            </a:r>
          </a:p>
          <a:p>
            <a:r>
              <a:rPr lang="en-US" sz="2800" dirty="0"/>
              <a:t>Met LA Abrasion loss &lt; 40%</a:t>
            </a:r>
          </a:p>
          <a:p>
            <a:r>
              <a:rPr lang="en-US" sz="2800" dirty="0"/>
              <a:t>Soaked CBR 30</a:t>
            </a:r>
          </a:p>
          <a:p>
            <a:r>
              <a:rPr lang="en-US" sz="2800" dirty="0"/>
              <a:t>Exceeded spec requirements</a:t>
            </a:r>
          </a:p>
          <a:p>
            <a:r>
              <a:rPr lang="en-US" sz="2800" dirty="0"/>
              <a:t>Crusher set up on site</a:t>
            </a:r>
          </a:p>
          <a:p>
            <a:r>
              <a:rPr lang="en-US" sz="2800" dirty="0"/>
              <a:t>Place with motor grader</a:t>
            </a:r>
          </a:p>
          <a:p>
            <a:r>
              <a:rPr lang="en-US" sz="2800" dirty="0"/>
              <a:t>Vibratory rollers</a:t>
            </a:r>
          </a:p>
          <a:p>
            <a:r>
              <a:rPr lang="en-US" sz="2800" dirty="0"/>
              <a:t>100% compaction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1794A-65A0-456A-ACF5-A06A9CBC0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62667" y="2361369"/>
            <a:ext cx="4634315" cy="29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5244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FBF1BC-0EC8-489D-95C1-56F07EB3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Auxiliary Field, Charleston AFB, SC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6A8241-FB83-4935-83C3-6F5A929F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7" y="1039495"/>
            <a:ext cx="7284249" cy="54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99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>
                    <a:alpha val="0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024974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5BDBA1-9F94-420E-9E5E-3787929F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Auxiliary Field, Charleston AFB, SC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A16DBD7-2151-4910-BB8C-CDB51D0E1E4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133600" y="570324"/>
            <a:ext cx="840044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0935773D-B7B7-4E93-A5A8-4C3B76648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16" y="777257"/>
            <a:ext cx="4608576" cy="3080162"/>
          </a:xfrm>
          <a:prstGeom prst="rect">
            <a:avLst/>
          </a:prstGeom>
          <a:noFill/>
          <a:ln w="12700">
            <a:solidFill>
              <a:srgbClr val="FFFFFF">
                <a:alpha val="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9997"/>
                  </a:srgbClr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6D40B06A-BBF4-4109-B4D1-776D64BE005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69149" y="3517897"/>
            <a:ext cx="82060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DDEA6899-00CE-40B0-8A88-7067360C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16" y="3857419"/>
            <a:ext cx="4605262" cy="3066288"/>
          </a:xfrm>
          <a:prstGeom prst="rect">
            <a:avLst/>
          </a:prstGeom>
          <a:noFill/>
          <a:ln w="12700">
            <a:solidFill>
              <a:srgbClr val="FFFFFF">
                <a:alpha val="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9997"/>
                  </a:srgbClr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E11E4-AC3E-4FA2-BCB0-11CB4D30FD93}"/>
              </a:ext>
            </a:extLst>
          </p:cNvPr>
          <p:cNvSpPr txBox="1"/>
          <p:nvPr/>
        </p:nvSpPr>
        <p:spPr>
          <a:xfrm>
            <a:off x="6327649" y="2048256"/>
            <a:ext cx="2106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Before</a:t>
            </a:r>
          </a:p>
          <a:p>
            <a:pPr algn="ctr"/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13ECB-4F67-4360-BCF4-38347BFF5AED}"/>
              </a:ext>
            </a:extLst>
          </p:cNvPr>
          <p:cNvSpPr txBox="1"/>
          <p:nvPr/>
        </p:nvSpPr>
        <p:spPr>
          <a:xfrm>
            <a:off x="6327648" y="4867343"/>
            <a:ext cx="22677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After Compaction </a:t>
            </a:r>
          </a:p>
          <a:p>
            <a:pPr algn="ctr"/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10556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80DA5-2158-4BD3-BDA9-1B5FA21E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167 Dubach, Louisiana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CBE73-B016-4917-A2BC-C026C3538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Contractor option</a:t>
            </a:r>
          </a:p>
          <a:p>
            <a:r>
              <a:rPr lang="en-US" dirty="0"/>
              <a:t>Rigid and flexible pavement </a:t>
            </a:r>
          </a:p>
          <a:p>
            <a:r>
              <a:rPr lang="en-US" dirty="0"/>
              <a:t>8” under rigid; 12” under flexible</a:t>
            </a:r>
          </a:p>
          <a:p>
            <a:r>
              <a:rPr lang="en-US" dirty="0"/>
              <a:t>Crushing plant on site</a:t>
            </a:r>
          </a:p>
          <a:p>
            <a:r>
              <a:rPr lang="en-US" dirty="0"/>
              <a:t>Recycle PCC came from various projects</a:t>
            </a:r>
          </a:p>
          <a:p>
            <a:r>
              <a:rPr lang="en-US" dirty="0"/>
              <a:t>Water added at central plant and hauled to site</a:t>
            </a:r>
          </a:p>
          <a:p>
            <a:r>
              <a:rPr lang="en-US" dirty="0"/>
              <a:t>Spread with dozer and compacted with vibratory roller</a:t>
            </a:r>
          </a:p>
        </p:txBody>
      </p:sp>
    </p:spTree>
    <p:extLst>
      <p:ext uri="{BB962C8B-B14F-4D97-AF65-F5344CB8AC3E}">
        <p14:creationId xmlns:p14="http://schemas.microsoft.com/office/powerpoint/2010/main" val="1183173926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D53BC-C07D-4032-8835-7AEF7DF5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435DA-4109-4F49-B64A-635F8D7B3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12" y="842963"/>
            <a:ext cx="7951787" cy="4362450"/>
          </a:xfrm>
        </p:spPr>
        <p:txBody>
          <a:bodyPr/>
          <a:lstStyle/>
          <a:p>
            <a:r>
              <a:rPr lang="en-US" dirty="0"/>
              <a:t>USGS Estimates: 330 million tons of base (roads)</a:t>
            </a:r>
          </a:p>
          <a:p>
            <a:r>
              <a:rPr lang="en-US" dirty="0"/>
              <a:t> 50 million tons of RCA recycled annual </a:t>
            </a:r>
            <a:r>
              <a:rPr lang="en-US" sz="1400" dirty="0"/>
              <a:t>(Saeed 2004) </a:t>
            </a:r>
          </a:p>
          <a:p>
            <a:r>
              <a:rPr lang="en-US" dirty="0"/>
              <a:t>Most recycling research by FHWA, TRB, NCHRP, Corps of Engineers</a:t>
            </a:r>
          </a:p>
          <a:p>
            <a:r>
              <a:rPr lang="en-US" dirty="0"/>
              <a:t>Research did not address potential issues with PCCP with ASR or Sulfate Attack</a:t>
            </a:r>
          </a:p>
          <a:p>
            <a:r>
              <a:rPr lang="en-US" dirty="0"/>
              <a:t>IPRF under cooperative agreement with FAA investigated the issue</a:t>
            </a:r>
          </a:p>
          <a:p>
            <a:r>
              <a:rPr lang="en-US" dirty="0"/>
              <a:t>Objective – develop minimum standards and construction guidelines</a:t>
            </a:r>
          </a:p>
        </p:txBody>
      </p:sp>
    </p:spTree>
    <p:extLst>
      <p:ext uri="{BB962C8B-B14F-4D97-AF65-F5344CB8AC3E}">
        <p14:creationId xmlns:p14="http://schemas.microsoft.com/office/powerpoint/2010/main" val="87458312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6B7B2F-E42B-4A2E-9EF3-62FCE8DF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167 Dubach, Louisiana</a:t>
            </a:r>
          </a:p>
        </p:txBody>
      </p:sp>
      <p:pic>
        <p:nvPicPr>
          <p:cNvPr id="4098" name="Picture 2" descr="DCP_1971">
            <a:extLst>
              <a:ext uri="{FF2B5EF4-FFF2-40B4-BE49-F238E27FC236}">
                <a16:creationId xmlns:a16="http://schemas.microsoft.com/office/drawing/2014/main" id="{EC3B6191-47F4-4BD7-8CFD-5CE605C4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9" y="1138618"/>
            <a:ext cx="8057864" cy="537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928689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018A4B-8AAC-4B58-9B40-67F44059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167 Dubach, Louisiana</a:t>
            </a:r>
          </a:p>
        </p:txBody>
      </p:sp>
      <p:pic>
        <p:nvPicPr>
          <p:cNvPr id="5122" name="Picture 2" descr="DCP_1985">
            <a:extLst>
              <a:ext uri="{FF2B5EF4-FFF2-40B4-BE49-F238E27FC236}">
                <a16:creationId xmlns:a16="http://schemas.microsoft.com/office/drawing/2014/main" id="{5AC1C5CC-B220-4D2A-8FE2-06038034C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82" y="1283335"/>
            <a:ext cx="7861570" cy="523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861658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6B7B2F-E42B-4A2E-9EF3-62FCE8DF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167 Dubach, Louisiana</a:t>
            </a:r>
          </a:p>
        </p:txBody>
      </p:sp>
      <p:pic>
        <p:nvPicPr>
          <p:cNvPr id="6146" name="Picture 2" descr="DCP_1987">
            <a:extLst>
              <a:ext uri="{FF2B5EF4-FFF2-40B4-BE49-F238E27FC236}">
                <a16:creationId xmlns:a16="http://schemas.microsoft.com/office/drawing/2014/main" id="{0E19F2FB-BBCD-4D03-A44B-8F3534396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0" b="12000"/>
          <a:stretch>
            <a:fillRect/>
          </a:stretch>
        </p:blipFill>
        <p:spPr bwMode="auto">
          <a:xfrm>
            <a:off x="431482" y="1053274"/>
            <a:ext cx="8200453" cy="546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031999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6B7B2F-E42B-4A2E-9EF3-62FCE8DF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167 Dubach, Louisiana</a:t>
            </a:r>
          </a:p>
        </p:txBody>
      </p:sp>
      <p:pic>
        <p:nvPicPr>
          <p:cNvPr id="7170" name="Picture 2" descr="DCP_1967">
            <a:extLst>
              <a:ext uri="{FF2B5EF4-FFF2-40B4-BE49-F238E27FC236}">
                <a16:creationId xmlns:a16="http://schemas.microsoft.com/office/drawing/2014/main" id="{DC1B4190-C6A5-4075-9E80-A33A0817E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112647"/>
            <a:ext cx="8359460" cy="55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668810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D25A-8ECE-42FF-BE64-F6255235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Forks AFB, ND and MN border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5C07E-EF11-43C4-B0DB-0DB09FA26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9" y="1447800"/>
            <a:ext cx="4184840" cy="4362450"/>
          </a:xfrm>
        </p:spPr>
        <p:txBody>
          <a:bodyPr/>
          <a:lstStyle/>
          <a:p>
            <a:r>
              <a:rPr lang="en-US" sz="2800" dirty="0"/>
              <a:t>Severe winter climate</a:t>
            </a:r>
          </a:p>
          <a:p>
            <a:r>
              <a:rPr lang="en-US" sz="2800" dirty="0"/>
              <a:t>Existing D-cracked pavement</a:t>
            </a:r>
          </a:p>
          <a:p>
            <a:r>
              <a:rPr lang="en-US" sz="2800" dirty="0" err="1"/>
              <a:t>Rubblized</a:t>
            </a:r>
            <a:r>
              <a:rPr lang="en-US" sz="2800" dirty="0"/>
              <a:t> and crushed</a:t>
            </a:r>
          </a:p>
          <a:p>
            <a:r>
              <a:rPr lang="en-US" sz="2800" dirty="0"/>
              <a:t>On site plant</a:t>
            </a:r>
          </a:p>
          <a:p>
            <a:r>
              <a:rPr lang="en-US" sz="2800" dirty="0"/>
              <a:t>Jaw crushers with stack of sieves</a:t>
            </a:r>
          </a:p>
          <a:p>
            <a:r>
              <a:rPr lang="en-US" sz="2800" dirty="0"/>
              <a:t>Experienced issues with gradation and segregation</a:t>
            </a:r>
          </a:p>
          <a:p>
            <a:r>
              <a:rPr lang="en-US" sz="2800" dirty="0"/>
              <a:t>No construction issue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8194" name="Picture 2" descr="GRANDFORKSPCI03">
            <a:extLst>
              <a:ext uri="{FF2B5EF4-FFF2-40B4-BE49-F238E27FC236}">
                <a16:creationId xmlns:a16="http://schemas.microsoft.com/office/drawing/2014/main" id="{D0F273CE-B560-42F2-BFB2-56BD54E0E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5338" r="667" b="13879"/>
          <a:stretch>
            <a:fillRect/>
          </a:stretch>
        </p:blipFill>
        <p:spPr bwMode="auto">
          <a:xfrm rot="16200000">
            <a:off x="4241864" y="2564068"/>
            <a:ext cx="5586635" cy="21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15712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684601-1B21-4EDE-AE19-EC0BEE13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Forks AFB, ND and MN border</a:t>
            </a:r>
          </a:p>
        </p:txBody>
      </p:sp>
      <p:pic>
        <p:nvPicPr>
          <p:cNvPr id="9218" name="Picture 2" descr="Guillitine demolition">
            <a:extLst>
              <a:ext uri="{FF2B5EF4-FFF2-40B4-BE49-F238E27FC236}">
                <a16:creationId xmlns:a16="http://schemas.microsoft.com/office/drawing/2014/main" id="{4A17A516-5AAB-4053-B07D-E995D40F1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4"/>
          <a:stretch>
            <a:fillRect/>
          </a:stretch>
        </p:blipFill>
        <p:spPr bwMode="auto">
          <a:xfrm>
            <a:off x="419291" y="1248347"/>
            <a:ext cx="8003328" cy="546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637459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684601-1B21-4EDE-AE19-EC0BEE13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Forks AFB, ND and MN border</a:t>
            </a:r>
          </a:p>
        </p:txBody>
      </p:sp>
      <p:pic>
        <p:nvPicPr>
          <p:cNvPr id="10242" name="Picture 2" descr="Ramhoe destruction of runway">
            <a:extLst>
              <a:ext uri="{FF2B5EF4-FFF2-40B4-BE49-F238E27FC236}">
                <a16:creationId xmlns:a16="http://schemas.microsoft.com/office/drawing/2014/main" id="{1A39E71C-5C16-493A-9D75-1220991D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"/>
          <a:stretch>
            <a:fillRect/>
          </a:stretch>
        </p:blipFill>
        <p:spPr bwMode="auto">
          <a:xfrm>
            <a:off x="563055" y="1103630"/>
            <a:ext cx="8032305" cy="564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5005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684601-1B21-4EDE-AE19-EC0BEE13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Forks AFB, ND and MN border</a:t>
            </a:r>
          </a:p>
        </p:txBody>
      </p:sp>
      <p:pic>
        <p:nvPicPr>
          <p:cNvPr id="11266" name="Picture 2" descr="Recylcled base course">
            <a:extLst>
              <a:ext uri="{FF2B5EF4-FFF2-40B4-BE49-F238E27FC236}">
                <a16:creationId xmlns:a16="http://schemas.microsoft.com/office/drawing/2014/main" id="{89A3ED55-ADE5-47A0-9988-6251A0AE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>
            <a:fillRect/>
          </a:stretch>
        </p:blipFill>
        <p:spPr bwMode="auto">
          <a:xfrm>
            <a:off x="588391" y="967930"/>
            <a:ext cx="8027271" cy="566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763292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F706F0-A546-40BB-98E9-1B79070EA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Forks AFB, ND and MN border</a:t>
            </a:r>
          </a:p>
        </p:txBody>
      </p:sp>
      <p:pic>
        <p:nvPicPr>
          <p:cNvPr id="12290" name="Picture 2" descr="Side dumping base course">
            <a:extLst>
              <a:ext uri="{FF2B5EF4-FFF2-40B4-BE49-F238E27FC236}">
                <a16:creationId xmlns:a16="http://schemas.microsoft.com/office/drawing/2014/main" id="{E5DD42C5-B6C2-45AC-B158-A4533D517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7"/>
          <a:stretch>
            <a:fillRect/>
          </a:stretch>
        </p:blipFill>
        <p:spPr bwMode="auto">
          <a:xfrm>
            <a:off x="382715" y="1006094"/>
            <a:ext cx="8348568" cy="552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573861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C6D5BBD-A4DC-4C6C-9C89-BD21874F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Forks AFB, ND and MN border</a:t>
            </a:r>
          </a:p>
        </p:txBody>
      </p:sp>
      <p:pic>
        <p:nvPicPr>
          <p:cNvPr id="13314" name="Picture 2" descr="Base course aggregate-11">
            <a:extLst>
              <a:ext uri="{FF2B5EF4-FFF2-40B4-BE49-F238E27FC236}">
                <a16:creationId xmlns:a16="http://schemas.microsoft.com/office/drawing/2014/main" id="{51CA90A6-586A-41DF-8123-E2F8ACA5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7"/>
          <a:stretch>
            <a:fillRect/>
          </a:stretch>
        </p:blipFill>
        <p:spPr bwMode="auto">
          <a:xfrm>
            <a:off x="442087" y="1332103"/>
            <a:ext cx="7994080" cy="531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10683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1D5CB-CAA7-413A-B35F-A56B8B030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Concrete usage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CD2E1-D5FB-47C3-8F01-AEFD2379C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70" y="1231393"/>
            <a:ext cx="5845521" cy="4413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0AA054-8755-4F28-8BB3-23FBC7E4F412}"/>
              </a:ext>
            </a:extLst>
          </p:cNvPr>
          <p:cNvSpPr txBox="1"/>
          <p:nvPr/>
        </p:nvSpPr>
        <p:spPr>
          <a:xfrm>
            <a:off x="3462528" y="5663995"/>
            <a:ext cx="293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Uses of RCA (source IPRF 03-5)</a:t>
            </a:r>
          </a:p>
        </p:txBody>
      </p:sp>
    </p:spTree>
    <p:extLst>
      <p:ext uri="{BB962C8B-B14F-4D97-AF65-F5344CB8AC3E}">
        <p14:creationId xmlns:p14="http://schemas.microsoft.com/office/powerpoint/2010/main" val="1570643714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CA89D-91B1-482A-B1CC-1FC13078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Home AFB, Idaho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4F59B-6440-4D44-86C0-AA219BB4A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9" y="1447800"/>
            <a:ext cx="4904168" cy="4362450"/>
          </a:xfrm>
        </p:spPr>
        <p:txBody>
          <a:bodyPr/>
          <a:lstStyle/>
          <a:p>
            <a:r>
              <a:rPr lang="en-US" sz="2800" dirty="0"/>
              <a:t>Contractor option (for RW)</a:t>
            </a:r>
          </a:p>
          <a:p>
            <a:r>
              <a:rPr lang="en-US" sz="2800" dirty="0"/>
              <a:t>ASR pavement recycled</a:t>
            </a:r>
          </a:p>
          <a:p>
            <a:r>
              <a:rPr lang="en-US" sz="2800" dirty="0"/>
              <a:t>No environmental testing</a:t>
            </a:r>
          </a:p>
          <a:p>
            <a:r>
              <a:rPr lang="en-US" sz="2800" dirty="0"/>
              <a:t>Degradation concerns—did not occur</a:t>
            </a:r>
          </a:p>
          <a:p>
            <a:r>
              <a:rPr lang="en-US" sz="2800" dirty="0"/>
              <a:t>Used vibrator roller</a:t>
            </a:r>
          </a:p>
          <a:p>
            <a:r>
              <a:rPr lang="en-US" sz="2800" dirty="0"/>
              <a:t>Tested gradation before and after compaction</a:t>
            </a:r>
          </a:p>
          <a:p>
            <a:r>
              <a:rPr lang="en-US" sz="2800" dirty="0"/>
              <a:t>Success lead to additional projects</a:t>
            </a:r>
          </a:p>
          <a:p>
            <a:r>
              <a:rPr lang="en-US" sz="2800" dirty="0"/>
              <a:t>Still RCA on site for roads, etc.</a:t>
            </a:r>
          </a:p>
          <a:p>
            <a:endParaRPr lang="en-US" dirty="0"/>
          </a:p>
        </p:txBody>
      </p:sp>
      <p:pic>
        <p:nvPicPr>
          <p:cNvPr id="14338" name="Picture 2" descr="MountainHomePCI03">
            <a:extLst>
              <a:ext uri="{FF2B5EF4-FFF2-40B4-BE49-F238E27FC236}">
                <a16:creationId xmlns:a16="http://schemas.microsoft.com/office/drawing/2014/main" id="{C97D84C7-55C5-49C8-98A5-44F7E660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7500" r="1335" b="12000"/>
          <a:stretch>
            <a:fillRect/>
          </a:stretch>
        </p:blipFill>
        <p:spPr bwMode="auto">
          <a:xfrm rot="5400000">
            <a:off x="4600929" y="2899954"/>
            <a:ext cx="5282944" cy="14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541035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CA89D-91B1-482A-B1CC-1FC13078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Home AFB, Idaho</a:t>
            </a:r>
          </a:p>
        </p:txBody>
      </p:sp>
      <p:pic>
        <p:nvPicPr>
          <p:cNvPr id="18434" name="Picture 2" descr="Mtn Home RCA Stockpile 4">
            <a:extLst>
              <a:ext uri="{FF2B5EF4-FFF2-40B4-BE49-F238E27FC236}">
                <a16:creationId xmlns:a16="http://schemas.microsoft.com/office/drawing/2014/main" id="{BF55BA0F-9F4F-474C-B9B0-A099CCF4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83" y="1027303"/>
            <a:ext cx="7017829" cy="525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407078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CA89D-91B1-482A-B1CC-1FC13078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Home AFB, Idaho</a:t>
            </a:r>
          </a:p>
        </p:txBody>
      </p:sp>
      <p:pic>
        <p:nvPicPr>
          <p:cNvPr id="15362" name="Picture 2" descr="Mtn Home RCA Stockpile 7">
            <a:extLst>
              <a:ext uri="{FF2B5EF4-FFF2-40B4-BE49-F238E27FC236}">
                <a16:creationId xmlns:a16="http://schemas.microsoft.com/office/drawing/2014/main" id="{71982B50-BFF8-454E-A6EE-6CFDB8B4E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24" y="1347470"/>
            <a:ext cx="7043801" cy="528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481389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CA89D-91B1-482A-B1CC-1FC13078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Home AFB, Idaho</a:t>
            </a:r>
          </a:p>
        </p:txBody>
      </p:sp>
      <p:pic>
        <p:nvPicPr>
          <p:cNvPr id="16386" name="Picture 2" descr="Mtn Home RCA Stockpile 9">
            <a:extLst>
              <a:ext uri="{FF2B5EF4-FFF2-40B4-BE49-F238E27FC236}">
                <a16:creationId xmlns:a16="http://schemas.microsoft.com/office/drawing/2014/main" id="{DDFD1993-F743-48A0-B5D4-7D641317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43" y="1091438"/>
            <a:ext cx="7141337" cy="536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404133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CA89D-91B1-482A-B1CC-1FC13078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 Home AFB, Idaho</a:t>
            </a:r>
          </a:p>
        </p:txBody>
      </p:sp>
      <p:pic>
        <p:nvPicPr>
          <p:cNvPr id="17410" name="Picture 2" descr="Mtn Home RCA Stockpile 1">
            <a:extLst>
              <a:ext uri="{FF2B5EF4-FFF2-40B4-BE49-F238E27FC236}">
                <a16:creationId xmlns:a16="http://schemas.microsoft.com/office/drawing/2014/main" id="{18E48035-2413-4326-AFEA-2C7E6712C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" y="1027303"/>
            <a:ext cx="7261206" cy="542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246073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56B8-0869-4583-9C05-20D2A1F45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Offutt AFB, NB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DDCB3-523A-4A88-B7D9-437EEB340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53" y="1374648"/>
            <a:ext cx="4745672" cy="4362450"/>
          </a:xfrm>
        </p:spPr>
        <p:txBody>
          <a:bodyPr/>
          <a:lstStyle/>
          <a:p>
            <a:r>
              <a:rPr lang="en-US" sz="2800" dirty="0"/>
              <a:t>Runway 12-30 – keel section</a:t>
            </a:r>
          </a:p>
          <a:p>
            <a:r>
              <a:rPr lang="en-US" sz="2800" dirty="0"/>
              <a:t>RCA – rapid drainage material</a:t>
            </a:r>
          </a:p>
          <a:p>
            <a:r>
              <a:rPr lang="en-US" sz="2800" dirty="0"/>
              <a:t>Treated as virgin aggregate for requirements</a:t>
            </a:r>
          </a:p>
          <a:p>
            <a:r>
              <a:rPr lang="en-US" sz="2800" dirty="0"/>
              <a:t>Test section used</a:t>
            </a:r>
          </a:p>
          <a:p>
            <a:r>
              <a:rPr lang="en-US" sz="2800" dirty="0"/>
              <a:t>LA abrasion: met 42 to 44 (spec was 45% loss)</a:t>
            </a:r>
          </a:p>
          <a:p>
            <a:r>
              <a:rPr lang="en-US" sz="2800" dirty="0"/>
              <a:t>Static rollers used for compaction</a:t>
            </a:r>
          </a:p>
          <a:p>
            <a:r>
              <a:rPr lang="en-US" sz="2800" dirty="0"/>
              <a:t>Exceeded virgin aggregate except LA abrasion</a:t>
            </a:r>
          </a:p>
        </p:txBody>
      </p:sp>
      <p:pic>
        <p:nvPicPr>
          <p:cNvPr id="19458" name="Picture 2" descr="OffuttPCI02">
            <a:extLst>
              <a:ext uri="{FF2B5EF4-FFF2-40B4-BE49-F238E27FC236}">
                <a16:creationId xmlns:a16="http://schemas.microsoft.com/office/drawing/2014/main" id="{1D61EE62-3F58-48F8-B87F-0352816B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5534" r="1335" b="9595"/>
          <a:stretch>
            <a:fillRect/>
          </a:stretch>
        </p:blipFill>
        <p:spPr bwMode="auto">
          <a:xfrm rot="5400000">
            <a:off x="3833051" y="2233485"/>
            <a:ext cx="579913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20207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5539F8-4D9A-4980-AE94-E0C55B08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Offutt AFB, NB</a:t>
            </a:r>
          </a:p>
        </p:txBody>
      </p:sp>
      <p:pic>
        <p:nvPicPr>
          <p:cNvPr id="20482" name="Picture 2" descr="RCA details">
            <a:extLst>
              <a:ext uri="{FF2B5EF4-FFF2-40B4-BE49-F238E27FC236}">
                <a16:creationId xmlns:a16="http://schemas.microsoft.com/office/drawing/2014/main" id="{5329754E-F1AE-4EDC-8804-6C71DD9A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t="3510" r="2003" b="3159"/>
          <a:stretch>
            <a:fillRect/>
          </a:stretch>
        </p:blipFill>
        <p:spPr bwMode="auto">
          <a:xfrm>
            <a:off x="600583" y="1591310"/>
            <a:ext cx="8168294" cy="378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794FB-049A-4894-87B1-9966E6431597}"/>
              </a:ext>
            </a:extLst>
          </p:cNvPr>
          <p:cNvSpPr txBox="1"/>
          <p:nvPr/>
        </p:nvSpPr>
        <p:spPr>
          <a:xfrm>
            <a:off x="2645664" y="5940353"/>
            <a:ext cx="43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Runway 12 -30 keel section replacement</a:t>
            </a:r>
          </a:p>
        </p:txBody>
      </p:sp>
    </p:spTree>
    <p:extLst>
      <p:ext uri="{BB962C8B-B14F-4D97-AF65-F5344CB8AC3E}">
        <p14:creationId xmlns:p14="http://schemas.microsoft.com/office/powerpoint/2010/main" val="3543136996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5539F8-4D9A-4980-AE94-E0C55B08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Offutt AFB, NB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43CCC90-DD94-4AD7-BBDD-BFC90A724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2036" r="10167" b="2617"/>
          <a:stretch>
            <a:fillRect/>
          </a:stretch>
        </p:blipFill>
        <p:spPr bwMode="auto">
          <a:xfrm>
            <a:off x="506222" y="1175194"/>
            <a:ext cx="7982912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576500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5539F8-4D9A-4980-AE94-E0C55B08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Offutt AFB, NB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7DF237BD-9665-4D2E-B78F-80B448F9C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1744" r="10500" b="2617"/>
          <a:stretch>
            <a:fillRect/>
          </a:stretch>
        </p:blipFill>
        <p:spPr bwMode="auto">
          <a:xfrm>
            <a:off x="492442" y="1067054"/>
            <a:ext cx="7947757" cy="550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225833"/>
      </p:ext>
    </p:extLst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7588E-C6D5-4F84-83CD-1F98A0D8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Holloman AFB, New Mexico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C328-2CCD-4B7B-B51E-3AC0FA4D2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9" y="1447800"/>
            <a:ext cx="3782504" cy="3172968"/>
          </a:xfrm>
        </p:spPr>
        <p:txBody>
          <a:bodyPr/>
          <a:lstStyle/>
          <a:p>
            <a:r>
              <a:rPr lang="en-US" sz="2400" dirty="0"/>
              <a:t>Apron pavement construction</a:t>
            </a:r>
          </a:p>
          <a:p>
            <a:r>
              <a:rPr lang="en-US" sz="2400" dirty="0"/>
              <a:t>2 to 5 feet of fill</a:t>
            </a:r>
          </a:p>
          <a:p>
            <a:r>
              <a:rPr lang="en-US" sz="2400" dirty="0"/>
              <a:t>Contractor proposed using PCC with no visible distress – government accepted</a:t>
            </a:r>
          </a:p>
          <a:p>
            <a:r>
              <a:rPr lang="en-US" sz="2400" dirty="0"/>
              <a:t>Sulfate resistant concrete crushed and used</a:t>
            </a:r>
          </a:p>
          <a:p>
            <a:r>
              <a:rPr lang="en-US" sz="2400" dirty="0"/>
              <a:t>Sever upheaval occurred on apron</a:t>
            </a:r>
          </a:p>
          <a:p>
            <a:r>
              <a:rPr lang="en-US" sz="2400" dirty="0"/>
              <a:t>Sulfate attack on sulfate crushed concrete?</a:t>
            </a:r>
          </a:p>
          <a:p>
            <a:endParaRPr lang="en-US" dirty="0"/>
          </a:p>
        </p:txBody>
      </p:sp>
      <p:pic>
        <p:nvPicPr>
          <p:cNvPr id="23554" name="Picture 2" descr="HollomanPCI02">
            <a:extLst>
              <a:ext uri="{FF2B5EF4-FFF2-40B4-BE49-F238E27FC236}">
                <a16:creationId xmlns:a16="http://schemas.microsoft.com/office/drawing/2014/main" id="{3F2308A0-1788-4485-9878-8D6AF2DD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4338" r="3833" b="3905"/>
          <a:stretch>
            <a:fillRect/>
          </a:stretch>
        </p:blipFill>
        <p:spPr bwMode="auto">
          <a:xfrm>
            <a:off x="4847627" y="2157984"/>
            <a:ext cx="3875137" cy="291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333830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51B1D-EED8-42D3-A3C8-09105993E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RCA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66D29-31DA-49AA-B534-8F57CA469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8" y="1447800"/>
            <a:ext cx="7951787" cy="2441448"/>
          </a:xfrm>
        </p:spPr>
        <p:txBody>
          <a:bodyPr/>
          <a:lstStyle/>
          <a:p>
            <a:r>
              <a:rPr lang="en-US" dirty="0"/>
              <a:t>PCCP broken (or cut) into large pieces</a:t>
            </a:r>
          </a:p>
          <a:p>
            <a:r>
              <a:rPr lang="en-US" dirty="0"/>
              <a:t>Hauled to crusher</a:t>
            </a:r>
          </a:p>
          <a:p>
            <a:r>
              <a:rPr lang="en-US" dirty="0"/>
              <a:t>Reinforcing steel and dowel bars removed</a:t>
            </a:r>
          </a:p>
          <a:p>
            <a:r>
              <a:rPr lang="en-US" dirty="0"/>
              <a:t>Crushed to specific gradation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97309-EA42-4335-BD2C-6A74F78D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289" y="3889248"/>
            <a:ext cx="5426583" cy="2570487"/>
          </a:xfrm>
          <a:prstGeom prst="rect">
            <a:avLst/>
          </a:prstGeom>
          <a:effectLst>
            <a:glow rad="127000">
              <a:schemeClr val="tx2">
                <a:lumMod val="75000"/>
                <a:alpha val="1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615421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EB5E-C140-46D7-99B2-BF010CE1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Hartsfield-Jackson Atlanta International Airport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1FC0-134A-4440-B6FE-B6D737BB6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Numerous RW replacements</a:t>
            </a:r>
          </a:p>
          <a:p>
            <a:r>
              <a:rPr lang="en-US" sz="2800" dirty="0"/>
              <a:t>Wasted slabs kept in “bone yard”</a:t>
            </a:r>
          </a:p>
          <a:p>
            <a:r>
              <a:rPr lang="en-US" sz="2800" dirty="0"/>
              <a:t>RCA used in deep fill, taxiway, and roads</a:t>
            </a:r>
          </a:p>
          <a:p>
            <a:r>
              <a:rPr lang="en-US" sz="2800" dirty="0"/>
              <a:t>Must exceed all virgin aggregate requirements</a:t>
            </a:r>
          </a:p>
          <a:p>
            <a:r>
              <a:rPr lang="en-US" sz="2800" dirty="0"/>
              <a:t>LA abrasion test allowed 51 to 65%</a:t>
            </a:r>
          </a:p>
          <a:p>
            <a:r>
              <a:rPr lang="en-US" sz="2800" dirty="0"/>
              <a:t>RCA produced on site from some ASR PCC</a:t>
            </a:r>
          </a:p>
          <a:p>
            <a:r>
              <a:rPr lang="en-US" sz="2800" dirty="0"/>
              <a:t>Adequate performance</a:t>
            </a:r>
          </a:p>
          <a:p>
            <a:r>
              <a:rPr lang="en-US" sz="2800" dirty="0"/>
              <a:t>Economic saving (mostly landfill cost)</a:t>
            </a:r>
          </a:p>
        </p:txBody>
      </p:sp>
    </p:spTree>
    <p:extLst>
      <p:ext uri="{BB962C8B-B14F-4D97-AF65-F5344CB8AC3E}">
        <p14:creationId xmlns:p14="http://schemas.microsoft.com/office/powerpoint/2010/main" val="3494233543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tlanta layout">
            <a:extLst>
              <a:ext uri="{FF2B5EF4-FFF2-40B4-BE49-F238E27FC236}">
                <a16:creationId xmlns:a16="http://schemas.microsoft.com/office/drawing/2014/main" id="{797F2BB0-47AC-4EB0-87E8-2FF01957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144" r="3673" b="1831"/>
          <a:stretch>
            <a:fillRect/>
          </a:stretch>
        </p:blipFill>
        <p:spPr bwMode="auto">
          <a:xfrm>
            <a:off x="824706" y="1163003"/>
            <a:ext cx="7005637" cy="536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4B0408-EBFC-447A-9BE2-E638B067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Hartsfield-Jackson Atlanta International Airport</a:t>
            </a:r>
          </a:p>
        </p:txBody>
      </p:sp>
    </p:spTree>
    <p:extLst>
      <p:ext uri="{BB962C8B-B14F-4D97-AF65-F5344CB8AC3E}">
        <p14:creationId xmlns:p14="http://schemas.microsoft.com/office/powerpoint/2010/main" val="3136270225"/>
      </p:ext>
    </p:extLst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1DCCAE-F2EE-47E3-969F-3D227B2A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Hartsfield-Jackson Atlanta International Airport</a:t>
            </a:r>
          </a:p>
        </p:txBody>
      </p:sp>
      <p:pic>
        <p:nvPicPr>
          <p:cNvPr id="25602" name="Picture 2" descr="DCP_1943">
            <a:extLst>
              <a:ext uri="{FF2B5EF4-FFF2-40B4-BE49-F238E27FC236}">
                <a16:creationId xmlns:a16="http://schemas.microsoft.com/office/drawing/2014/main" id="{6254B360-C768-4C83-A4D7-2BC0C246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1" y="980122"/>
            <a:ext cx="8336153" cy="555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92534"/>
      </p:ext>
    </p:extLst>
  </p:cSld>
  <p:clrMapOvr>
    <a:masterClrMapping/>
  </p:clrMapOvr>
  <p:transition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E091-A513-482D-8953-EA99F7CB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Tinker AFB OK, AWACS Ramp</a:t>
            </a:r>
          </a:p>
        </p:txBody>
      </p:sp>
      <p:pic>
        <p:nvPicPr>
          <p:cNvPr id="26626" name="Picture 2" descr="Related image">
            <a:extLst>
              <a:ext uri="{FF2B5EF4-FFF2-40B4-BE49-F238E27FC236}">
                <a16:creationId xmlns:a16="http://schemas.microsoft.com/office/drawing/2014/main" id="{45CD9CDF-59A9-41A7-A749-63E63988B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91" y="1425702"/>
            <a:ext cx="8241792" cy="4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52369"/>
      </p:ext>
    </p:extLst>
  </p:cSld>
  <p:clrMapOvr>
    <a:masterClrMapping/>
  </p:clrMapOvr>
  <p:transition spd="slow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6592-63D8-4F06-A048-0B0C2242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48083-C05C-43ED-AA7F-116B8602F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8" y="1447800"/>
            <a:ext cx="7951787" cy="4611624"/>
          </a:xfrm>
        </p:spPr>
        <p:txBody>
          <a:bodyPr/>
          <a:lstStyle/>
          <a:p>
            <a:r>
              <a:rPr lang="en-US" sz="2800" dirty="0"/>
              <a:t>Successfully use at commercial and military airports</a:t>
            </a:r>
          </a:p>
          <a:p>
            <a:r>
              <a:rPr lang="en-US" sz="2800" dirty="0"/>
              <a:t>Most cases—exceeded virgin aggregate requirements</a:t>
            </a:r>
          </a:p>
          <a:p>
            <a:r>
              <a:rPr lang="en-US" sz="2800" dirty="0"/>
              <a:t>Reasons cited – economic </a:t>
            </a:r>
          </a:p>
          <a:p>
            <a:r>
              <a:rPr lang="en-US" sz="2800" dirty="0"/>
              <a:t>Produced successfully for open and dense graded</a:t>
            </a:r>
          </a:p>
          <a:p>
            <a:r>
              <a:rPr lang="en-US" sz="2800" dirty="0"/>
              <a:t>Standard construction practices</a:t>
            </a:r>
          </a:p>
          <a:p>
            <a:pPr lvl="2"/>
            <a:r>
              <a:rPr lang="en-US" dirty="0"/>
              <a:t>Easier compaction</a:t>
            </a:r>
          </a:p>
          <a:p>
            <a:pPr lvl="2"/>
            <a:r>
              <a:rPr lang="en-US" dirty="0"/>
              <a:t>Perceived better that virgin aggregate</a:t>
            </a:r>
          </a:p>
          <a:p>
            <a:pPr lvl="2"/>
            <a:r>
              <a:rPr lang="en-US" dirty="0"/>
              <a:t>Easier to handle during construction</a:t>
            </a:r>
          </a:p>
          <a:p>
            <a:pPr lvl="2"/>
            <a:r>
              <a:rPr lang="en-US" dirty="0"/>
              <a:t>Stable working platform (even when wet)</a:t>
            </a:r>
          </a:p>
        </p:txBody>
      </p:sp>
    </p:spTree>
    <p:extLst>
      <p:ext uri="{BB962C8B-B14F-4D97-AF65-F5344CB8AC3E}">
        <p14:creationId xmlns:p14="http://schemas.microsoft.com/office/powerpoint/2010/main" val="3210821980"/>
      </p:ext>
    </p:extLst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41CA-6FDF-4BC2-9033-2981B8EB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Caution – experience is the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43B9-21C1-44B2-A509-5911D73E3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High water demand: consider during planning</a:t>
            </a:r>
          </a:p>
          <a:p>
            <a:r>
              <a:rPr lang="en-US" sz="2800" dirty="0"/>
              <a:t>Segregation: must have good stockpile management</a:t>
            </a:r>
          </a:p>
          <a:p>
            <a:r>
              <a:rPr lang="en-US" sz="2800" dirty="0"/>
              <a:t>Grading Control: check before and after compaction to alleviate concerns of degradation. </a:t>
            </a:r>
          </a:p>
          <a:p>
            <a:r>
              <a:rPr lang="en-US" sz="2800" dirty="0"/>
              <a:t>Plant operations: proper crushing is key to producing quality RCA</a:t>
            </a:r>
          </a:p>
          <a:p>
            <a:r>
              <a:rPr lang="en-US" sz="2800" dirty="0"/>
              <a:t>Density control: water content is critical</a:t>
            </a:r>
          </a:p>
          <a:p>
            <a:r>
              <a:rPr lang="en-US" sz="2800" dirty="0"/>
              <a:t>Proper placement methods: asphalt paver or box spreader to minimize segregation</a:t>
            </a:r>
          </a:p>
        </p:txBody>
      </p:sp>
    </p:spTree>
    <p:extLst>
      <p:ext uri="{BB962C8B-B14F-4D97-AF65-F5344CB8AC3E}">
        <p14:creationId xmlns:p14="http://schemas.microsoft.com/office/powerpoint/2010/main" val="3018417264"/>
      </p:ext>
    </p:extLst>
  </p:cSld>
  <p:clrMapOvr>
    <a:masterClrMapping/>
  </p:clrMapOvr>
  <p:transition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99C39-6FD3-4889-8E69-EF676D3A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88510-4A16-4235-A966-0479558C7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RCA can and is being used as unbound base</a:t>
            </a:r>
          </a:p>
          <a:p>
            <a:r>
              <a:rPr lang="en-US" dirty="0"/>
              <a:t>RCA should not be used where sulfate exposure can be expected</a:t>
            </a:r>
          </a:p>
          <a:p>
            <a:r>
              <a:rPr lang="en-US" dirty="0"/>
              <a:t>RCA is not a hazard to the environment</a:t>
            </a:r>
          </a:p>
          <a:p>
            <a:r>
              <a:rPr lang="en-US" dirty="0"/>
              <a:t>Hydration of residual cement has not been shown to be significant</a:t>
            </a:r>
          </a:p>
          <a:p>
            <a:r>
              <a:rPr lang="en-US" dirty="0"/>
              <a:t>RCA is typically better economically</a:t>
            </a:r>
          </a:p>
          <a:p>
            <a:r>
              <a:rPr lang="en-US" dirty="0"/>
              <a:t>FAA Guide specifications are available (i.e. FAA AC 150/5370-10; item P-219</a:t>
            </a:r>
          </a:p>
        </p:txBody>
      </p:sp>
    </p:spTree>
    <p:extLst>
      <p:ext uri="{BB962C8B-B14F-4D97-AF65-F5344CB8AC3E}">
        <p14:creationId xmlns:p14="http://schemas.microsoft.com/office/powerpoint/2010/main" val="1400582831"/>
      </p:ext>
    </p:extLst>
  </p:cSld>
  <p:clrMapOvr>
    <a:masterClrMapping/>
  </p:clrMapOvr>
  <p:transition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lanti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046" y="284480"/>
            <a:ext cx="8910473" cy="593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19690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91A27-1E3D-4B0C-A736-AAC4862F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73EB4-0A3A-4D89-9233-CD06B3517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9" y="1447800"/>
            <a:ext cx="3124136" cy="4362450"/>
          </a:xfrm>
        </p:spPr>
        <p:txBody>
          <a:bodyPr/>
          <a:lstStyle/>
          <a:p>
            <a:r>
              <a:rPr lang="en-US" dirty="0"/>
              <a:t>Particle shape</a:t>
            </a:r>
          </a:p>
          <a:p>
            <a:r>
              <a:rPr lang="en-US" dirty="0"/>
              <a:t>Grading</a:t>
            </a:r>
          </a:p>
          <a:p>
            <a:r>
              <a:rPr lang="en-US" dirty="0"/>
              <a:t>LA Abrasion</a:t>
            </a:r>
          </a:p>
          <a:p>
            <a:r>
              <a:rPr lang="en-US" dirty="0"/>
              <a:t>Permeability</a:t>
            </a:r>
          </a:p>
          <a:p>
            <a:r>
              <a:rPr lang="en-US" dirty="0"/>
              <a:t>Density</a:t>
            </a:r>
          </a:p>
          <a:p>
            <a:r>
              <a:rPr lang="en-US" dirty="0"/>
              <a:t>Moisture content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66BB47A-DD86-42EB-B74C-560E83B42B0F}"/>
              </a:ext>
            </a:extLst>
          </p:cNvPr>
          <p:cNvSpPr/>
          <p:nvPr/>
        </p:nvSpPr>
        <p:spPr bwMode="auto">
          <a:xfrm>
            <a:off x="3621025" y="1621536"/>
            <a:ext cx="304800" cy="9144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EB0E0-ABB4-47C9-B9AE-6C8ACB762733}"/>
              </a:ext>
            </a:extLst>
          </p:cNvPr>
          <p:cNvSpPr txBox="1"/>
          <p:nvPr/>
        </p:nvSpPr>
        <p:spPr>
          <a:xfrm>
            <a:off x="4136073" y="1817126"/>
            <a:ext cx="44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Shear strength 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(performance-related property)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356F0C2-B268-4896-9ADE-618F5B527E9C}"/>
              </a:ext>
            </a:extLst>
          </p:cNvPr>
          <p:cNvSpPr/>
          <p:nvPr/>
        </p:nvSpPr>
        <p:spPr bwMode="auto">
          <a:xfrm>
            <a:off x="3621025" y="2750629"/>
            <a:ext cx="304800" cy="390144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1B8AD-8171-4D1A-BF83-1CA7A7E862B3}"/>
              </a:ext>
            </a:extLst>
          </p:cNvPr>
          <p:cNvSpPr txBox="1"/>
          <p:nvPr/>
        </p:nvSpPr>
        <p:spPr>
          <a:xfrm>
            <a:off x="4035553" y="2684091"/>
            <a:ext cx="457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Potential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to degrade 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(not applicable to RCA)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AD27F20-6CE8-41EF-BB75-616C3DF8211E}"/>
              </a:ext>
            </a:extLst>
          </p:cNvPr>
          <p:cNvSpPr/>
          <p:nvPr/>
        </p:nvSpPr>
        <p:spPr bwMode="auto">
          <a:xfrm>
            <a:off x="3925825" y="3919864"/>
            <a:ext cx="304800" cy="9144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F5D7D9-D45D-4C4C-81A3-329313B1E398}"/>
              </a:ext>
            </a:extLst>
          </p:cNvPr>
          <p:cNvSpPr txBox="1"/>
          <p:nvPr/>
        </p:nvSpPr>
        <p:spPr>
          <a:xfrm>
            <a:off x="4327525" y="4115454"/>
            <a:ext cx="457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Determines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Compactive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Effort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524576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3EBB4-E4FC-4780-9E4A-D67941BD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7ACED-3F0F-4C7B-8557-29D06DE7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80" y="1447799"/>
            <a:ext cx="7951787" cy="4362450"/>
          </a:xfrm>
        </p:spPr>
        <p:txBody>
          <a:bodyPr/>
          <a:lstStyle/>
          <a:p>
            <a:r>
              <a:rPr lang="en-US" dirty="0"/>
              <a:t>Similar grading</a:t>
            </a:r>
          </a:p>
          <a:p>
            <a:r>
              <a:rPr lang="en-US" dirty="0"/>
              <a:t>Lower specific gravity</a:t>
            </a:r>
          </a:p>
          <a:p>
            <a:r>
              <a:rPr lang="en-US" dirty="0"/>
              <a:t>More surface texture</a:t>
            </a:r>
          </a:p>
          <a:p>
            <a:r>
              <a:rPr lang="en-US" dirty="0"/>
              <a:t>Higher optimum moisture content</a:t>
            </a:r>
          </a:p>
          <a:p>
            <a:r>
              <a:rPr lang="en-US" dirty="0"/>
              <a:t>Higher sulfate soundness loss</a:t>
            </a:r>
          </a:p>
          <a:p>
            <a:r>
              <a:rPr lang="en-US" dirty="0"/>
              <a:t>Less abrasion resistance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0C1A6-5B48-4F0A-A6A1-AB5391641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93" y="4863782"/>
            <a:ext cx="6608064" cy="1892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892171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98F7-98A2-4EA0-98F2-138BCB88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FA97D-8B68-4566-BF06-5F05A4699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88" y="1447800"/>
            <a:ext cx="7951787" cy="5160264"/>
          </a:xfrm>
        </p:spPr>
        <p:txBody>
          <a:bodyPr/>
          <a:lstStyle/>
          <a:p>
            <a:r>
              <a:rPr lang="en-US" dirty="0"/>
              <a:t>Higher CBR</a:t>
            </a:r>
          </a:p>
          <a:p>
            <a:r>
              <a:rPr lang="en-US" dirty="0"/>
              <a:t>Higher shear strength</a:t>
            </a:r>
          </a:p>
          <a:p>
            <a:r>
              <a:rPr lang="en-US" dirty="0"/>
              <a:t>Higher rutting resistance</a:t>
            </a:r>
          </a:p>
          <a:p>
            <a:r>
              <a:rPr lang="en-US" dirty="0"/>
              <a:t>Higher resilient Modulus (stiffness)</a:t>
            </a:r>
          </a:p>
          <a:p>
            <a:r>
              <a:rPr lang="en-US" dirty="0"/>
              <a:t>Generally no breakdown during handling</a:t>
            </a:r>
          </a:p>
          <a:p>
            <a:r>
              <a:rPr lang="en-US" dirty="0"/>
              <a:t>Increased stiffness with time?</a:t>
            </a:r>
          </a:p>
          <a:p>
            <a:pPr lvl="1"/>
            <a:r>
              <a:rPr lang="en-US" dirty="0"/>
              <a:t>Research by Poole et al. residual cement hydration is too small to be of practical use</a:t>
            </a:r>
          </a:p>
          <a:p>
            <a:pPr lvl="1"/>
            <a:r>
              <a:rPr lang="en-US" dirty="0"/>
              <a:t>May form crust – false impression of stiffness</a:t>
            </a:r>
          </a:p>
        </p:txBody>
      </p:sp>
    </p:spTree>
    <p:extLst>
      <p:ext uri="{BB962C8B-B14F-4D97-AF65-F5344CB8AC3E}">
        <p14:creationId xmlns:p14="http://schemas.microsoft.com/office/powerpoint/2010/main" val="740102341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5AD3-2ECA-47CE-8A09-E9039C1E2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412C7-63B2-41D5-91F9-D85D73393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29" y="1533144"/>
            <a:ext cx="5370956" cy="4989576"/>
          </a:xfrm>
        </p:spPr>
        <p:txBody>
          <a:bodyPr/>
          <a:lstStyle/>
          <a:p>
            <a:r>
              <a:rPr lang="en-US" dirty="0"/>
              <a:t>No evidence of environmental problems</a:t>
            </a:r>
          </a:p>
          <a:p>
            <a:r>
              <a:rPr lang="en-US" dirty="0"/>
              <a:t>Environmental testing not required if used on-site</a:t>
            </a:r>
          </a:p>
          <a:p>
            <a:r>
              <a:rPr lang="en-US" dirty="0"/>
              <a:t>Slow rate for leaching for chemical constituents</a:t>
            </a:r>
          </a:p>
          <a:p>
            <a:r>
              <a:rPr lang="en-US" dirty="0"/>
              <a:t>Leaching studies shows no significant amount of toxic materials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0E087-B74E-46D4-B473-BE9F66A3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356" y="2857686"/>
            <a:ext cx="2389632" cy="17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0572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Files\PowerPoint\Templates\Presentation Designs\Bold Stripes.pot</Template>
  <TotalTime>18949</TotalTime>
  <Words>1445</Words>
  <Application>Microsoft Office PowerPoint</Application>
  <PresentationFormat>Letter Paper (8.5x11 in)</PresentationFormat>
  <Paragraphs>250</Paragraphs>
  <Slides>57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 Black</vt:lpstr>
      <vt:lpstr>Arial Narrow</vt:lpstr>
      <vt:lpstr>Courier New</vt:lpstr>
      <vt:lpstr>Impact</vt:lpstr>
      <vt:lpstr>Microsoft Sans Serif</vt:lpstr>
      <vt:lpstr>Times New Roman</vt:lpstr>
      <vt:lpstr>Verdana</vt:lpstr>
      <vt:lpstr>Wingdings</vt:lpstr>
      <vt:lpstr>Bold Stripes</vt:lpstr>
      <vt:lpstr>Concrete Pavement Recycling Practices and Technologies</vt:lpstr>
      <vt:lpstr>Introduction</vt:lpstr>
      <vt:lpstr>Background</vt:lpstr>
      <vt:lpstr>Recycled Concrete usage</vt:lpstr>
      <vt:lpstr>RCA Production </vt:lpstr>
      <vt:lpstr>Engineering Properties</vt:lpstr>
      <vt:lpstr>Physical Properties</vt:lpstr>
      <vt:lpstr>Mechanical Properties</vt:lpstr>
      <vt:lpstr>Environmental Assessment</vt:lpstr>
      <vt:lpstr>Economic Assessment</vt:lpstr>
      <vt:lpstr>Construction cost components for virgin aggregates</vt:lpstr>
      <vt:lpstr>Construction cost components for RCA aggregates</vt:lpstr>
      <vt:lpstr>Sample Economic Worksheets</vt:lpstr>
      <vt:lpstr>Alkali Silica Reactivity</vt:lpstr>
      <vt:lpstr>Risk Matrix for ASR distressed RCA</vt:lpstr>
      <vt:lpstr>Other Tools</vt:lpstr>
      <vt:lpstr>Material Standards</vt:lpstr>
      <vt:lpstr>Construction Guidelines—same as virgin aggregate</vt:lpstr>
      <vt:lpstr>Material Standards</vt:lpstr>
      <vt:lpstr>Current Specifications</vt:lpstr>
      <vt:lpstr>Case Studies</vt:lpstr>
      <vt:lpstr>US Airfields Using distressed RCA</vt:lpstr>
      <vt:lpstr>Shaw AFB, South Carolina</vt:lpstr>
      <vt:lpstr>Shaw AFB</vt:lpstr>
      <vt:lpstr>Shaw AFB</vt:lpstr>
      <vt:lpstr>North Auxiliary Field, Charleston AFB, SC</vt:lpstr>
      <vt:lpstr>North Auxiliary Field, Charleston AFB, SC</vt:lpstr>
      <vt:lpstr>North Auxiliary Field, Charleston AFB, SC</vt:lpstr>
      <vt:lpstr>US 167 Dubach, Louisiana</vt:lpstr>
      <vt:lpstr>US 167 Dubach, Louisiana</vt:lpstr>
      <vt:lpstr>US 167 Dubach, Louisiana</vt:lpstr>
      <vt:lpstr>US 167 Dubach, Louisiana</vt:lpstr>
      <vt:lpstr>US 167 Dubach, Louisiana</vt:lpstr>
      <vt:lpstr>Grand Forks AFB, ND and MN border</vt:lpstr>
      <vt:lpstr>Grand Forks AFB, ND and MN border</vt:lpstr>
      <vt:lpstr>Grand Forks AFB, ND and MN border</vt:lpstr>
      <vt:lpstr>Grand Forks AFB, ND and MN border</vt:lpstr>
      <vt:lpstr>Grand Forks AFB, ND and MN border</vt:lpstr>
      <vt:lpstr>Grand Forks AFB, ND and MN border</vt:lpstr>
      <vt:lpstr>Mountain Home AFB, Idaho</vt:lpstr>
      <vt:lpstr>Mountain Home AFB, Idaho</vt:lpstr>
      <vt:lpstr>Mountain Home AFB, Idaho</vt:lpstr>
      <vt:lpstr>Mountain Home AFB, Idaho</vt:lpstr>
      <vt:lpstr>Mountain Home AFB, Idaho</vt:lpstr>
      <vt:lpstr>Offutt AFB, NB</vt:lpstr>
      <vt:lpstr>Offutt AFB, NB</vt:lpstr>
      <vt:lpstr>Offutt AFB, NB</vt:lpstr>
      <vt:lpstr>Offutt AFB, NB</vt:lpstr>
      <vt:lpstr>Holloman AFB, New Mexico</vt:lpstr>
      <vt:lpstr>Hartsfield-Jackson Atlanta International Airport</vt:lpstr>
      <vt:lpstr>Hartsfield-Jackson Atlanta International Airport</vt:lpstr>
      <vt:lpstr>Hartsfield-Jackson Atlanta International Airport</vt:lpstr>
      <vt:lpstr>Tinker AFB OK, AWACS Ramp</vt:lpstr>
      <vt:lpstr>Case Studies Summary</vt:lpstr>
      <vt:lpstr>Caution – experience is the key</vt:lpstr>
      <vt:lpstr>Conclusion and 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Committee - 2001</dc:title>
  <dc:creator>Voigt</dc:creator>
  <cp:lastModifiedBy>Mitchell, Gary</cp:lastModifiedBy>
  <cp:revision>307</cp:revision>
  <cp:lastPrinted>2011-12-13T20:27:59Z</cp:lastPrinted>
  <dcterms:created xsi:type="dcterms:W3CDTF">2001-02-12T04:06:36Z</dcterms:created>
  <dcterms:modified xsi:type="dcterms:W3CDTF">2017-09-18T12:22:13Z</dcterms:modified>
</cp:coreProperties>
</file>