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TS" ContentType="video/mp2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2" r:id="rId4"/>
    <p:sldMasterId id="2147483672" r:id="rId5"/>
  </p:sldMasterIdLst>
  <p:notesMasterIdLst>
    <p:notesMasterId r:id="rId44"/>
  </p:notesMasterIdLst>
  <p:handoutMasterIdLst>
    <p:handoutMasterId r:id="rId45"/>
  </p:handoutMasterIdLst>
  <p:sldIdLst>
    <p:sldId id="925" r:id="rId6"/>
    <p:sldId id="994" r:id="rId7"/>
    <p:sldId id="902" r:id="rId8"/>
    <p:sldId id="903" r:id="rId9"/>
    <p:sldId id="904" r:id="rId10"/>
    <p:sldId id="980" r:id="rId11"/>
    <p:sldId id="973" r:id="rId12"/>
    <p:sldId id="975" r:id="rId13"/>
    <p:sldId id="974" r:id="rId14"/>
    <p:sldId id="976" r:id="rId15"/>
    <p:sldId id="977" r:id="rId16"/>
    <p:sldId id="979" r:id="rId17"/>
    <p:sldId id="978" r:id="rId18"/>
    <p:sldId id="960" r:id="rId19"/>
    <p:sldId id="965" r:id="rId20"/>
    <p:sldId id="981" r:id="rId21"/>
    <p:sldId id="879" r:id="rId22"/>
    <p:sldId id="968" r:id="rId23"/>
    <p:sldId id="969" r:id="rId24"/>
    <p:sldId id="982" r:id="rId25"/>
    <p:sldId id="959" r:id="rId26"/>
    <p:sldId id="984" r:id="rId27"/>
    <p:sldId id="971" r:id="rId28"/>
    <p:sldId id="986" r:id="rId29"/>
    <p:sldId id="929" r:id="rId30"/>
    <p:sldId id="967" r:id="rId31"/>
    <p:sldId id="911" r:id="rId32"/>
    <p:sldId id="987" r:id="rId33"/>
    <p:sldId id="985" r:id="rId34"/>
    <p:sldId id="943" r:id="rId35"/>
    <p:sldId id="988" r:id="rId36"/>
    <p:sldId id="989" r:id="rId37"/>
    <p:sldId id="990" r:id="rId38"/>
    <p:sldId id="991" r:id="rId39"/>
    <p:sldId id="931" r:id="rId40"/>
    <p:sldId id="993" r:id="rId41"/>
    <p:sldId id="992" r:id="rId42"/>
    <p:sldId id="995" r:id="rId4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_Blow" initials="M" lastIdx="1" clrIdx="0"/>
  <p:cmAuthor id="1" name="Johnson, Dave" initials="JD" lastIdx="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8F9"/>
    <a:srgbClr val="F1FBFD"/>
    <a:srgbClr val="EFF9FB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10" autoAdjust="0"/>
    <p:restoredTop sz="89094" autoAdjust="0"/>
  </p:normalViewPr>
  <p:slideViewPr>
    <p:cSldViewPr>
      <p:cViewPr varScale="1">
        <p:scale>
          <a:sx n="67" d="100"/>
          <a:sy n="67" d="100"/>
        </p:scale>
        <p:origin x="58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2280" y="5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2ABF8D-DC29-42C7-A1C1-D6E2E93ED20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479EE9-8BF6-4AD7-8792-282E0B2FE17C}">
      <dgm:prSet phldrT="[Text]"/>
      <dgm:spPr/>
      <dgm:t>
        <a:bodyPr/>
        <a:lstStyle/>
        <a:p>
          <a:r>
            <a:rPr lang="en-US" dirty="0" smtClean="0"/>
            <a:t>1890</a:t>
          </a:r>
          <a:endParaRPr lang="en-US" dirty="0"/>
        </a:p>
      </dgm:t>
    </dgm:pt>
    <dgm:pt modelId="{75844033-083D-43D3-946D-C2EB49B6A3E9}" type="parTrans" cxnId="{87FDE42C-EE0E-493C-B158-0358EB981B21}">
      <dgm:prSet/>
      <dgm:spPr/>
      <dgm:t>
        <a:bodyPr/>
        <a:lstStyle/>
        <a:p>
          <a:endParaRPr lang="en-US"/>
        </a:p>
      </dgm:t>
    </dgm:pt>
    <dgm:pt modelId="{BE05F0D1-7E80-4B3F-BE1B-40F43788EE94}" type="sibTrans" cxnId="{87FDE42C-EE0E-493C-B158-0358EB981B21}">
      <dgm:prSet/>
      <dgm:spPr/>
      <dgm:t>
        <a:bodyPr/>
        <a:lstStyle/>
        <a:p>
          <a:endParaRPr lang="en-US"/>
        </a:p>
      </dgm:t>
    </dgm:pt>
    <dgm:pt modelId="{94E6D832-97EF-4867-83C8-C988239B342D}">
      <dgm:prSet phldrT="[Text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/>
            <a:t>Asphalt cement 12 to 15% / Sand 70 to 83% /  Pulverized carbonite of lime  5 to 15%</a:t>
          </a:r>
          <a:endParaRPr lang="en-US" sz="1100" dirty="0"/>
        </a:p>
      </dgm:t>
    </dgm:pt>
    <dgm:pt modelId="{1CCB30F4-B75F-44DC-865F-614DE124CC6B}" type="parTrans" cxnId="{47DEBCDB-56FD-445D-83FA-F8E6E96EA3A4}">
      <dgm:prSet/>
      <dgm:spPr/>
      <dgm:t>
        <a:bodyPr/>
        <a:lstStyle/>
        <a:p>
          <a:endParaRPr lang="en-US"/>
        </a:p>
      </dgm:t>
    </dgm:pt>
    <dgm:pt modelId="{539CF93B-0941-478D-AA75-9771D88829BF}" type="sibTrans" cxnId="{47DEBCDB-56FD-445D-83FA-F8E6E96EA3A4}">
      <dgm:prSet/>
      <dgm:spPr/>
      <dgm:t>
        <a:bodyPr/>
        <a:lstStyle/>
        <a:p>
          <a:endParaRPr lang="en-US"/>
        </a:p>
      </dgm:t>
    </dgm:pt>
    <dgm:pt modelId="{FE45CBB9-BB9D-4560-B961-826AB3562872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1905</a:t>
          </a:r>
          <a:endParaRPr lang="en-US" dirty="0"/>
        </a:p>
      </dgm:t>
    </dgm:pt>
    <dgm:pt modelId="{FA1724F4-143D-423E-8216-AA75F2CB0E13}" type="parTrans" cxnId="{9CF7F4C7-6AC2-4E7E-AAC3-B3273DE59F32}">
      <dgm:prSet/>
      <dgm:spPr/>
      <dgm:t>
        <a:bodyPr/>
        <a:lstStyle/>
        <a:p>
          <a:endParaRPr lang="en-US"/>
        </a:p>
      </dgm:t>
    </dgm:pt>
    <dgm:pt modelId="{CED2802D-919E-4995-BF66-558A9E456624}" type="sibTrans" cxnId="{9CF7F4C7-6AC2-4E7E-AAC3-B3273DE59F32}">
      <dgm:prSet/>
      <dgm:spPr/>
      <dgm:t>
        <a:bodyPr/>
        <a:lstStyle/>
        <a:p>
          <a:endParaRPr lang="en-US"/>
        </a:p>
      </dgm:t>
    </dgm:pt>
    <dgm:pt modelId="{9D9D6574-972C-4DE7-A9FE-03BB60ADB91E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b="1" dirty="0" smtClean="0"/>
            <a:t>Clifford Richardson, New York Testing Company</a:t>
          </a:r>
          <a:endParaRPr lang="en-US" sz="1100" b="1" dirty="0"/>
        </a:p>
      </dgm:t>
    </dgm:pt>
    <dgm:pt modelId="{A910D7ED-346C-4D30-9048-CAEA7BA045F0}" type="parTrans" cxnId="{54F41956-141D-4F1E-9FC9-7522918B5DE4}">
      <dgm:prSet/>
      <dgm:spPr/>
      <dgm:t>
        <a:bodyPr/>
        <a:lstStyle/>
        <a:p>
          <a:endParaRPr lang="en-US"/>
        </a:p>
      </dgm:t>
    </dgm:pt>
    <dgm:pt modelId="{F98A06D8-EAB1-4148-8E11-F822C7226F65}" type="sibTrans" cxnId="{54F41956-141D-4F1E-9FC9-7522918B5DE4}">
      <dgm:prSet/>
      <dgm:spPr/>
      <dgm:t>
        <a:bodyPr/>
        <a:lstStyle/>
        <a:p>
          <a:endParaRPr lang="en-US"/>
        </a:p>
      </dgm:t>
    </dgm:pt>
    <dgm:pt modelId="{27E84C91-F979-4DF0-BB0E-CDA8C728D737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1920s</a:t>
          </a:r>
          <a:endParaRPr lang="en-US" dirty="0"/>
        </a:p>
      </dgm:t>
    </dgm:pt>
    <dgm:pt modelId="{337D9202-0C28-454A-B0FB-B4DEE2178841}" type="parTrans" cxnId="{80856B79-F324-472F-92A9-94A90750708C}">
      <dgm:prSet/>
      <dgm:spPr/>
      <dgm:t>
        <a:bodyPr/>
        <a:lstStyle/>
        <a:p>
          <a:endParaRPr lang="en-US"/>
        </a:p>
      </dgm:t>
    </dgm:pt>
    <dgm:pt modelId="{91379EE1-A382-469E-BFC6-76088371C9DC}" type="sibTrans" cxnId="{80856B79-F324-472F-92A9-94A90750708C}">
      <dgm:prSet/>
      <dgm:spPr/>
      <dgm:t>
        <a:bodyPr/>
        <a:lstStyle/>
        <a:p>
          <a:endParaRPr lang="en-US"/>
        </a:p>
      </dgm:t>
    </dgm:pt>
    <dgm:pt modelId="{7B7A0429-11BF-4682-B332-319974F84D7B}">
      <dgm:prSet phldrT="[Text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b="1" dirty="0" smtClean="0"/>
            <a:t>Hubbard Field Method </a:t>
          </a:r>
          <a:r>
            <a:rPr lang="en-US" sz="1100" dirty="0" smtClean="0"/>
            <a:t>(Charles Hubbard and Frederick Field)</a:t>
          </a:r>
          <a:endParaRPr lang="en-US" sz="1100" dirty="0"/>
        </a:p>
      </dgm:t>
    </dgm:pt>
    <dgm:pt modelId="{D8D1D976-7487-454D-A336-C8329E765394}" type="parTrans" cxnId="{A712206B-2ECC-40D7-A92F-56B2DF5F4776}">
      <dgm:prSet/>
      <dgm:spPr/>
      <dgm:t>
        <a:bodyPr/>
        <a:lstStyle/>
        <a:p>
          <a:endParaRPr lang="en-US"/>
        </a:p>
      </dgm:t>
    </dgm:pt>
    <dgm:pt modelId="{CF082264-3CFC-489C-B304-12DF5758BFF5}" type="sibTrans" cxnId="{A712206B-2ECC-40D7-A92F-56B2DF5F4776}">
      <dgm:prSet/>
      <dgm:spPr/>
      <dgm:t>
        <a:bodyPr/>
        <a:lstStyle/>
        <a:p>
          <a:endParaRPr lang="en-US"/>
        </a:p>
      </dgm:t>
    </dgm:pt>
    <dgm:pt modelId="{7D346B68-4318-476C-AE09-32A3E54CA288}">
      <dgm:prSet phldrT="[Text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/>
            <a:t>Sand asphalt design</a:t>
          </a:r>
          <a:endParaRPr lang="en-US" sz="1100" dirty="0"/>
        </a:p>
      </dgm:t>
    </dgm:pt>
    <dgm:pt modelId="{3E78329A-9FE4-4097-A567-83600AC95633}" type="parTrans" cxnId="{1060C9DB-FB25-422D-ADF6-E1B223F50ADB}">
      <dgm:prSet/>
      <dgm:spPr/>
      <dgm:t>
        <a:bodyPr/>
        <a:lstStyle/>
        <a:p>
          <a:endParaRPr lang="en-US"/>
        </a:p>
      </dgm:t>
    </dgm:pt>
    <dgm:pt modelId="{CF2ACA52-91D2-42D9-9251-3665C0136293}" type="sibTrans" cxnId="{1060C9DB-FB25-422D-ADF6-E1B223F50ADB}">
      <dgm:prSet/>
      <dgm:spPr/>
      <dgm:t>
        <a:bodyPr/>
        <a:lstStyle/>
        <a:p>
          <a:endParaRPr lang="en-US"/>
        </a:p>
      </dgm:t>
    </dgm:pt>
    <dgm:pt modelId="{5FEE4338-DC49-44D8-9543-3E7A30B23BD6}">
      <dgm:prSet phldrT="[Text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b="1" dirty="0" smtClean="0"/>
            <a:t>Barber Asphalt Paving Company</a:t>
          </a:r>
          <a:endParaRPr lang="en-US" sz="1100" b="1" dirty="0"/>
        </a:p>
      </dgm:t>
    </dgm:pt>
    <dgm:pt modelId="{0F12B3A7-34B9-46F7-BCCA-D1BEF8E24DF1}" type="parTrans" cxnId="{EFB16450-DEF8-4603-B18E-EE4B26C5EDC2}">
      <dgm:prSet/>
      <dgm:spPr/>
      <dgm:t>
        <a:bodyPr/>
        <a:lstStyle/>
        <a:p>
          <a:endParaRPr lang="en-US"/>
        </a:p>
      </dgm:t>
    </dgm:pt>
    <dgm:pt modelId="{03BE1B56-90DA-497C-A386-26366BD74B99}" type="sibTrans" cxnId="{EFB16450-DEF8-4603-B18E-EE4B26C5EDC2}">
      <dgm:prSet/>
      <dgm:spPr/>
      <dgm:t>
        <a:bodyPr/>
        <a:lstStyle/>
        <a:p>
          <a:endParaRPr lang="en-US"/>
        </a:p>
      </dgm:t>
    </dgm:pt>
    <dgm:pt modelId="{B09CAC75-1F04-485C-ACD9-ED0FCA85A452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/>
            <a:t>Surface sand mix: 100% passing No. 10, 15% passing No. 200, 9 to 14% asphalt</a:t>
          </a:r>
          <a:endParaRPr lang="en-US" sz="1100" dirty="0"/>
        </a:p>
      </dgm:t>
    </dgm:pt>
    <dgm:pt modelId="{8F46EF0D-6070-4E17-88CF-301530987CD1}" type="parTrans" cxnId="{305F0CD9-E032-4404-B49F-7A792D8EBAA4}">
      <dgm:prSet/>
      <dgm:spPr/>
      <dgm:t>
        <a:bodyPr/>
        <a:lstStyle/>
        <a:p>
          <a:endParaRPr lang="en-US"/>
        </a:p>
      </dgm:t>
    </dgm:pt>
    <dgm:pt modelId="{1618E745-1DD2-4A62-B29A-4772D587E289}" type="sibTrans" cxnId="{305F0CD9-E032-4404-B49F-7A792D8EBAA4}">
      <dgm:prSet/>
      <dgm:spPr/>
      <dgm:t>
        <a:bodyPr/>
        <a:lstStyle/>
        <a:p>
          <a:endParaRPr lang="en-US"/>
        </a:p>
      </dgm:t>
    </dgm:pt>
    <dgm:pt modelId="{F6969EA0-0A6A-4673-B586-CFC1AA424F0A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/>
            <a:t>Asphaltic concrete for lower layers, VMA terminology used, 2.2% more VMA than current day mixes or ~0.9% higher binder content</a:t>
          </a:r>
          <a:endParaRPr lang="en-US" sz="1100" dirty="0"/>
        </a:p>
      </dgm:t>
    </dgm:pt>
    <dgm:pt modelId="{4544BB3D-43E5-4267-BA92-B6567FAF0BAE}" type="parTrans" cxnId="{BDFC4C96-9E0D-4D65-9A14-D01A687676C3}">
      <dgm:prSet/>
      <dgm:spPr/>
      <dgm:t>
        <a:bodyPr/>
        <a:lstStyle/>
        <a:p>
          <a:endParaRPr lang="en-US"/>
        </a:p>
      </dgm:t>
    </dgm:pt>
    <dgm:pt modelId="{604EA828-7CFC-471F-81F3-A8AAA9D896F1}" type="sibTrans" cxnId="{BDFC4C96-9E0D-4D65-9A14-D01A687676C3}">
      <dgm:prSet/>
      <dgm:spPr/>
      <dgm:t>
        <a:bodyPr/>
        <a:lstStyle/>
        <a:p>
          <a:endParaRPr lang="en-US"/>
        </a:p>
      </dgm:t>
    </dgm:pt>
    <dgm:pt modelId="{83EADB9D-C144-4C1E-B6AD-C82DA8D9CDC4}">
      <dgm:prSet phldrT="[Text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/>
            <a:t>30 blow, 6” diameter  </a:t>
          </a:r>
          <a:r>
            <a:rPr lang="en-US" sz="1100" b="1" dirty="0" smtClean="0"/>
            <a:t>with compression test (performance) </a:t>
          </a:r>
          <a:r>
            <a:rPr lang="en-US" sz="1100" dirty="0" smtClean="0"/>
            <a:t>asphaltic concrete design (Modified HF Method)</a:t>
          </a:r>
          <a:endParaRPr lang="en-US" sz="1100" dirty="0"/>
        </a:p>
      </dgm:t>
    </dgm:pt>
    <dgm:pt modelId="{7354DCC8-28C7-4052-9D62-3A7F319561F1}" type="parTrans" cxnId="{A372BA3C-F814-491A-A519-4C222876CCFD}">
      <dgm:prSet/>
      <dgm:spPr/>
      <dgm:t>
        <a:bodyPr/>
        <a:lstStyle/>
        <a:p>
          <a:endParaRPr lang="en-US"/>
        </a:p>
      </dgm:t>
    </dgm:pt>
    <dgm:pt modelId="{361E0861-AB61-44F3-B6C4-18B6F5D22AE2}" type="sibTrans" cxnId="{A372BA3C-F814-491A-A519-4C222876CCFD}">
      <dgm:prSet/>
      <dgm:spPr/>
      <dgm:t>
        <a:bodyPr/>
        <a:lstStyle/>
        <a:p>
          <a:endParaRPr lang="en-US"/>
        </a:p>
      </dgm:t>
    </dgm:pt>
    <dgm:pt modelId="{DA133CF4-AC23-4D3B-BCEA-9CFFF6263982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1927</a:t>
          </a:r>
          <a:endParaRPr lang="en-US" dirty="0"/>
        </a:p>
      </dgm:t>
    </dgm:pt>
    <dgm:pt modelId="{AAF35D12-4F51-4AFD-8252-FD1573C662CD}" type="parTrans" cxnId="{6F5A28ED-979C-407D-B194-116DDD14A650}">
      <dgm:prSet/>
      <dgm:spPr/>
      <dgm:t>
        <a:bodyPr/>
        <a:lstStyle/>
        <a:p>
          <a:endParaRPr lang="en-US"/>
        </a:p>
      </dgm:t>
    </dgm:pt>
    <dgm:pt modelId="{A24A0037-742C-47C4-9743-177F8ACAAA35}" type="sibTrans" cxnId="{6F5A28ED-979C-407D-B194-116DDD14A650}">
      <dgm:prSet/>
      <dgm:spPr/>
      <dgm:t>
        <a:bodyPr/>
        <a:lstStyle/>
        <a:p>
          <a:endParaRPr lang="en-US"/>
        </a:p>
      </dgm:t>
    </dgm:pt>
    <dgm:pt modelId="{A0C555E9-2003-40CD-9942-FB7B8996C737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b="1" dirty="0" smtClean="0"/>
            <a:t>Francis Hveem </a:t>
          </a:r>
          <a:r>
            <a:rPr lang="en-US" sz="1100" b="0" dirty="0" smtClean="0"/>
            <a:t>(Caltrans)</a:t>
          </a:r>
          <a:endParaRPr lang="en-US" sz="1100" b="0" dirty="0"/>
        </a:p>
      </dgm:t>
    </dgm:pt>
    <dgm:pt modelId="{59ADA05E-6ED6-4FE7-9741-EAB8378A5C74}" type="parTrans" cxnId="{0493A1B6-86CA-408F-A4ED-9DA2C049DFBD}">
      <dgm:prSet/>
      <dgm:spPr/>
      <dgm:t>
        <a:bodyPr/>
        <a:lstStyle/>
        <a:p>
          <a:endParaRPr lang="en-US"/>
        </a:p>
      </dgm:t>
    </dgm:pt>
    <dgm:pt modelId="{E46874F2-5937-4CB8-BCDF-E0CCB4FA4E8E}" type="sibTrans" cxnId="{0493A1B6-86CA-408F-A4ED-9DA2C049DFBD}">
      <dgm:prSet/>
      <dgm:spPr/>
      <dgm:t>
        <a:bodyPr/>
        <a:lstStyle/>
        <a:p>
          <a:endParaRPr lang="en-US"/>
        </a:p>
      </dgm:t>
    </dgm:pt>
    <dgm:pt modelId="{200710EB-CBA7-4271-BACF-0D38F58B9DBB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/>
            <a:t>Surface area factors used to determine binder content; </a:t>
          </a:r>
          <a:r>
            <a:rPr lang="en-US" sz="1100" b="1" dirty="0" smtClean="0"/>
            <a:t>Hveem stabilometer and cohesionmeter </a:t>
          </a:r>
          <a:r>
            <a:rPr lang="en-US" sz="1100" dirty="0" smtClean="0"/>
            <a:t>used</a:t>
          </a:r>
          <a:endParaRPr lang="en-US" sz="1100" dirty="0"/>
        </a:p>
      </dgm:t>
    </dgm:pt>
    <dgm:pt modelId="{042DF563-871F-4ACF-A3DC-9445CDC60B2D}" type="parTrans" cxnId="{AC348BD2-7F40-4779-BCF1-E24112E1BFF9}">
      <dgm:prSet/>
      <dgm:spPr/>
      <dgm:t>
        <a:bodyPr/>
        <a:lstStyle/>
        <a:p>
          <a:endParaRPr lang="en-US"/>
        </a:p>
      </dgm:t>
    </dgm:pt>
    <dgm:pt modelId="{21CB787A-D769-49F1-AA20-0B1506C70D0A}" type="sibTrans" cxnId="{AC348BD2-7F40-4779-BCF1-E24112E1BFF9}">
      <dgm:prSet/>
      <dgm:spPr/>
      <dgm:t>
        <a:bodyPr/>
        <a:lstStyle/>
        <a:p>
          <a:endParaRPr lang="en-US"/>
        </a:p>
      </dgm:t>
    </dgm:pt>
    <dgm:pt modelId="{398C1700-F574-4962-91EA-EE9BD71C7797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/>
            <a:t>Air voids not used initially, mixes generally drier relative to others, fatigue cracking an issue</a:t>
          </a:r>
          <a:endParaRPr lang="en-US" sz="1100" dirty="0"/>
        </a:p>
      </dgm:t>
    </dgm:pt>
    <dgm:pt modelId="{56C79CEA-5625-4EC3-B600-136609BEB9A3}" type="parTrans" cxnId="{C46747D7-92FF-4C0F-9FDF-A23FA3B8CB2C}">
      <dgm:prSet/>
      <dgm:spPr/>
      <dgm:t>
        <a:bodyPr/>
        <a:lstStyle/>
        <a:p>
          <a:endParaRPr lang="en-US"/>
        </a:p>
      </dgm:t>
    </dgm:pt>
    <dgm:pt modelId="{34C7CBFF-63C7-4284-BE16-39716765CC54}" type="sibTrans" cxnId="{C46747D7-92FF-4C0F-9FDF-A23FA3B8CB2C}">
      <dgm:prSet/>
      <dgm:spPr/>
      <dgm:t>
        <a:bodyPr/>
        <a:lstStyle/>
        <a:p>
          <a:endParaRPr lang="en-US"/>
        </a:p>
      </dgm:t>
    </dgm:pt>
    <dgm:pt modelId="{A305043F-3DA0-4DCD-88FB-DB4C32216D85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 smtClean="0"/>
            <a:t>1943 </a:t>
          </a:r>
          <a:endParaRPr lang="en-US" dirty="0"/>
        </a:p>
      </dgm:t>
    </dgm:pt>
    <dgm:pt modelId="{CE6074AE-E962-4999-8E54-C6C835726FF6}" type="parTrans" cxnId="{BBA54892-0470-4DD1-8DAE-6AC9B9A7D247}">
      <dgm:prSet/>
      <dgm:spPr/>
      <dgm:t>
        <a:bodyPr/>
        <a:lstStyle/>
        <a:p>
          <a:endParaRPr lang="en-US"/>
        </a:p>
      </dgm:t>
    </dgm:pt>
    <dgm:pt modelId="{35B726F8-DD33-4311-8205-1CEE869D4EDB}" type="sibTrans" cxnId="{BBA54892-0470-4DD1-8DAE-6AC9B9A7D247}">
      <dgm:prSet/>
      <dgm:spPr/>
      <dgm:t>
        <a:bodyPr/>
        <a:lstStyle/>
        <a:p>
          <a:endParaRPr lang="en-US"/>
        </a:p>
      </dgm:t>
    </dgm:pt>
    <dgm:pt modelId="{A86B92DE-98D4-479E-9F91-E22CE4E4AFAB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b="1" i="0" dirty="0" smtClean="0"/>
            <a:t>Bruce Marshall</a:t>
          </a:r>
          <a:r>
            <a:rPr lang="en-US" sz="1100" dirty="0" smtClean="0"/>
            <a:t>, Mississippi Highway Department</a:t>
          </a:r>
          <a:endParaRPr lang="en-US" sz="1100" dirty="0"/>
        </a:p>
      </dgm:t>
    </dgm:pt>
    <dgm:pt modelId="{305344E0-CC41-4A5C-A567-1CD30C3E1385}" type="parTrans" cxnId="{5CA5F50A-B9CC-4083-AC39-EE956057F903}">
      <dgm:prSet/>
      <dgm:spPr/>
      <dgm:t>
        <a:bodyPr/>
        <a:lstStyle/>
        <a:p>
          <a:endParaRPr lang="en-US"/>
        </a:p>
      </dgm:t>
    </dgm:pt>
    <dgm:pt modelId="{3ACB567A-D7AB-4B34-8E27-5C55D0B6D16D}" type="sibTrans" cxnId="{5CA5F50A-B9CC-4083-AC39-EE956057F903}">
      <dgm:prSet/>
      <dgm:spPr/>
      <dgm:t>
        <a:bodyPr/>
        <a:lstStyle/>
        <a:p>
          <a:endParaRPr lang="en-US"/>
        </a:p>
      </dgm:t>
    </dgm:pt>
    <dgm:pt modelId="{F935E9D6-3F6B-4ACA-9A4F-1BAF491CC1AF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/>
            <a:t>Refined Hubbard Field method, standard compaction energy with drop hammer</a:t>
          </a:r>
          <a:endParaRPr lang="en-US" sz="1100" dirty="0"/>
        </a:p>
      </dgm:t>
    </dgm:pt>
    <dgm:pt modelId="{16F14639-9F76-4F68-B4AE-8E65A05C0BDA}" type="parTrans" cxnId="{756F571E-36E9-427A-AACA-BAD387806E70}">
      <dgm:prSet/>
      <dgm:spPr/>
      <dgm:t>
        <a:bodyPr/>
        <a:lstStyle/>
        <a:p>
          <a:endParaRPr lang="en-US"/>
        </a:p>
      </dgm:t>
    </dgm:pt>
    <dgm:pt modelId="{6D232F46-3508-4B04-854C-EDAD31E20E26}" type="sibTrans" cxnId="{756F571E-36E9-427A-AACA-BAD387806E70}">
      <dgm:prSet/>
      <dgm:spPr/>
      <dgm:t>
        <a:bodyPr/>
        <a:lstStyle/>
        <a:p>
          <a:endParaRPr lang="en-US"/>
        </a:p>
      </dgm:t>
    </dgm:pt>
    <dgm:pt modelId="{6D54AF3A-F996-4F3E-AD19-F462BDAFA3D3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/>
            <a:t>Initially, only used air voids and VFA, VMA added in 1962; </a:t>
          </a:r>
          <a:r>
            <a:rPr lang="en-US" sz="1100" b="1" dirty="0" smtClean="0"/>
            <a:t>stability and flow utilized</a:t>
          </a:r>
          <a:endParaRPr lang="en-US" sz="1100" b="1" dirty="0"/>
        </a:p>
      </dgm:t>
    </dgm:pt>
    <dgm:pt modelId="{4403FA68-9D54-42D7-8E66-6F1F8760EBA4}" type="parTrans" cxnId="{0FF575E7-EA35-4A03-B207-121CFE185C25}">
      <dgm:prSet/>
      <dgm:spPr/>
      <dgm:t>
        <a:bodyPr/>
        <a:lstStyle/>
        <a:p>
          <a:endParaRPr lang="en-US"/>
        </a:p>
      </dgm:t>
    </dgm:pt>
    <dgm:pt modelId="{7FBEFE5C-DAC9-4287-8EB0-849727039487}" type="sibTrans" cxnId="{0FF575E7-EA35-4A03-B207-121CFE185C25}">
      <dgm:prSet/>
      <dgm:spPr/>
      <dgm:t>
        <a:bodyPr/>
        <a:lstStyle/>
        <a:p>
          <a:endParaRPr lang="en-US"/>
        </a:p>
      </dgm:t>
    </dgm:pt>
    <dgm:pt modelId="{84CB8B1C-709C-4937-949B-6AD5E6A370B9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dirty="0" smtClean="0"/>
            <a:t>1993</a:t>
          </a:r>
          <a:endParaRPr lang="en-US" sz="1800" dirty="0"/>
        </a:p>
      </dgm:t>
    </dgm:pt>
    <dgm:pt modelId="{07BB5B17-8F8D-4CAC-8AB9-684DAD1E4EA3}" type="parTrans" cxnId="{2CA416E2-27BD-423D-86F1-E1D895B09527}">
      <dgm:prSet/>
      <dgm:spPr/>
      <dgm:t>
        <a:bodyPr/>
        <a:lstStyle/>
        <a:p>
          <a:endParaRPr lang="en-US"/>
        </a:p>
      </dgm:t>
    </dgm:pt>
    <dgm:pt modelId="{79DF6826-555E-4079-8543-698A8F5229C1}" type="sibTrans" cxnId="{2CA416E2-27BD-423D-86F1-E1D895B09527}">
      <dgm:prSet/>
      <dgm:spPr/>
      <dgm:t>
        <a:bodyPr/>
        <a:lstStyle/>
        <a:p>
          <a:endParaRPr lang="en-US"/>
        </a:p>
      </dgm:t>
    </dgm:pt>
    <dgm:pt modelId="{3CCA00E3-476A-4E5A-831B-DD5A1532FC40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200" b="1" dirty="0" smtClean="0"/>
            <a:t>Superpave</a:t>
          </a:r>
          <a:endParaRPr lang="en-US" sz="1200" b="1" dirty="0"/>
        </a:p>
      </dgm:t>
    </dgm:pt>
    <dgm:pt modelId="{C71D8AB4-1056-4A93-B9EC-E9CC3DF89A0D}" type="parTrans" cxnId="{E1E7B9F8-107C-4D82-85F6-1841D7690700}">
      <dgm:prSet/>
      <dgm:spPr/>
      <dgm:t>
        <a:bodyPr/>
        <a:lstStyle/>
        <a:p>
          <a:endParaRPr lang="en-US"/>
        </a:p>
      </dgm:t>
    </dgm:pt>
    <dgm:pt modelId="{0637ECB7-78FA-4AAD-AA64-CC56F79061FA}" type="sibTrans" cxnId="{E1E7B9F8-107C-4D82-85F6-1841D7690700}">
      <dgm:prSet/>
      <dgm:spPr/>
      <dgm:t>
        <a:bodyPr/>
        <a:lstStyle/>
        <a:p>
          <a:endParaRPr lang="en-US"/>
        </a:p>
      </dgm:t>
    </dgm:pt>
    <dgm:pt modelId="{FBE5149A-52D3-45D9-800C-1637294275E9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200" b="0" dirty="0" smtClean="0"/>
            <a:t>Level 1 (volumetric)</a:t>
          </a:r>
          <a:endParaRPr lang="en-US" sz="1200" b="0" dirty="0"/>
        </a:p>
      </dgm:t>
    </dgm:pt>
    <dgm:pt modelId="{91B95F58-2004-4E56-8A8B-CB6642A6C4AB}" type="parTrans" cxnId="{F5F51849-A715-4BCC-BF47-078A8F7320C0}">
      <dgm:prSet/>
      <dgm:spPr/>
      <dgm:t>
        <a:bodyPr/>
        <a:lstStyle/>
        <a:p>
          <a:endParaRPr lang="en-US"/>
        </a:p>
      </dgm:t>
    </dgm:pt>
    <dgm:pt modelId="{FF0D0A31-66F1-453D-91AD-73CA5E14FDB7}" type="sibTrans" cxnId="{F5F51849-A715-4BCC-BF47-078A8F7320C0}">
      <dgm:prSet/>
      <dgm:spPr/>
      <dgm:t>
        <a:bodyPr/>
        <a:lstStyle/>
        <a:p>
          <a:endParaRPr lang="en-US"/>
        </a:p>
      </dgm:t>
    </dgm:pt>
    <dgm:pt modelId="{9EDBB5B6-C00B-4F14-876A-231EA0737E4F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200" b="0" dirty="0" smtClean="0"/>
            <a:t>Level 2 and 3 (performance based, but </a:t>
          </a:r>
          <a:r>
            <a:rPr lang="en-US" sz="1200" b="1" dirty="0" smtClean="0"/>
            <a:t>never</a:t>
          </a:r>
          <a:r>
            <a:rPr lang="en-US" sz="1200" b="0" dirty="0" smtClean="0"/>
            <a:t> </a:t>
          </a:r>
          <a:r>
            <a:rPr lang="en-US" sz="1200" b="1" dirty="0" smtClean="0"/>
            <a:t>implemented</a:t>
          </a:r>
          <a:r>
            <a:rPr lang="en-US" sz="1200" b="0" dirty="0" smtClean="0"/>
            <a:t>)</a:t>
          </a:r>
          <a:endParaRPr lang="en-US" sz="1200" b="0" dirty="0"/>
        </a:p>
      </dgm:t>
    </dgm:pt>
    <dgm:pt modelId="{9DC98ACC-A5EF-4584-86FB-7BD777AD7810}" type="parTrans" cxnId="{BD54EEEB-A661-41E9-9A96-DD36588684FB}">
      <dgm:prSet/>
      <dgm:spPr/>
      <dgm:t>
        <a:bodyPr/>
        <a:lstStyle/>
        <a:p>
          <a:endParaRPr lang="en-US"/>
        </a:p>
      </dgm:t>
    </dgm:pt>
    <dgm:pt modelId="{D7512AF0-7D2D-4858-8320-A0F714F53C19}" type="sibTrans" cxnId="{BD54EEEB-A661-41E9-9A96-DD36588684FB}">
      <dgm:prSet/>
      <dgm:spPr/>
      <dgm:t>
        <a:bodyPr/>
        <a:lstStyle/>
        <a:p>
          <a:endParaRPr lang="en-US"/>
        </a:p>
      </dgm:t>
    </dgm:pt>
    <dgm:pt modelId="{538B7B1F-6692-42CF-AB34-F98E64C89C9D}" type="pres">
      <dgm:prSet presAssocID="{632ABF8D-DC29-42C7-A1C1-D6E2E93ED20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37F8F9-B3D3-4BF8-81BC-5599DA85D645}" type="pres">
      <dgm:prSet presAssocID="{02479EE9-8BF6-4AD7-8792-282E0B2FE17C}" presName="composite" presStyleCnt="0"/>
      <dgm:spPr/>
    </dgm:pt>
    <dgm:pt modelId="{57901824-858A-416A-A407-BC8F94C3BCEE}" type="pres">
      <dgm:prSet presAssocID="{02479EE9-8BF6-4AD7-8792-282E0B2FE17C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95DBBC-D2A1-40A8-AAF4-F415240EA288}" type="pres">
      <dgm:prSet presAssocID="{02479EE9-8BF6-4AD7-8792-282E0B2FE17C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0B6477-B046-4F10-AFEF-EC304ED43321}" type="pres">
      <dgm:prSet presAssocID="{BE05F0D1-7E80-4B3F-BE1B-40F43788EE94}" presName="sp" presStyleCnt="0"/>
      <dgm:spPr/>
    </dgm:pt>
    <dgm:pt modelId="{266F2E8A-4B3A-42D3-B6AA-C9B595498763}" type="pres">
      <dgm:prSet presAssocID="{FE45CBB9-BB9D-4560-B961-826AB3562872}" presName="composite" presStyleCnt="0"/>
      <dgm:spPr/>
    </dgm:pt>
    <dgm:pt modelId="{9B2569B9-BFAB-474A-9954-950F44F20BB2}" type="pres">
      <dgm:prSet presAssocID="{FE45CBB9-BB9D-4560-B961-826AB3562872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FD5BD-EB2D-422A-8EEE-AF249E2D52C4}" type="pres">
      <dgm:prSet presAssocID="{FE45CBB9-BB9D-4560-B961-826AB3562872}" presName="descendantText" presStyleLbl="alignAcc1" presStyleIdx="1" presStyleCnt="6" custScaleX="1009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5FB05-F761-4E7D-A610-4981CBDA54A1}" type="pres">
      <dgm:prSet presAssocID="{CED2802D-919E-4995-BF66-558A9E456624}" presName="sp" presStyleCnt="0"/>
      <dgm:spPr/>
    </dgm:pt>
    <dgm:pt modelId="{8F688070-5B3D-42E9-BF81-8F6B4E4B6087}" type="pres">
      <dgm:prSet presAssocID="{27E84C91-F979-4DF0-BB0E-CDA8C728D737}" presName="composite" presStyleCnt="0"/>
      <dgm:spPr/>
    </dgm:pt>
    <dgm:pt modelId="{256D7488-157B-43A1-89DB-F4FA7C6CDC89}" type="pres">
      <dgm:prSet presAssocID="{27E84C91-F979-4DF0-BB0E-CDA8C728D737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A92FD-70D5-4899-95B5-8CDD88991E3E}" type="pres">
      <dgm:prSet presAssocID="{27E84C91-F979-4DF0-BB0E-CDA8C728D737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7990C-BDFA-4D1A-91B7-099798CF662F}" type="pres">
      <dgm:prSet presAssocID="{91379EE1-A382-469E-BFC6-76088371C9DC}" presName="sp" presStyleCnt="0"/>
      <dgm:spPr/>
    </dgm:pt>
    <dgm:pt modelId="{7E5F4FF8-5087-4A94-A7BB-E51DAD4A4968}" type="pres">
      <dgm:prSet presAssocID="{DA133CF4-AC23-4D3B-BCEA-9CFFF6263982}" presName="composite" presStyleCnt="0"/>
      <dgm:spPr/>
    </dgm:pt>
    <dgm:pt modelId="{6AC98B3D-82F5-447E-9581-CD54653B8774}" type="pres">
      <dgm:prSet presAssocID="{DA133CF4-AC23-4D3B-BCEA-9CFFF6263982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6E99A-D4B1-4904-A296-5E2A0339C35F}" type="pres">
      <dgm:prSet presAssocID="{DA133CF4-AC23-4D3B-BCEA-9CFFF6263982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7884BC-952A-459B-B312-ADD9DFEBBE56}" type="pres">
      <dgm:prSet presAssocID="{A24A0037-742C-47C4-9743-177F8ACAAA35}" presName="sp" presStyleCnt="0"/>
      <dgm:spPr/>
    </dgm:pt>
    <dgm:pt modelId="{C6061A5E-D1B0-467E-855D-115E978D2D55}" type="pres">
      <dgm:prSet presAssocID="{A305043F-3DA0-4DCD-88FB-DB4C32216D85}" presName="composite" presStyleCnt="0"/>
      <dgm:spPr/>
    </dgm:pt>
    <dgm:pt modelId="{277BA022-B52A-46DA-936F-177404CDF6CA}" type="pres">
      <dgm:prSet presAssocID="{A305043F-3DA0-4DCD-88FB-DB4C32216D8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C3DBAA-B721-4532-9ED9-4EBB29080BC2}" type="pres">
      <dgm:prSet presAssocID="{A305043F-3DA0-4DCD-88FB-DB4C32216D85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F58BCE-E9DC-4BB0-BBDD-1B5238D15CE4}" type="pres">
      <dgm:prSet presAssocID="{35B726F8-DD33-4311-8205-1CEE869D4EDB}" presName="sp" presStyleCnt="0"/>
      <dgm:spPr/>
    </dgm:pt>
    <dgm:pt modelId="{BF5E3EA2-9D80-41F1-9E1A-37921A643313}" type="pres">
      <dgm:prSet presAssocID="{84CB8B1C-709C-4937-949B-6AD5E6A370B9}" presName="composite" presStyleCnt="0"/>
      <dgm:spPr/>
    </dgm:pt>
    <dgm:pt modelId="{6B09F08B-0744-4F50-9F75-3071A844016D}" type="pres">
      <dgm:prSet presAssocID="{84CB8B1C-709C-4937-949B-6AD5E6A370B9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32EBC1-1F9C-4CC9-91F9-B270488B39A8}" type="pres">
      <dgm:prSet presAssocID="{84CB8B1C-709C-4937-949B-6AD5E6A370B9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72BA3C-F814-491A-A519-4C222876CCFD}" srcId="{27E84C91-F979-4DF0-BB0E-CDA8C728D737}" destId="{83EADB9D-C144-4C1E-B6AD-C82DA8D9CDC4}" srcOrd="2" destOrd="0" parTransId="{7354DCC8-28C7-4052-9D62-3A7F319561F1}" sibTransId="{361E0861-AB61-44F3-B6C4-18B6F5D22AE2}"/>
    <dgm:cxn modelId="{813F11B9-8B00-4660-A3C9-9C779863B7B4}" type="presOf" srcId="{83EADB9D-C144-4C1E-B6AD-C82DA8D9CDC4}" destId="{2C8A92FD-70D5-4899-95B5-8CDD88991E3E}" srcOrd="0" destOrd="2" presId="urn:microsoft.com/office/officeart/2005/8/layout/chevron2"/>
    <dgm:cxn modelId="{964D4275-F7AB-4A89-B6AF-520465AC2155}" type="presOf" srcId="{5FEE4338-DC49-44D8-9543-3E7A30B23BD6}" destId="{4D95DBBC-D2A1-40A8-AAF4-F415240EA288}" srcOrd="0" destOrd="0" presId="urn:microsoft.com/office/officeart/2005/8/layout/chevron2"/>
    <dgm:cxn modelId="{7FA81A72-01A4-40FD-86AD-F32746C29D5D}" type="presOf" srcId="{6D54AF3A-F996-4F3E-AD19-F462BDAFA3D3}" destId="{00C3DBAA-B721-4532-9ED9-4EBB29080BC2}" srcOrd="0" destOrd="2" presId="urn:microsoft.com/office/officeart/2005/8/layout/chevron2"/>
    <dgm:cxn modelId="{0D7D2ED5-615F-4443-B3EA-6EF217150984}" type="presOf" srcId="{A86B92DE-98D4-479E-9F91-E22CE4E4AFAB}" destId="{00C3DBAA-B721-4532-9ED9-4EBB29080BC2}" srcOrd="0" destOrd="0" presId="urn:microsoft.com/office/officeart/2005/8/layout/chevron2"/>
    <dgm:cxn modelId="{BD54EEEB-A661-41E9-9A96-DD36588684FB}" srcId="{84CB8B1C-709C-4937-949B-6AD5E6A370B9}" destId="{9EDBB5B6-C00B-4F14-876A-231EA0737E4F}" srcOrd="2" destOrd="0" parTransId="{9DC98ACC-A5EF-4584-86FB-7BD777AD7810}" sibTransId="{D7512AF0-7D2D-4858-8320-A0F714F53C19}"/>
    <dgm:cxn modelId="{1060C9DB-FB25-422D-ADF6-E1B223F50ADB}" srcId="{27E84C91-F979-4DF0-BB0E-CDA8C728D737}" destId="{7D346B68-4318-476C-AE09-32A3E54CA288}" srcOrd="1" destOrd="0" parTransId="{3E78329A-9FE4-4097-A567-83600AC95633}" sibTransId="{CF2ACA52-91D2-42D9-9251-3665C0136293}"/>
    <dgm:cxn modelId="{D76CF3D4-B410-41F3-93F8-0B6193344E80}" type="presOf" srcId="{9EDBB5B6-C00B-4F14-876A-231EA0737E4F}" destId="{3B32EBC1-1F9C-4CC9-91F9-B270488B39A8}" srcOrd="0" destOrd="2" presId="urn:microsoft.com/office/officeart/2005/8/layout/chevron2"/>
    <dgm:cxn modelId="{5CA5F50A-B9CC-4083-AC39-EE956057F903}" srcId="{A305043F-3DA0-4DCD-88FB-DB4C32216D85}" destId="{A86B92DE-98D4-479E-9F91-E22CE4E4AFAB}" srcOrd="0" destOrd="0" parTransId="{305344E0-CC41-4A5C-A567-1CD30C3E1385}" sibTransId="{3ACB567A-D7AB-4B34-8E27-5C55D0B6D16D}"/>
    <dgm:cxn modelId="{F75F9003-4ED8-4274-B1A4-39AC79FD426F}" type="presOf" srcId="{DA133CF4-AC23-4D3B-BCEA-9CFFF6263982}" destId="{6AC98B3D-82F5-447E-9581-CD54653B8774}" srcOrd="0" destOrd="0" presId="urn:microsoft.com/office/officeart/2005/8/layout/chevron2"/>
    <dgm:cxn modelId="{B097B388-A653-4B62-A72C-0D715D61ABCB}" type="presOf" srcId="{9D9D6574-972C-4DE7-A9FE-03BB60ADB91E}" destId="{2B3FD5BD-EB2D-422A-8EEE-AF249E2D52C4}" srcOrd="0" destOrd="0" presId="urn:microsoft.com/office/officeart/2005/8/layout/chevron2"/>
    <dgm:cxn modelId="{6F5A28ED-979C-407D-B194-116DDD14A650}" srcId="{632ABF8D-DC29-42C7-A1C1-D6E2E93ED20B}" destId="{DA133CF4-AC23-4D3B-BCEA-9CFFF6263982}" srcOrd="3" destOrd="0" parTransId="{AAF35D12-4F51-4AFD-8252-FD1573C662CD}" sibTransId="{A24A0037-742C-47C4-9743-177F8ACAAA35}"/>
    <dgm:cxn modelId="{EFB16450-DEF8-4603-B18E-EE4B26C5EDC2}" srcId="{02479EE9-8BF6-4AD7-8792-282E0B2FE17C}" destId="{5FEE4338-DC49-44D8-9543-3E7A30B23BD6}" srcOrd="0" destOrd="0" parTransId="{0F12B3A7-34B9-46F7-BCCA-D1BEF8E24DF1}" sibTransId="{03BE1B56-90DA-497C-A386-26366BD74B99}"/>
    <dgm:cxn modelId="{0F709D74-6D3B-4DBE-9708-6B7C8903BC83}" type="presOf" srcId="{A305043F-3DA0-4DCD-88FB-DB4C32216D85}" destId="{277BA022-B52A-46DA-936F-177404CDF6CA}" srcOrd="0" destOrd="0" presId="urn:microsoft.com/office/officeart/2005/8/layout/chevron2"/>
    <dgm:cxn modelId="{0FF575E7-EA35-4A03-B207-121CFE185C25}" srcId="{A305043F-3DA0-4DCD-88FB-DB4C32216D85}" destId="{6D54AF3A-F996-4F3E-AD19-F462BDAFA3D3}" srcOrd="2" destOrd="0" parTransId="{4403FA68-9D54-42D7-8E66-6F1F8760EBA4}" sibTransId="{7FBEFE5C-DAC9-4287-8EB0-849727039487}"/>
    <dgm:cxn modelId="{58DD08AF-A3AC-414E-9740-8D44D77B8F52}" type="presOf" srcId="{632ABF8D-DC29-42C7-A1C1-D6E2E93ED20B}" destId="{538B7B1F-6692-42CF-AB34-F98E64C89C9D}" srcOrd="0" destOrd="0" presId="urn:microsoft.com/office/officeart/2005/8/layout/chevron2"/>
    <dgm:cxn modelId="{87FDE42C-EE0E-493C-B158-0358EB981B21}" srcId="{632ABF8D-DC29-42C7-A1C1-D6E2E93ED20B}" destId="{02479EE9-8BF6-4AD7-8792-282E0B2FE17C}" srcOrd="0" destOrd="0" parTransId="{75844033-083D-43D3-946D-C2EB49B6A3E9}" sibTransId="{BE05F0D1-7E80-4B3F-BE1B-40F43788EE94}"/>
    <dgm:cxn modelId="{80856B79-F324-472F-92A9-94A90750708C}" srcId="{632ABF8D-DC29-42C7-A1C1-D6E2E93ED20B}" destId="{27E84C91-F979-4DF0-BB0E-CDA8C728D737}" srcOrd="2" destOrd="0" parTransId="{337D9202-0C28-454A-B0FB-B4DEE2178841}" sibTransId="{91379EE1-A382-469E-BFC6-76088371C9DC}"/>
    <dgm:cxn modelId="{BDFC4C96-9E0D-4D65-9A14-D01A687676C3}" srcId="{FE45CBB9-BB9D-4560-B961-826AB3562872}" destId="{F6969EA0-0A6A-4673-B586-CFC1AA424F0A}" srcOrd="2" destOrd="0" parTransId="{4544BB3D-43E5-4267-BA92-B6567FAF0BAE}" sibTransId="{604EA828-7CFC-471F-81F3-A8AAA9D896F1}"/>
    <dgm:cxn modelId="{E6AA8C88-8FB8-4C7A-9711-8AFE0F649C0A}" type="presOf" srcId="{F935E9D6-3F6B-4ACA-9A4F-1BAF491CC1AF}" destId="{00C3DBAA-B721-4532-9ED9-4EBB29080BC2}" srcOrd="0" destOrd="1" presId="urn:microsoft.com/office/officeart/2005/8/layout/chevron2"/>
    <dgm:cxn modelId="{756F571E-36E9-427A-AACA-BAD387806E70}" srcId="{A305043F-3DA0-4DCD-88FB-DB4C32216D85}" destId="{F935E9D6-3F6B-4ACA-9A4F-1BAF491CC1AF}" srcOrd="1" destOrd="0" parTransId="{16F14639-9F76-4F68-B4AE-8E65A05C0BDA}" sibTransId="{6D232F46-3508-4B04-854C-EDAD31E20E26}"/>
    <dgm:cxn modelId="{9220F551-F699-477A-BA20-2C26F338F41B}" type="presOf" srcId="{7B7A0429-11BF-4682-B332-319974F84D7B}" destId="{2C8A92FD-70D5-4899-95B5-8CDD88991E3E}" srcOrd="0" destOrd="0" presId="urn:microsoft.com/office/officeart/2005/8/layout/chevron2"/>
    <dgm:cxn modelId="{13A44E95-4EA8-42A2-9B4F-198C1F1061DC}" type="presOf" srcId="{84CB8B1C-709C-4937-949B-6AD5E6A370B9}" destId="{6B09F08B-0744-4F50-9F75-3071A844016D}" srcOrd="0" destOrd="0" presId="urn:microsoft.com/office/officeart/2005/8/layout/chevron2"/>
    <dgm:cxn modelId="{43B7A94B-AB95-471E-9544-3FD5B3E4A349}" type="presOf" srcId="{B09CAC75-1F04-485C-ACD9-ED0FCA85A452}" destId="{2B3FD5BD-EB2D-422A-8EEE-AF249E2D52C4}" srcOrd="0" destOrd="1" presId="urn:microsoft.com/office/officeart/2005/8/layout/chevron2"/>
    <dgm:cxn modelId="{AC348BD2-7F40-4779-BCF1-E24112E1BFF9}" srcId="{DA133CF4-AC23-4D3B-BCEA-9CFFF6263982}" destId="{200710EB-CBA7-4271-BACF-0D38F58B9DBB}" srcOrd="1" destOrd="0" parTransId="{042DF563-871F-4ACF-A3DC-9445CDC60B2D}" sibTransId="{21CB787A-D769-49F1-AA20-0B1506C70D0A}"/>
    <dgm:cxn modelId="{C46747D7-92FF-4C0F-9FDF-A23FA3B8CB2C}" srcId="{DA133CF4-AC23-4D3B-BCEA-9CFFF6263982}" destId="{398C1700-F574-4962-91EA-EE9BD71C7797}" srcOrd="2" destOrd="0" parTransId="{56C79CEA-5625-4EC3-B600-136609BEB9A3}" sibTransId="{34C7CBFF-63C7-4284-BE16-39716765CC54}"/>
    <dgm:cxn modelId="{B433A77F-BC78-4872-90F0-FA6A4F588D08}" type="presOf" srcId="{200710EB-CBA7-4271-BACF-0D38F58B9DBB}" destId="{ED36E99A-D4B1-4904-A296-5E2A0339C35F}" srcOrd="0" destOrd="1" presId="urn:microsoft.com/office/officeart/2005/8/layout/chevron2"/>
    <dgm:cxn modelId="{2CA416E2-27BD-423D-86F1-E1D895B09527}" srcId="{632ABF8D-DC29-42C7-A1C1-D6E2E93ED20B}" destId="{84CB8B1C-709C-4937-949B-6AD5E6A370B9}" srcOrd="5" destOrd="0" parTransId="{07BB5B17-8F8D-4CAC-8AB9-684DAD1E4EA3}" sibTransId="{79DF6826-555E-4079-8543-698A8F5229C1}"/>
    <dgm:cxn modelId="{DC85D848-F0C9-4B74-BB8A-96BF1924B39B}" type="presOf" srcId="{02479EE9-8BF6-4AD7-8792-282E0B2FE17C}" destId="{57901824-858A-416A-A407-BC8F94C3BCEE}" srcOrd="0" destOrd="0" presId="urn:microsoft.com/office/officeart/2005/8/layout/chevron2"/>
    <dgm:cxn modelId="{5A6A869C-4258-4147-A704-0D3786E03703}" type="presOf" srcId="{FBE5149A-52D3-45D9-800C-1637294275E9}" destId="{3B32EBC1-1F9C-4CC9-91F9-B270488B39A8}" srcOrd="0" destOrd="1" presId="urn:microsoft.com/office/officeart/2005/8/layout/chevron2"/>
    <dgm:cxn modelId="{700D48D6-3FA8-45CA-BD2D-4D233F792578}" type="presOf" srcId="{94E6D832-97EF-4867-83C8-C988239B342D}" destId="{4D95DBBC-D2A1-40A8-AAF4-F415240EA288}" srcOrd="0" destOrd="1" presId="urn:microsoft.com/office/officeart/2005/8/layout/chevron2"/>
    <dgm:cxn modelId="{305F0CD9-E032-4404-B49F-7A792D8EBAA4}" srcId="{FE45CBB9-BB9D-4560-B961-826AB3562872}" destId="{B09CAC75-1F04-485C-ACD9-ED0FCA85A452}" srcOrd="1" destOrd="0" parTransId="{8F46EF0D-6070-4E17-88CF-301530987CD1}" sibTransId="{1618E745-1DD2-4A62-B29A-4772D587E289}"/>
    <dgm:cxn modelId="{BBA54892-0470-4DD1-8DAE-6AC9B9A7D247}" srcId="{632ABF8D-DC29-42C7-A1C1-D6E2E93ED20B}" destId="{A305043F-3DA0-4DCD-88FB-DB4C32216D85}" srcOrd="4" destOrd="0" parTransId="{CE6074AE-E962-4999-8E54-C6C835726FF6}" sibTransId="{35B726F8-DD33-4311-8205-1CEE869D4EDB}"/>
    <dgm:cxn modelId="{E1E7B9F8-107C-4D82-85F6-1841D7690700}" srcId="{84CB8B1C-709C-4937-949B-6AD5E6A370B9}" destId="{3CCA00E3-476A-4E5A-831B-DD5A1532FC40}" srcOrd="0" destOrd="0" parTransId="{C71D8AB4-1056-4A93-B9EC-E9CC3DF89A0D}" sibTransId="{0637ECB7-78FA-4AAD-AA64-CC56F79061FA}"/>
    <dgm:cxn modelId="{66495AD4-A07D-440A-BAD4-389DF5FA9E9E}" type="presOf" srcId="{F6969EA0-0A6A-4673-B586-CFC1AA424F0A}" destId="{2B3FD5BD-EB2D-422A-8EEE-AF249E2D52C4}" srcOrd="0" destOrd="2" presId="urn:microsoft.com/office/officeart/2005/8/layout/chevron2"/>
    <dgm:cxn modelId="{54F41956-141D-4F1E-9FC9-7522918B5DE4}" srcId="{FE45CBB9-BB9D-4560-B961-826AB3562872}" destId="{9D9D6574-972C-4DE7-A9FE-03BB60ADB91E}" srcOrd="0" destOrd="0" parTransId="{A910D7ED-346C-4D30-9048-CAEA7BA045F0}" sibTransId="{F98A06D8-EAB1-4148-8E11-F822C7226F65}"/>
    <dgm:cxn modelId="{11B28EA2-5CB3-4098-87EC-90ED1A9BFB5B}" type="presOf" srcId="{7D346B68-4318-476C-AE09-32A3E54CA288}" destId="{2C8A92FD-70D5-4899-95B5-8CDD88991E3E}" srcOrd="0" destOrd="1" presId="urn:microsoft.com/office/officeart/2005/8/layout/chevron2"/>
    <dgm:cxn modelId="{643C129D-9138-4101-9636-F8CA19560DCD}" type="presOf" srcId="{398C1700-F574-4962-91EA-EE9BD71C7797}" destId="{ED36E99A-D4B1-4904-A296-5E2A0339C35F}" srcOrd="0" destOrd="2" presId="urn:microsoft.com/office/officeart/2005/8/layout/chevron2"/>
    <dgm:cxn modelId="{9CF7F4C7-6AC2-4E7E-AAC3-B3273DE59F32}" srcId="{632ABF8D-DC29-42C7-A1C1-D6E2E93ED20B}" destId="{FE45CBB9-BB9D-4560-B961-826AB3562872}" srcOrd="1" destOrd="0" parTransId="{FA1724F4-143D-423E-8216-AA75F2CB0E13}" sibTransId="{CED2802D-919E-4995-BF66-558A9E456624}"/>
    <dgm:cxn modelId="{41788F4C-B161-4280-AABC-DB91E467332B}" type="presOf" srcId="{FE45CBB9-BB9D-4560-B961-826AB3562872}" destId="{9B2569B9-BFAB-474A-9954-950F44F20BB2}" srcOrd="0" destOrd="0" presId="urn:microsoft.com/office/officeart/2005/8/layout/chevron2"/>
    <dgm:cxn modelId="{F5F51849-A715-4BCC-BF47-078A8F7320C0}" srcId="{84CB8B1C-709C-4937-949B-6AD5E6A370B9}" destId="{FBE5149A-52D3-45D9-800C-1637294275E9}" srcOrd="1" destOrd="0" parTransId="{91B95F58-2004-4E56-8A8B-CB6642A6C4AB}" sibTransId="{FF0D0A31-66F1-453D-91AD-73CA5E14FDB7}"/>
    <dgm:cxn modelId="{47DEBCDB-56FD-445D-83FA-F8E6E96EA3A4}" srcId="{02479EE9-8BF6-4AD7-8792-282E0B2FE17C}" destId="{94E6D832-97EF-4867-83C8-C988239B342D}" srcOrd="1" destOrd="0" parTransId="{1CCB30F4-B75F-44DC-865F-614DE124CC6B}" sibTransId="{539CF93B-0941-478D-AA75-9771D88829BF}"/>
    <dgm:cxn modelId="{180B3562-3CA0-47D0-A344-FA3E0DA9D97C}" type="presOf" srcId="{A0C555E9-2003-40CD-9942-FB7B8996C737}" destId="{ED36E99A-D4B1-4904-A296-5E2A0339C35F}" srcOrd="0" destOrd="0" presId="urn:microsoft.com/office/officeart/2005/8/layout/chevron2"/>
    <dgm:cxn modelId="{C9DD5DFF-82C4-4F5C-930C-7EED715BEAD6}" type="presOf" srcId="{3CCA00E3-476A-4E5A-831B-DD5A1532FC40}" destId="{3B32EBC1-1F9C-4CC9-91F9-B270488B39A8}" srcOrd="0" destOrd="0" presId="urn:microsoft.com/office/officeart/2005/8/layout/chevron2"/>
    <dgm:cxn modelId="{E40ED1FE-4CED-476B-B267-139A66A36654}" type="presOf" srcId="{27E84C91-F979-4DF0-BB0E-CDA8C728D737}" destId="{256D7488-157B-43A1-89DB-F4FA7C6CDC89}" srcOrd="0" destOrd="0" presId="urn:microsoft.com/office/officeart/2005/8/layout/chevron2"/>
    <dgm:cxn modelId="{A712206B-2ECC-40D7-A92F-56B2DF5F4776}" srcId="{27E84C91-F979-4DF0-BB0E-CDA8C728D737}" destId="{7B7A0429-11BF-4682-B332-319974F84D7B}" srcOrd="0" destOrd="0" parTransId="{D8D1D976-7487-454D-A336-C8329E765394}" sibTransId="{CF082264-3CFC-489C-B304-12DF5758BFF5}"/>
    <dgm:cxn modelId="{0493A1B6-86CA-408F-A4ED-9DA2C049DFBD}" srcId="{DA133CF4-AC23-4D3B-BCEA-9CFFF6263982}" destId="{A0C555E9-2003-40CD-9942-FB7B8996C737}" srcOrd="0" destOrd="0" parTransId="{59ADA05E-6ED6-4FE7-9741-EAB8378A5C74}" sibTransId="{E46874F2-5937-4CB8-BCDF-E0CCB4FA4E8E}"/>
    <dgm:cxn modelId="{0EA7402D-A6D7-4DD5-89FF-E41D31A59EE8}" type="presParOf" srcId="{538B7B1F-6692-42CF-AB34-F98E64C89C9D}" destId="{1137F8F9-B3D3-4BF8-81BC-5599DA85D645}" srcOrd="0" destOrd="0" presId="urn:microsoft.com/office/officeart/2005/8/layout/chevron2"/>
    <dgm:cxn modelId="{B9A93BAE-A04A-4E60-A040-9655F77012EF}" type="presParOf" srcId="{1137F8F9-B3D3-4BF8-81BC-5599DA85D645}" destId="{57901824-858A-416A-A407-BC8F94C3BCEE}" srcOrd="0" destOrd="0" presId="urn:microsoft.com/office/officeart/2005/8/layout/chevron2"/>
    <dgm:cxn modelId="{5F402112-A1B7-4F3A-99FA-EE6D6C6B9727}" type="presParOf" srcId="{1137F8F9-B3D3-4BF8-81BC-5599DA85D645}" destId="{4D95DBBC-D2A1-40A8-AAF4-F415240EA288}" srcOrd="1" destOrd="0" presId="urn:microsoft.com/office/officeart/2005/8/layout/chevron2"/>
    <dgm:cxn modelId="{25C6537C-5EDA-464E-9E22-FF1E27BEA3DF}" type="presParOf" srcId="{538B7B1F-6692-42CF-AB34-F98E64C89C9D}" destId="{9B0B6477-B046-4F10-AFEF-EC304ED43321}" srcOrd="1" destOrd="0" presId="urn:microsoft.com/office/officeart/2005/8/layout/chevron2"/>
    <dgm:cxn modelId="{5C0B3EA3-FDB7-44AF-8247-EBBEF77EC459}" type="presParOf" srcId="{538B7B1F-6692-42CF-AB34-F98E64C89C9D}" destId="{266F2E8A-4B3A-42D3-B6AA-C9B595498763}" srcOrd="2" destOrd="0" presId="urn:microsoft.com/office/officeart/2005/8/layout/chevron2"/>
    <dgm:cxn modelId="{0F3B6306-A8D2-4860-881E-D5181CFADA32}" type="presParOf" srcId="{266F2E8A-4B3A-42D3-B6AA-C9B595498763}" destId="{9B2569B9-BFAB-474A-9954-950F44F20BB2}" srcOrd="0" destOrd="0" presId="urn:microsoft.com/office/officeart/2005/8/layout/chevron2"/>
    <dgm:cxn modelId="{E9E36FA7-E03B-4ADB-A64D-649760E32637}" type="presParOf" srcId="{266F2E8A-4B3A-42D3-B6AA-C9B595498763}" destId="{2B3FD5BD-EB2D-422A-8EEE-AF249E2D52C4}" srcOrd="1" destOrd="0" presId="urn:microsoft.com/office/officeart/2005/8/layout/chevron2"/>
    <dgm:cxn modelId="{08768400-CF11-490D-999E-AAD7D0981E40}" type="presParOf" srcId="{538B7B1F-6692-42CF-AB34-F98E64C89C9D}" destId="{FBE5FB05-F761-4E7D-A610-4981CBDA54A1}" srcOrd="3" destOrd="0" presId="urn:microsoft.com/office/officeart/2005/8/layout/chevron2"/>
    <dgm:cxn modelId="{BEE2893A-B95D-4E5E-B8A7-0DAE1E2E9EE4}" type="presParOf" srcId="{538B7B1F-6692-42CF-AB34-F98E64C89C9D}" destId="{8F688070-5B3D-42E9-BF81-8F6B4E4B6087}" srcOrd="4" destOrd="0" presId="urn:microsoft.com/office/officeart/2005/8/layout/chevron2"/>
    <dgm:cxn modelId="{3C81B5EA-B79C-435E-B1F8-22DB800DEE18}" type="presParOf" srcId="{8F688070-5B3D-42E9-BF81-8F6B4E4B6087}" destId="{256D7488-157B-43A1-89DB-F4FA7C6CDC89}" srcOrd="0" destOrd="0" presId="urn:microsoft.com/office/officeart/2005/8/layout/chevron2"/>
    <dgm:cxn modelId="{DDB87D8B-C9DA-497E-92CB-BD6082FCE63F}" type="presParOf" srcId="{8F688070-5B3D-42E9-BF81-8F6B4E4B6087}" destId="{2C8A92FD-70D5-4899-95B5-8CDD88991E3E}" srcOrd="1" destOrd="0" presId="urn:microsoft.com/office/officeart/2005/8/layout/chevron2"/>
    <dgm:cxn modelId="{212D0438-B2BB-4576-A7FC-089DE3F241CF}" type="presParOf" srcId="{538B7B1F-6692-42CF-AB34-F98E64C89C9D}" destId="{6B97990C-BDFA-4D1A-91B7-099798CF662F}" srcOrd="5" destOrd="0" presId="urn:microsoft.com/office/officeart/2005/8/layout/chevron2"/>
    <dgm:cxn modelId="{EE506964-65DD-468E-9DFE-D29DD136A7ED}" type="presParOf" srcId="{538B7B1F-6692-42CF-AB34-F98E64C89C9D}" destId="{7E5F4FF8-5087-4A94-A7BB-E51DAD4A4968}" srcOrd="6" destOrd="0" presId="urn:microsoft.com/office/officeart/2005/8/layout/chevron2"/>
    <dgm:cxn modelId="{CAF0D2D8-09CD-4CFC-B6CA-7DB7CDCCE712}" type="presParOf" srcId="{7E5F4FF8-5087-4A94-A7BB-E51DAD4A4968}" destId="{6AC98B3D-82F5-447E-9581-CD54653B8774}" srcOrd="0" destOrd="0" presId="urn:microsoft.com/office/officeart/2005/8/layout/chevron2"/>
    <dgm:cxn modelId="{62393E70-8A5E-4289-96E8-7DB1BD128C62}" type="presParOf" srcId="{7E5F4FF8-5087-4A94-A7BB-E51DAD4A4968}" destId="{ED36E99A-D4B1-4904-A296-5E2A0339C35F}" srcOrd="1" destOrd="0" presId="urn:microsoft.com/office/officeart/2005/8/layout/chevron2"/>
    <dgm:cxn modelId="{B60E641D-8603-44AE-AE3C-11882B022D6E}" type="presParOf" srcId="{538B7B1F-6692-42CF-AB34-F98E64C89C9D}" destId="{737884BC-952A-459B-B312-ADD9DFEBBE56}" srcOrd="7" destOrd="0" presId="urn:microsoft.com/office/officeart/2005/8/layout/chevron2"/>
    <dgm:cxn modelId="{118F6765-04DE-4CE5-BE03-62A476DD6F1E}" type="presParOf" srcId="{538B7B1F-6692-42CF-AB34-F98E64C89C9D}" destId="{C6061A5E-D1B0-467E-855D-115E978D2D55}" srcOrd="8" destOrd="0" presId="urn:microsoft.com/office/officeart/2005/8/layout/chevron2"/>
    <dgm:cxn modelId="{CF63BFED-349F-4EAD-A47F-C398D3D39786}" type="presParOf" srcId="{C6061A5E-D1B0-467E-855D-115E978D2D55}" destId="{277BA022-B52A-46DA-936F-177404CDF6CA}" srcOrd="0" destOrd="0" presId="urn:microsoft.com/office/officeart/2005/8/layout/chevron2"/>
    <dgm:cxn modelId="{DCEC1A8F-64CC-412A-B38A-16354477EC92}" type="presParOf" srcId="{C6061A5E-D1B0-467E-855D-115E978D2D55}" destId="{00C3DBAA-B721-4532-9ED9-4EBB29080BC2}" srcOrd="1" destOrd="0" presId="urn:microsoft.com/office/officeart/2005/8/layout/chevron2"/>
    <dgm:cxn modelId="{C5A9A73C-01BD-46EE-B02A-6AEF768DD7C2}" type="presParOf" srcId="{538B7B1F-6692-42CF-AB34-F98E64C89C9D}" destId="{BDF58BCE-E9DC-4BB0-BBDD-1B5238D15CE4}" srcOrd="9" destOrd="0" presId="urn:microsoft.com/office/officeart/2005/8/layout/chevron2"/>
    <dgm:cxn modelId="{571E57B3-2E5A-4A6E-BADF-C1253B36B2DF}" type="presParOf" srcId="{538B7B1F-6692-42CF-AB34-F98E64C89C9D}" destId="{BF5E3EA2-9D80-41F1-9E1A-37921A643313}" srcOrd="10" destOrd="0" presId="urn:microsoft.com/office/officeart/2005/8/layout/chevron2"/>
    <dgm:cxn modelId="{7D649EFA-13C5-4F85-BD42-2D5E25C706E0}" type="presParOf" srcId="{BF5E3EA2-9D80-41F1-9E1A-37921A643313}" destId="{6B09F08B-0744-4F50-9F75-3071A844016D}" srcOrd="0" destOrd="0" presId="urn:microsoft.com/office/officeart/2005/8/layout/chevron2"/>
    <dgm:cxn modelId="{BEC3C902-AD1D-4AFF-820D-60B1C810BA24}" type="presParOf" srcId="{BF5E3EA2-9D80-41F1-9E1A-37921A643313}" destId="{3B32EBC1-1F9C-4CC9-91F9-B270488B39A8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3169921" cy="481727"/>
          </a:xfrm>
          <a:prstGeom prst="rect">
            <a:avLst/>
          </a:prstGeom>
        </p:spPr>
        <p:txBody>
          <a:bodyPr vert="horz" lIns="95874" tIns="47938" rIns="95874" bIns="4793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94" y="0"/>
            <a:ext cx="3169921" cy="481727"/>
          </a:xfrm>
          <a:prstGeom prst="rect">
            <a:avLst/>
          </a:prstGeom>
        </p:spPr>
        <p:txBody>
          <a:bodyPr vert="horz" lIns="95874" tIns="47938" rIns="95874" bIns="47938" rtlCol="0"/>
          <a:lstStyle>
            <a:lvl1pPr algn="r">
              <a:defRPr sz="1300"/>
            </a:lvl1pPr>
          </a:lstStyle>
          <a:p>
            <a:fld id="{A986BA4B-2C4E-4917-AD30-E89166A57D8E}" type="datetimeFigureOut">
              <a:rPr lang="en-US" smtClean="0"/>
              <a:t>9/18/2017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9119474"/>
            <a:ext cx="3169921" cy="481726"/>
          </a:xfrm>
          <a:prstGeom prst="rect">
            <a:avLst/>
          </a:prstGeom>
        </p:spPr>
        <p:txBody>
          <a:bodyPr vert="horz" lIns="95874" tIns="47938" rIns="95874" bIns="4793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94" y="9119474"/>
            <a:ext cx="3169921" cy="481726"/>
          </a:xfrm>
          <a:prstGeom prst="rect">
            <a:avLst/>
          </a:prstGeom>
        </p:spPr>
        <p:txBody>
          <a:bodyPr vert="horz" lIns="95874" tIns="47938" rIns="95874" bIns="47938" rtlCol="0" anchor="b"/>
          <a:lstStyle>
            <a:lvl1pPr algn="r">
              <a:defRPr sz="1300"/>
            </a:lvl1pPr>
          </a:lstStyle>
          <a:p>
            <a:fld id="{D09EA42B-3EA8-421D-A2FA-43FF0F3B40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7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3169921" cy="480060"/>
          </a:xfrm>
          <a:prstGeom prst="rect">
            <a:avLst/>
          </a:prstGeom>
        </p:spPr>
        <p:txBody>
          <a:bodyPr vert="horz" lIns="95874" tIns="47938" rIns="95874" bIns="4793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94" y="0"/>
            <a:ext cx="3169921" cy="480060"/>
          </a:xfrm>
          <a:prstGeom prst="rect">
            <a:avLst/>
          </a:prstGeom>
        </p:spPr>
        <p:txBody>
          <a:bodyPr vert="horz" lIns="95874" tIns="47938" rIns="95874" bIns="47938" rtlCol="0"/>
          <a:lstStyle>
            <a:lvl1pPr algn="r">
              <a:defRPr sz="1300"/>
            </a:lvl1pPr>
          </a:lstStyle>
          <a:p>
            <a:fld id="{13359538-28AD-404A-9FC0-FF5A44875AA6}" type="datetimeFigureOut">
              <a:rPr lang="en-US" smtClean="0"/>
              <a:pPr/>
              <a:t>9/18/2017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874" tIns="47938" rIns="95874" bIns="4793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5874" tIns="47938" rIns="95874" bIns="4793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9119475"/>
            <a:ext cx="3169921" cy="480060"/>
          </a:xfrm>
          <a:prstGeom prst="rect">
            <a:avLst/>
          </a:prstGeom>
        </p:spPr>
        <p:txBody>
          <a:bodyPr vert="horz" lIns="95874" tIns="47938" rIns="95874" bIns="4793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94" y="9119475"/>
            <a:ext cx="3169921" cy="480060"/>
          </a:xfrm>
          <a:prstGeom prst="rect">
            <a:avLst/>
          </a:prstGeom>
        </p:spPr>
        <p:txBody>
          <a:bodyPr vert="horz" lIns="95874" tIns="47938" rIns="95874" bIns="47938" rtlCol="0" anchor="b"/>
          <a:lstStyle>
            <a:lvl1pPr algn="r">
              <a:defRPr sz="1300"/>
            </a:lvl1pPr>
          </a:lstStyle>
          <a:p>
            <a:fld id="{98F3A353-957D-419F-86AF-560DEC22B1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339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8B6019-1E41-4DFF-BCCD-757AD131CF6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October 12, 2012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Asphalt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8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AACFE-97D6-4C85-AC89-A9AAE186DE7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347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AACFE-97D6-4C85-AC89-A9AAE186DE7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89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</a:rPr>
              <a:t>Mix design is a balance between strength and durability.  We can design and mix that will be highly rut resistant, but it will not be durable.  Or we can design a very durable mix that will be prone to rutting.  The key is to balance the various constituents so as to best produce a mix that will resist rutting and yet last for years.  On top of it all, we want a smooth quite ride.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7312" indent="-23975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16824" indent="-23975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96335" indent="-23975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75847" indent="-23975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D0C256D-0899-4828-8E31-F758821DC38F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pPr/>
              <a:t>17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5/12/2016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Enhanced Durabilty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94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Important to point out that the min </a:t>
            </a:r>
            <a:r>
              <a:rPr lang="en-US" dirty="0" err="1" smtClean="0"/>
              <a:t>Pb</a:t>
            </a:r>
            <a:r>
              <a:rPr lang="en-US" dirty="0" smtClean="0"/>
              <a:t> is governed by the OLT and max by the APA. Should be prepared to respond wide </a:t>
            </a:r>
            <a:r>
              <a:rPr lang="en-US" dirty="0" err="1" smtClean="0"/>
              <a:t>Pb</a:t>
            </a:r>
            <a:r>
              <a:rPr lang="en-US" dirty="0" smtClean="0"/>
              <a:t> range of balanced performance.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2F775-ECAF-4CC3-9997-62E00F88E788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5/12/2016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Enhanced Durabilty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05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 2" pitchFamily="18" charset="2"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0006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 2" pitchFamily="18" charset="2"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5905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AACFE-97D6-4C85-AC89-A9AAE186DE7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576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AACFE-97D6-4C85-AC89-A9AAE186DE7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6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53B09-FEBB-4E30-AF50-85981E3342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B3C8B-2CFC-49D8-8136-D8A21AD833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0FFDF-55D6-460C-B797-140421CE14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A8C85-ACBE-4D0F-82B5-A37C144A07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F7FB7-BA69-4D22-855F-9D548ABD41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17CB8-D194-4CA0-A837-1B38D21D5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C339B-D43A-4229-96D6-CE72C487EF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C5DC-3126-41BB-95D0-A45061908A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96F39-2CCD-4B79-8F72-F85BBFEE5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78332-37F2-4992-8CA7-0EF635A945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480E2-CBBD-4F05-9165-EF0B17400E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CE61D-C550-4D09-A744-1F3BCB54C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icon to add clip art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80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5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6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7200" y="64770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1903793-A697-564B-9F31-CB1234DD7B9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3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7200" y="6477000"/>
            <a:ext cx="2133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71CF7-A6E3-4B56-8197-2C9C8A56ADB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3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9"/>
          <p:cNvSpPr>
            <a:spLocks noGrp="1"/>
          </p:cNvSpPr>
          <p:nvPr>
            <p:ph sz="quarter" idx="1"/>
          </p:nvPr>
        </p:nvSpPr>
        <p:spPr>
          <a:xfrm>
            <a:off x="149146" y="1491917"/>
            <a:ext cx="8834400" cy="4794604"/>
          </a:xfrm>
          <a:prstGeom prst="rect">
            <a:avLst/>
          </a:prstGeom>
        </p:spPr>
        <p:txBody>
          <a:bodyPr/>
          <a:lstStyle>
            <a:lvl1pPr marL="205740" marR="0" indent="-20574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 sz="1500">
                <a:solidFill>
                  <a:schemeClr val="tx2"/>
                </a:solidFill>
              </a:defRPr>
            </a:lvl1pPr>
            <a:lvl2pPr marL="411480" marR="0" indent="-20574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2"/>
              </a:buClr>
              <a:buSzPct val="70000"/>
              <a:buFont typeface="Wingdings"/>
              <a:buChar char=""/>
              <a:tabLst/>
              <a:defRPr sz="1500">
                <a:solidFill>
                  <a:schemeClr val="tx2"/>
                </a:solidFill>
              </a:defRPr>
            </a:lvl2pPr>
            <a:lvl3pPr marL="61722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3"/>
              </a:buClr>
              <a:buSzPct val="75000"/>
              <a:buFont typeface="Wingdings 2"/>
              <a:buChar char=""/>
              <a:tabLst/>
              <a:defRPr sz="1500">
                <a:solidFill>
                  <a:schemeClr val="tx2"/>
                </a:solidFill>
              </a:defRPr>
            </a:lvl3pPr>
            <a:lvl4pPr marL="82296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4"/>
              </a:buClr>
              <a:buSzPct val="70000"/>
              <a:buFont typeface="Wingdings"/>
              <a:buChar char=""/>
              <a:tabLst/>
              <a:defRPr>
                <a:solidFill>
                  <a:schemeClr val="tx2"/>
                </a:solidFill>
              </a:defRPr>
            </a:lvl4pPr>
            <a:lvl5pPr marL="102870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5"/>
              </a:buClr>
              <a:buSzTx/>
              <a:buFontTx/>
              <a:buChar char="•"/>
              <a:tabLst/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54800" y="568312"/>
            <a:ext cx="8834400" cy="918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buNone/>
              <a:defRPr sz="21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514600" y="6631782"/>
            <a:ext cx="4114800" cy="22621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RMAUPG 2016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429500" y="6629399"/>
            <a:ext cx="1714500" cy="22621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9E8759-4967-4D16-96E1-145748F4B0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219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50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221" y="1179095"/>
            <a:ext cx="8237621" cy="539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47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4770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/>
            </a:lvl1pPr>
          </a:lstStyle>
          <a:p>
            <a:pPr eaLnBrk="1" hangingPunct="1">
              <a:defRPr/>
            </a:pPr>
            <a:fld id="{99E03880-A953-478C-A518-C0B52B40D868}" type="slidenum">
              <a:rPr lang="en-US">
                <a:solidFill>
                  <a:srgbClr val="000000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TS"/><Relationship Id="rId1" Type="http://schemas.microsoft.com/office/2007/relationships/media" Target="../media/media1.MTS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obrien@asphaltinstitute.org" TargetMode="External"/><Relationship Id="rId2" Type="http://schemas.openxmlformats.org/officeDocument/2006/relationships/hyperlink" Target="http://asphaltinstitute.us1.list-manage1.com/track/click?u=e25eee8d54c89c2a4f221a49b&amp;id=729dca0707&amp;e=30ef1ae040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mbuncher@asphaltinstitute.org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cobrien@asphaltinstitute.org" TargetMode="External"/><Relationship Id="rId2" Type="http://schemas.openxmlformats.org/officeDocument/2006/relationships/hyperlink" Target="http://asphaltinstitute.us1.list-manage1.com/track/click?u=e25eee8d54c89c2a4f221a49b&amp;id=729dca0707&amp;e=30ef1ae040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mbuncher@asphaltinstitute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asphaltmagazine.com/history-of-asphalt-mix-design-in-north-america-part-2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Text Box 1028"/>
          <p:cNvSpPr txBox="1">
            <a:spLocks noChangeArrowheads="1"/>
          </p:cNvSpPr>
          <p:nvPr/>
        </p:nvSpPr>
        <p:spPr bwMode="auto">
          <a:xfrm>
            <a:off x="457200" y="1981200"/>
            <a:ext cx="830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Airfield Asphalt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Mixture </a:t>
            </a:r>
            <a:r>
              <a:rPr lang="en-US" sz="4000" b="1" dirty="0"/>
              <a:t>Optimization</a:t>
            </a:r>
            <a:endParaRPr lang="en-US" sz="4000" b="1" dirty="0" smtClean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4" y="5029200"/>
            <a:ext cx="8946111" cy="169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0699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b="1" dirty="0">
                <a:latin typeface="+mn-lt"/>
              </a:rPr>
              <a:t>Marshall Criteria, P-401 Table 1</a:t>
            </a:r>
          </a:p>
        </p:txBody>
      </p:sp>
      <p:graphicFrame>
        <p:nvGraphicFramePr>
          <p:cNvPr id="11" name="Group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8878130"/>
              </p:ext>
            </p:extLst>
          </p:nvPr>
        </p:nvGraphicFramePr>
        <p:xfrm>
          <a:off x="582567" y="1473925"/>
          <a:ext cx="7955280" cy="4482994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4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46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229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Test Property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Gross </a:t>
                      </a:r>
                      <a:r>
                        <a:rPr kumimoji="1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Wt</a:t>
                      </a: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 60 kips or Tire Pressures  100 psi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Gross </a:t>
                      </a:r>
                      <a:r>
                        <a:rPr kumimoji="1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Wt</a:t>
                      </a: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&lt;</a:t>
                      </a: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 60 kips or Tire Pressures &lt; 100 psi</a:t>
                      </a:r>
                      <a:endParaRPr kumimoji="1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37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No. of Blows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37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Stability, </a:t>
                      </a:r>
                      <a:r>
                        <a:rPr kumimoji="1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lbs</a:t>
                      </a: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(min)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2150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1350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37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Flow, 0.01 in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10 - 16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10 - 18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29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Target Air Voids, %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3.5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3.5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3723" y="6277674"/>
            <a:ext cx="3340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nivers Condensed" panose="020B0606020202060204" pitchFamily="34" charset="0"/>
              </a:rPr>
              <a:t>Reference: AC 150/5370-10G</a:t>
            </a:r>
          </a:p>
        </p:txBody>
      </p:sp>
    </p:spTree>
    <p:extLst>
      <p:ext uri="{BB962C8B-B14F-4D97-AF65-F5344CB8AC3E}">
        <p14:creationId xmlns:p14="http://schemas.microsoft.com/office/powerpoint/2010/main" val="7367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0699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b="1" dirty="0">
                <a:latin typeface="+mn-lt"/>
              </a:rPr>
              <a:t>Gyratory Criteria, P-401 Table 1</a:t>
            </a:r>
          </a:p>
        </p:txBody>
      </p:sp>
      <p:graphicFrame>
        <p:nvGraphicFramePr>
          <p:cNvPr id="11" name="Group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5411890"/>
              </p:ext>
            </p:extLst>
          </p:nvPr>
        </p:nvGraphicFramePr>
        <p:xfrm>
          <a:off x="582567" y="1473925"/>
          <a:ext cx="7955280" cy="283543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4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46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229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Test Property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Gross </a:t>
                      </a:r>
                      <a:r>
                        <a:rPr kumimoji="1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Wt</a:t>
                      </a: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 60 kips or Tire Pressures  100 psi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Gross </a:t>
                      </a:r>
                      <a:r>
                        <a:rPr kumimoji="1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Wt</a:t>
                      </a: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&lt;</a:t>
                      </a: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 60 kips or Tire Pressures &lt; 100 psi</a:t>
                      </a:r>
                      <a:endParaRPr kumimoji="1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37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No. of Gyrations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29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Target Air Voids, %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3.5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3.5</a:t>
                      </a:r>
                    </a:p>
                  </a:txBody>
                  <a:tcPr marT="45712" marB="4571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3723" y="6277674"/>
            <a:ext cx="3340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nivers Condensed" panose="020B0606020202060204" pitchFamily="34" charset="0"/>
              </a:rPr>
              <a:t>Reference: AC 150/5370-10G</a:t>
            </a:r>
          </a:p>
        </p:txBody>
      </p:sp>
    </p:spTree>
    <p:extLst>
      <p:ext uri="{BB962C8B-B14F-4D97-AF65-F5344CB8AC3E}">
        <p14:creationId xmlns:p14="http://schemas.microsoft.com/office/powerpoint/2010/main" val="12917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7"/>
          <p:cNvSpPr>
            <a:spLocks noChangeArrowheads="1"/>
          </p:cNvSpPr>
          <p:nvPr/>
        </p:nvSpPr>
        <p:spPr bwMode="auto">
          <a:xfrm>
            <a:off x="3744073" y="2255838"/>
            <a:ext cx="2152650" cy="1008823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66725" y="104775"/>
            <a:ext cx="8229600" cy="1069975"/>
          </a:xfrm>
        </p:spPr>
        <p:txBody>
          <a:bodyPr/>
          <a:lstStyle/>
          <a:p>
            <a:pPr eaLnBrk="1" hangingPunct="1"/>
            <a:r>
              <a:rPr lang="en-US" altLang="en-US" dirty="0"/>
              <a:t>Component Diagram</a:t>
            </a:r>
          </a:p>
        </p:txBody>
      </p:sp>
      <p:sp>
        <p:nvSpPr>
          <p:cNvPr id="15364" name="Line 2"/>
          <p:cNvSpPr>
            <a:spLocks noChangeShapeType="1"/>
          </p:cNvSpPr>
          <p:nvPr/>
        </p:nvSpPr>
        <p:spPr bwMode="auto">
          <a:xfrm>
            <a:off x="6161088" y="2246313"/>
            <a:ext cx="6350" cy="1349375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3"/>
          <p:cNvSpPr>
            <a:spLocks noChangeShapeType="1"/>
          </p:cNvSpPr>
          <p:nvPr/>
        </p:nvSpPr>
        <p:spPr bwMode="auto">
          <a:xfrm flipH="1">
            <a:off x="6324600" y="3267075"/>
            <a:ext cx="11113" cy="2762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4"/>
          <p:cNvSpPr>
            <a:spLocks noChangeShapeType="1"/>
          </p:cNvSpPr>
          <p:nvPr/>
        </p:nvSpPr>
        <p:spPr bwMode="auto">
          <a:xfrm flipV="1">
            <a:off x="920750" y="1673225"/>
            <a:ext cx="27241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5"/>
          <p:cNvSpPr>
            <a:spLocks noChangeShapeType="1"/>
          </p:cNvSpPr>
          <p:nvPr/>
        </p:nvSpPr>
        <p:spPr bwMode="auto">
          <a:xfrm>
            <a:off x="939800" y="6054725"/>
            <a:ext cx="256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6"/>
          <p:cNvSpPr>
            <a:spLocks noChangeShapeType="1"/>
          </p:cNvSpPr>
          <p:nvPr/>
        </p:nvSpPr>
        <p:spPr bwMode="auto">
          <a:xfrm>
            <a:off x="1676400" y="3262313"/>
            <a:ext cx="19446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7"/>
          <p:cNvSpPr>
            <a:spLocks noChangeShapeType="1"/>
          </p:cNvSpPr>
          <p:nvPr/>
        </p:nvSpPr>
        <p:spPr bwMode="auto">
          <a:xfrm>
            <a:off x="2919413" y="2247900"/>
            <a:ext cx="674687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8"/>
          <p:cNvSpPr>
            <a:spLocks noChangeShapeType="1"/>
          </p:cNvSpPr>
          <p:nvPr/>
        </p:nvSpPr>
        <p:spPr bwMode="auto">
          <a:xfrm>
            <a:off x="6097588" y="1673225"/>
            <a:ext cx="21320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Line 9"/>
          <p:cNvSpPr>
            <a:spLocks noChangeShapeType="1"/>
          </p:cNvSpPr>
          <p:nvPr/>
        </p:nvSpPr>
        <p:spPr bwMode="auto">
          <a:xfrm>
            <a:off x="1984376" y="3268663"/>
            <a:ext cx="1587" cy="2786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Line 10"/>
          <p:cNvSpPr>
            <a:spLocks noChangeShapeType="1"/>
          </p:cNvSpPr>
          <p:nvPr/>
        </p:nvSpPr>
        <p:spPr bwMode="auto">
          <a:xfrm>
            <a:off x="1985963" y="1679576"/>
            <a:ext cx="0" cy="158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Rectangle 11"/>
          <p:cNvSpPr>
            <a:spLocks noChangeArrowheads="1"/>
          </p:cNvSpPr>
          <p:nvPr/>
        </p:nvSpPr>
        <p:spPr bwMode="auto">
          <a:xfrm>
            <a:off x="1250814" y="2239963"/>
            <a:ext cx="742994" cy="48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110" tIns="55563" rIns="113110" bIns="55563">
            <a:spAutoFit/>
          </a:bodyPr>
          <a:lstStyle>
            <a:lvl1pPr algn="l" defTabSz="1143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 algn="l" defTabSz="1143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 algn="l" defTabSz="1143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 algn="l" defTabSz="1143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 algn="l" defTabSz="1143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en-US" sz="2400" dirty="0">
                <a:solidFill>
                  <a:srgbClr val="FF0000"/>
                </a:solidFill>
                <a:latin typeface="Univers Condensed" panose="020B0606020202060204" pitchFamily="34" charset="0"/>
              </a:rPr>
              <a:t>VMA</a:t>
            </a:r>
          </a:p>
        </p:txBody>
      </p:sp>
      <p:sp>
        <p:nvSpPr>
          <p:cNvPr id="15374" name="Line 12"/>
          <p:cNvSpPr>
            <a:spLocks noChangeShapeType="1"/>
          </p:cNvSpPr>
          <p:nvPr/>
        </p:nvSpPr>
        <p:spPr bwMode="auto">
          <a:xfrm>
            <a:off x="1023938" y="1673225"/>
            <a:ext cx="0" cy="438149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Rectangle 13"/>
          <p:cNvSpPr>
            <a:spLocks noChangeArrowheads="1"/>
          </p:cNvSpPr>
          <p:nvPr/>
        </p:nvSpPr>
        <p:spPr bwMode="auto">
          <a:xfrm>
            <a:off x="443374" y="3159396"/>
            <a:ext cx="623426" cy="48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3110" tIns="55563" rIns="113110" bIns="55563">
            <a:spAutoFit/>
          </a:bodyPr>
          <a:lstStyle>
            <a:lvl1pPr algn="l" defTabSz="1143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 algn="l" defTabSz="1143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 algn="l" defTabSz="1143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 algn="l" defTabSz="1143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 algn="l" defTabSz="1143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en-US" sz="2400" dirty="0" err="1">
                <a:solidFill>
                  <a:srgbClr val="FF0000"/>
                </a:solidFill>
                <a:latin typeface="Univers Condensed" panose="020B0606020202060204" pitchFamily="34" charset="0"/>
              </a:rPr>
              <a:t>V</a:t>
            </a:r>
            <a:r>
              <a:rPr kumimoji="0" lang="en-US" altLang="en-US" sz="2400" baseline="-25000" dirty="0" err="1">
                <a:solidFill>
                  <a:srgbClr val="FF0000"/>
                </a:solidFill>
                <a:latin typeface="Univers Condensed" panose="020B0606020202060204" pitchFamily="34" charset="0"/>
              </a:rPr>
              <a:t>mb</a:t>
            </a:r>
            <a:endParaRPr kumimoji="0" lang="en-US" altLang="en-US" sz="2400" baseline="-25000" dirty="0">
              <a:solidFill>
                <a:srgbClr val="FF0000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5376" name="Rectangle 14"/>
          <p:cNvSpPr>
            <a:spLocks noChangeArrowheads="1"/>
          </p:cNvSpPr>
          <p:nvPr/>
        </p:nvSpPr>
        <p:spPr bwMode="auto">
          <a:xfrm>
            <a:off x="2960377" y="1731963"/>
            <a:ext cx="454453" cy="48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110" tIns="55563" rIns="113110" bIns="55563">
            <a:spAutoFit/>
          </a:bodyPr>
          <a:lstStyle>
            <a:lvl1pPr algn="l" defTabSz="1143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 algn="l" defTabSz="1143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 algn="l" defTabSz="1143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 algn="l" defTabSz="1143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 algn="l" defTabSz="1143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en-US" sz="2400" dirty="0" err="1">
                <a:solidFill>
                  <a:srgbClr val="FF0000"/>
                </a:solidFill>
                <a:latin typeface="Univers Condensed" panose="020B0606020202060204" pitchFamily="34" charset="0"/>
              </a:rPr>
              <a:t>V</a:t>
            </a:r>
            <a:r>
              <a:rPr kumimoji="0" lang="en-US" altLang="en-US" sz="2400" baseline="-25000" dirty="0" err="1">
                <a:solidFill>
                  <a:srgbClr val="FF0000"/>
                </a:solidFill>
                <a:latin typeface="Univers Condensed" panose="020B0606020202060204" pitchFamily="34" charset="0"/>
              </a:rPr>
              <a:t>a</a:t>
            </a:r>
            <a:endParaRPr kumimoji="0" lang="en-US" altLang="en-US" sz="2400" baseline="-25000" dirty="0">
              <a:solidFill>
                <a:srgbClr val="FF0000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5377" name="Rectangle 15"/>
          <p:cNvSpPr>
            <a:spLocks noChangeArrowheads="1"/>
          </p:cNvSpPr>
          <p:nvPr/>
        </p:nvSpPr>
        <p:spPr bwMode="auto">
          <a:xfrm>
            <a:off x="2758399" y="2515917"/>
            <a:ext cx="656431" cy="48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110" tIns="55563" rIns="113110" bIns="55563">
            <a:spAutoFit/>
          </a:bodyPr>
          <a:lstStyle>
            <a:lvl1pPr algn="l" defTabSz="1143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 algn="l" defTabSz="1143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 algn="l" defTabSz="1143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 algn="l" defTabSz="1143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 algn="l" defTabSz="1143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en-US" sz="2400" dirty="0">
                <a:solidFill>
                  <a:srgbClr val="FF0000"/>
                </a:solidFill>
                <a:latin typeface="Univers Condensed" panose="020B0606020202060204" pitchFamily="34" charset="0"/>
              </a:rPr>
              <a:t>VFA</a:t>
            </a:r>
            <a:endParaRPr kumimoji="0" lang="en-US" altLang="en-US" sz="2400" baseline="-25000" dirty="0">
              <a:solidFill>
                <a:srgbClr val="FF0000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5378" name="Rectangle 16"/>
          <p:cNvSpPr>
            <a:spLocks noChangeArrowheads="1"/>
          </p:cNvSpPr>
          <p:nvPr/>
        </p:nvSpPr>
        <p:spPr bwMode="auto">
          <a:xfrm>
            <a:off x="1464013" y="4433546"/>
            <a:ext cx="529795" cy="48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110" tIns="55563" rIns="113110" bIns="55563">
            <a:spAutoFit/>
          </a:bodyPr>
          <a:lstStyle>
            <a:lvl1pPr algn="l" defTabSz="1143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 algn="l" defTabSz="1143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 algn="l" defTabSz="1143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 algn="l" defTabSz="1143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 algn="l" defTabSz="1143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en-US" sz="2400" dirty="0" err="1">
                <a:solidFill>
                  <a:srgbClr val="FF0000"/>
                </a:solidFill>
                <a:latin typeface="Univers Condensed" panose="020B0606020202060204" pitchFamily="34" charset="0"/>
              </a:rPr>
              <a:t>V</a:t>
            </a:r>
            <a:r>
              <a:rPr kumimoji="0" lang="en-US" altLang="en-US" sz="2400" baseline="-25000" dirty="0" err="1">
                <a:solidFill>
                  <a:srgbClr val="FF0000"/>
                </a:solidFill>
                <a:latin typeface="Univers Condensed" panose="020B0606020202060204" pitchFamily="34" charset="0"/>
              </a:rPr>
              <a:t>sb</a:t>
            </a:r>
            <a:endParaRPr kumimoji="0" lang="en-US" altLang="en-US" sz="2400" baseline="-25000" dirty="0">
              <a:solidFill>
                <a:srgbClr val="FF0000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5379" name="Line 17"/>
          <p:cNvSpPr>
            <a:spLocks noChangeShapeType="1"/>
          </p:cNvSpPr>
          <p:nvPr/>
        </p:nvSpPr>
        <p:spPr bwMode="auto">
          <a:xfrm flipV="1">
            <a:off x="6084888" y="2255838"/>
            <a:ext cx="10779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18"/>
          <p:cNvSpPr>
            <a:spLocks noChangeShapeType="1"/>
          </p:cNvSpPr>
          <p:nvPr/>
        </p:nvSpPr>
        <p:spPr bwMode="auto">
          <a:xfrm flipV="1">
            <a:off x="6096000" y="3571875"/>
            <a:ext cx="121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19"/>
          <p:cNvSpPr>
            <a:spLocks noChangeArrowheads="1"/>
          </p:cNvSpPr>
          <p:nvPr/>
        </p:nvSpPr>
        <p:spPr bwMode="auto">
          <a:xfrm>
            <a:off x="6161088" y="1751013"/>
            <a:ext cx="1509229" cy="38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110" tIns="55563" rIns="113110" bIns="55563">
            <a:spAutoFit/>
          </a:bodyPr>
          <a:lstStyle>
            <a:lvl1pPr algn="l" defTabSz="1143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 algn="l" defTabSz="1143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 algn="l" defTabSz="1143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 algn="l" defTabSz="1143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 algn="l" defTabSz="1143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en-US" sz="1800" dirty="0">
                <a:solidFill>
                  <a:srgbClr val="FF0000"/>
                </a:solidFill>
                <a:latin typeface="Univers Condensed" panose="020B0606020202060204" pitchFamily="34" charset="0"/>
              </a:rPr>
              <a:t>Mass of Air = 0</a:t>
            </a:r>
            <a:endParaRPr kumimoji="0" lang="en-US" altLang="en-US" sz="1800" baseline="-25000" dirty="0">
              <a:solidFill>
                <a:srgbClr val="FF0000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5382" name="Rectangle 20"/>
          <p:cNvSpPr>
            <a:spLocks noChangeArrowheads="1"/>
          </p:cNvSpPr>
          <p:nvPr/>
        </p:nvSpPr>
        <p:spPr bwMode="auto">
          <a:xfrm>
            <a:off x="6161088" y="2389188"/>
            <a:ext cx="651622" cy="66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110" tIns="55563" rIns="113110" bIns="55563">
            <a:spAutoFit/>
          </a:bodyPr>
          <a:lstStyle>
            <a:lvl1pPr algn="l" defTabSz="1143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 algn="l" defTabSz="1143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 algn="l" defTabSz="1143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 algn="l" defTabSz="1143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 algn="l" defTabSz="1143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en-US" sz="1800" dirty="0">
                <a:solidFill>
                  <a:srgbClr val="FF0000"/>
                </a:solidFill>
                <a:latin typeface="Univers Condensed" panose="020B0606020202060204" pitchFamily="34" charset="0"/>
              </a:rPr>
              <a:t>Mass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en-US" sz="1800" dirty="0">
                <a:solidFill>
                  <a:srgbClr val="FF0000"/>
                </a:solidFill>
                <a:latin typeface="Univers Condensed" panose="020B0606020202060204" pitchFamily="34" charset="0"/>
              </a:rPr>
              <a:t>AC</a:t>
            </a:r>
          </a:p>
        </p:txBody>
      </p:sp>
      <p:sp>
        <p:nvSpPr>
          <p:cNvPr id="15383" name="Rectangle 21"/>
          <p:cNvSpPr>
            <a:spLocks noChangeArrowheads="1"/>
          </p:cNvSpPr>
          <p:nvPr/>
        </p:nvSpPr>
        <p:spPr bwMode="auto">
          <a:xfrm>
            <a:off x="1447800" y="1171575"/>
            <a:ext cx="1233513" cy="48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110" tIns="55563" rIns="113110" bIns="55563">
            <a:spAutoFit/>
          </a:bodyPr>
          <a:lstStyle>
            <a:lvl1pPr algn="l" defTabSz="1143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 algn="l" defTabSz="1143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 algn="l" defTabSz="1143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 algn="l" defTabSz="1143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 algn="l" defTabSz="1143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en-US" sz="2400" b="1" dirty="0">
                <a:solidFill>
                  <a:srgbClr val="FF0000"/>
                </a:solidFill>
                <a:latin typeface="Univers Condensed" panose="020B0606020202060204" pitchFamily="34" charset="0"/>
              </a:rPr>
              <a:t>VOLUME</a:t>
            </a:r>
          </a:p>
        </p:txBody>
      </p:sp>
      <p:sp>
        <p:nvSpPr>
          <p:cNvPr id="15384" name="Rectangle 22"/>
          <p:cNvSpPr>
            <a:spLocks noChangeArrowheads="1"/>
          </p:cNvSpPr>
          <p:nvPr/>
        </p:nvSpPr>
        <p:spPr bwMode="auto">
          <a:xfrm>
            <a:off x="6532563" y="1176338"/>
            <a:ext cx="957796" cy="48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110" tIns="55563" rIns="113110" bIns="55563">
            <a:spAutoFit/>
          </a:bodyPr>
          <a:lstStyle>
            <a:lvl1pPr algn="l" defTabSz="1143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 algn="l" defTabSz="1143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 algn="l" defTabSz="1143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 algn="l" defTabSz="1143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 algn="l" defTabSz="1143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en-US" sz="2400" b="1">
                <a:solidFill>
                  <a:srgbClr val="FF0000"/>
                </a:solidFill>
                <a:latin typeface="Univers Condensed" panose="020B0606020202060204" pitchFamily="34" charset="0"/>
              </a:rPr>
              <a:t>MASS</a:t>
            </a:r>
          </a:p>
        </p:txBody>
      </p:sp>
      <p:sp>
        <p:nvSpPr>
          <p:cNvPr id="15385" name="Line 23"/>
          <p:cNvSpPr>
            <a:spLocks noChangeShapeType="1"/>
          </p:cNvSpPr>
          <p:nvPr/>
        </p:nvSpPr>
        <p:spPr bwMode="auto">
          <a:xfrm>
            <a:off x="8185150" y="1689100"/>
            <a:ext cx="1588" cy="434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6" name="Rectangle 24"/>
          <p:cNvSpPr>
            <a:spLocks noChangeArrowheads="1"/>
          </p:cNvSpPr>
          <p:nvPr/>
        </p:nvSpPr>
        <p:spPr bwMode="auto">
          <a:xfrm>
            <a:off x="8226050" y="3067063"/>
            <a:ext cx="651622" cy="66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110" tIns="55563" rIns="113110" bIns="55563">
            <a:spAutoFit/>
          </a:bodyPr>
          <a:lstStyle>
            <a:lvl1pPr algn="l" defTabSz="1143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 algn="l" defTabSz="1143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 algn="l" defTabSz="1143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 algn="l" defTabSz="1143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 algn="l" defTabSz="1143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en-US" sz="1800" dirty="0">
                <a:solidFill>
                  <a:srgbClr val="FF0000"/>
                </a:solidFill>
                <a:latin typeface="Univers Condensed" panose="020B0606020202060204" pitchFamily="34" charset="0"/>
              </a:rPr>
              <a:t>Total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en-US" sz="1800" dirty="0">
                <a:solidFill>
                  <a:srgbClr val="FF0000"/>
                </a:solidFill>
                <a:latin typeface="Univers Condensed" panose="020B0606020202060204" pitchFamily="34" charset="0"/>
              </a:rPr>
              <a:t>Mass</a:t>
            </a:r>
          </a:p>
        </p:txBody>
      </p:sp>
      <p:sp>
        <p:nvSpPr>
          <p:cNvPr id="15387" name="Line 25"/>
          <p:cNvSpPr>
            <a:spLocks noChangeShapeType="1"/>
          </p:cNvSpPr>
          <p:nvPr/>
        </p:nvSpPr>
        <p:spPr bwMode="auto">
          <a:xfrm flipV="1">
            <a:off x="6284119" y="3256508"/>
            <a:ext cx="640080" cy="4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1" name="Line 29"/>
          <p:cNvSpPr>
            <a:spLocks noChangeShapeType="1"/>
          </p:cNvSpPr>
          <p:nvPr/>
        </p:nvSpPr>
        <p:spPr bwMode="auto">
          <a:xfrm>
            <a:off x="3429000" y="1679576"/>
            <a:ext cx="0" cy="5762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2" name="Line 30"/>
          <p:cNvSpPr>
            <a:spLocks noChangeShapeType="1"/>
          </p:cNvSpPr>
          <p:nvPr/>
        </p:nvSpPr>
        <p:spPr bwMode="auto">
          <a:xfrm>
            <a:off x="3429000" y="2255837"/>
            <a:ext cx="0" cy="1012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8" name="Line 36"/>
          <p:cNvSpPr>
            <a:spLocks noChangeShapeType="1"/>
          </p:cNvSpPr>
          <p:nvPr/>
        </p:nvSpPr>
        <p:spPr bwMode="auto">
          <a:xfrm>
            <a:off x="3429000" y="3643058"/>
            <a:ext cx="0" cy="241166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9" name="Line 37"/>
          <p:cNvSpPr>
            <a:spLocks noChangeShapeType="1"/>
          </p:cNvSpPr>
          <p:nvPr/>
        </p:nvSpPr>
        <p:spPr bwMode="auto">
          <a:xfrm>
            <a:off x="2970213" y="3619500"/>
            <a:ext cx="674687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0" name="Rectangle 38"/>
          <p:cNvSpPr>
            <a:spLocks noChangeArrowheads="1"/>
          </p:cNvSpPr>
          <p:nvPr/>
        </p:nvSpPr>
        <p:spPr bwMode="auto">
          <a:xfrm>
            <a:off x="2138362" y="4433546"/>
            <a:ext cx="1276468" cy="48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3110" tIns="55563" rIns="113110" bIns="55563">
            <a:spAutoFit/>
          </a:bodyPr>
          <a:lstStyle>
            <a:lvl1pPr algn="l" defTabSz="1143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 algn="l" defTabSz="1143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 algn="l" defTabSz="1143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 algn="l" defTabSz="1143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 algn="l" defTabSz="1143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en-US" sz="2400" dirty="0" err="1">
                <a:solidFill>
                  <a:srgbClr val="FF0000"/>
                </a:solidFill>
                <a:latin typeface="Univers Condensed" panose="020B0606020202060204" pitchFamily="34" charset="0"/>
              </a:rPr>
              <a:t>V</a:t>
            </a:r>
            <a:r>
              <a:rPr kumimoji="0" lang="en-US" altLang="en-US" sz="2400" baseline="-25000" dirty="0" err="1">
                <a:solidFill>
                  <a:srgbClr val="FF0000"/>
                </a:solidFill>
                <a:latin typeface="Univers Condensed" panose="020B0606020202060204" pitchFamily="34" charset="0"/>
              </a:rPr>
              <a:t>se</a:t>
            </a:r>
            <a:endParaRPr kumimoji="0" lang="en-US" altLang="en-US" sz="2400" baseline="-25000" dirty="0">
              <a:solidFill>
                <a:srgbClr val="FF0000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5401" name="Rectangle 39"/>
          <p:cNvSpPr>
            <a:spLocks noChangeArrowheads="1"/>
          </p:cNvSpPr>
          <p:nvPr/>
        </p:nvSpPr>
        <p:spPr bwMode="auto">
          <a:xfrm>
            <a:off x="2877021" y="3159396"/>
            <a:ext cx="537809" cy="48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110" tIns="55563" rIns="113110" bIns="55563">
            <a:spAutoFit/>
          </a:bodyPr>
          <a:lstStyle>
            <a:lvl1pPr algn="l" defTabSz="1143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 algn="l" defTabSz="1143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 algn="l" defTabSz="1143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 algn="l" defTabSz="1143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 algn="l" defTabSz="1143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en-US" sz="2400" dirty="0" err="1">
                <a:solidFill>
                  <a:srgbClr val="FF0000"/>
                </a:solidFill>
                <a:latin typeface="Univers Condensed" panose="020B0606020202060204" pitchFamily="34" charset="0"/>
              </a:rPr>
              <a:t>V</a:t>
            </a:r>
            <a:r>
              <a:rPr kumimoji="0" lang="en-US" altLang="en-US" sz="2400" baseline="-25000" dirty="0" err="1">
                <a:solidFill>
                  <a:srgbClr val="FF0000"/>
                </a:solidFill>
                <a:latin typeface="Univers Condensed" panose="020B0606020202060204" pitchFamily="34" charset="0"/>
              </a:rPr>
              <a:t>ba</a:t>
            </a:r>
            <a:endParaRPr kumimoji="0" lang="en-US" altLang="en-US" sz="2400" baseline="-25000" dirty="0">
              <a:solidFill>
                <a:srgbClr val="FF0000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5402" name="Rectangle 40"/>
          <p:cNvSpPr>
            <a:spLocks noChangeArrowheads="1"/>
          </p:cNvSpPr>
          <p:nvPr/>
        </p:nvSpPr>
        <p:spPr bwMode="auto">
          <a:xfrm>
            <a:off x="7105779" y="2389188"/>
            <a:ext cx="742994" cy="66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110" tIns="55563" rIns="113110" bIns="55563">
            <a:spAutoFit/>
          </a:bodyPr>
          <a:lstStyle>
            <a:lvl1pPr algn="l" defTabSz="1143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 algn="l" defTabSz="1143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 algn="l" defTabSz="1143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 algn="l" defTabSz="1143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 algn="l" defTabSz="1143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en-US" sz="1800" dirty="0">
                <a:solidFill>
                  <a:srgbClr val="FF0000"/>
                </a:solidFill>
                <a:latin typeface="Univers Condensed" panose="020B0606020202060204" pitchFamily="34" charset="0"/>
              </a:rPr>
              <a:t>Mass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en-US" sz="1800" dirty="0" err="1">
                <a:solidFill>
                  <a:srgbClr val="FF0000"/>
                </a:solidFill>
                <a:latin typeface="Univers Condensed" panose="020B0606020202060204" pitchFamily="34" charset="0"/>
              </a:rPr>
              <a:t>eff</a:t>
            </a:r>
            <a:r>
              <a:rPr kumimoji="0" lang="en-US" altLang="en-US" sz="1800" dirty="0">
                <a:solidFill>
                  <a:srgbClr val="FF0000"/>
                </a:solidFill>
                <a:latin typeface="Univers Condensed" panose="020B0606020202060204" pitchFamily="34" charset="0"/>
              </a:rPr>
              <a:t> AC</a:t>
            </a:r>
          </a:p>
        </p:txBody>
      </p:sp>
      <p:sp>
        <p:nvSpPr>
          <p:cNvPr id="15403" name="Line 41"/>
          <p:cNvSpPr>
            <a:spLocks noChangeShapeType="1"/>
          </p:cNvSpPr>
          <p:nvPr/>
        </p:nvSpPr>
        <p:spPr bwMode="auto">
          <a:xfrm>
            <a:off x="6858000" y="2246313"/>
            <a:ext cx="6350" cy="1008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4" name="Rectangle 43"/>
          <p:cNvSpPr>
            <a:spLocks noChangeArrowheads="1"/>
          </p:cNvSpPr>
          <p:nvPr/>
        </p:nvSpPr>
        <p:spPr bwMode="auto">
          <a:xfrm>
            <a:off x="6335713" y="4341213"/>
            <a:ext cx="1013901" cy="66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110" tIns="55563" rIns="113110" bIns="55563">
            <a:spAutoFit/>
          </a:bodyPr>
          <a:lstStyle>
            <a:lvl1pPr algn="l" defTabSz="1143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 algn="l" defTabSz="1143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 algn="l" defTabSz="1143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 algn="l" defTabSz="1143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 algn="l" defTabSz="1143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defTabSz="1143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en-US" sz="1800" dirty="0">
                <a:solidFill>
                  <a:srgbClr val="FF0000"/>
                </a:solidFill>
                <a:latin typeface="Univers Condensed" panose="020B0606020202060204" pitchFamily="34" charset="0"/>
              </a:rPr>
              <a:t>Mass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en-US" sz="1800" dirty="0">
                <a:solidFill>
                  <a:srgbClr val="FF0000"/>
                </a:solidFill>
                <a:latin typeface="Univers Condensed" panose="020B0606020202060204" pitchFamily="34" charset="0"/>
              </a:rPr>
              <a:t>aggregate</a:t>
            </a:r>
          </a:p>
        </p:txBody>
      </p:sp>
      <p:sp>
        <p:nvSpPr>
          <p:cNvPr id="15405" name="Line 44"/>
          <p:cNvSpPr>
            <a:spLocks noChangeShapeType="1"/>
          </p:cNvSpPr>
          <p:nvPr/>
        </p:nvSpPr>
        <p:spPr bwMode="auto">
          <a:xfrm>
            <a:off x="6172200" y="6054725"/>
            <a:ext cx="20574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6" name="Text Box 45"/>
          <p:cNvSpPr txBox="1">
            <a:spLocks noChangeArrowheads="1"/>
          </p:cNvSpPr>
          <p:nvPr/>
        </p:nvSpPr>
        <p:spPr bwMode="auto">
          <a:xfrm>
            <a:off x="133350" y="6324600"/>
            <a:ext cx="17299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Univers Condensed" panose="020B0606020202060204" pitchFamily="34" charset="0"/>
              </a:rPr>
              <a:t>Reference: AI MS-2</a:t>
            </a:r>
          </a:p>
        </p:txBody>
      </p:sp>
      <p:sp>
        <p:nvSpPr>
          <p:cNvPr id="71" name="Rectangle 7"/>
          <p:cNvSpPr>
            <a:spLocks noChangeArrowheads="1"/>
          </p:cNvSpPr>
          <p:nvPr/>
        </p:nvSpPr>
        <p:spPr bwMode="auto">
          <a:xfrm>
            <a:off x="3740990" y="3627437"/>
            <a:ext cx="2152650" cy="2427287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72" name="Rectangle 15"/>
          <p:cNvSpPr>
            <a:spLocks noChangeArrowheads="1"/>
          </p:cNvSpPr>
          <p:nvPr/>
        </p:nvSpPr>
        <p:spPr bwMode="auto">
          <a:xfrm>
            <a:off x="3740990" y="3267076"/>
            <a:ext cx="2152650" cy="360362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5F5F5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73" name="Rectangle 29"/>
          <p:cNvSpPr>
            <a:spLocks noChangeArrowheads="1"/>
          </p:cNvSpPr>
          <p:nvPr/>
        </p:nvSpPr>
        <p:spPr bwMode="auto">
          <a:xfrm>
            <a:off x="3740990" y="1673225"/>
            <a:ext cx="2148840" cy="5826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75" name="Text Box 39"/>
          <p:cNvSpPr txBox="1">
            <a:spLocks noChangeArrowheads="1"/>
          </p:cNvSpPr>
          <p:nvPr/>
        </p:nvSpPr>
        <p:spPr bwMode="auto">
          <a:xfrm>
            <a:off x="4152152" y="4474292"/>
            <a:ext cx="1471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Univers Condensed" panose="020B0606020202060204" pitchFamily="34" charset="0"/>
              </a:rPr>
              <a:t>Aggregate</a:t>
            </a:r>
          </a:p>
        </p:txBody>
      </p:sp>
      <p:sp>
        <p:nvSpPr>
          <p:cNvPr id="76" name="Text Box 40"/>
          <p:cNvSpPr txBox="1">
            <a:spLocks noChangeArrowheads="1"/>
          </p:cNvSpPr>
          <p:nvPr/>
        </p:nvSpPr>
        <p:spPr bwMode="auto">
          <a:xfrm>
            <a:off x="4533152" y="1744663"/>
            <a:ext cx="606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Univers Condensed" panose="020B0606020202060204" pitchFamily="34" charset="0"/>
              </a:rPr>
              <a:t>Air</a:t>
            </a:r>
          </a:p>
        </p:txBody>
      </p:sp>
      <p:sp>
        <p:nvSpPr>
          <p:cNvPr id="77" name="Text Box 41"/>
          <p:cNvSpPr txBox="1">
            <a:spLocks noChangeArrowheads="1"/>
          </p:cNvSpPr>
          <p:nvPr/>
        </p:nvSpPr>
        <p:spPr bwMode="auto">
          <a:xfrm>
            <a:off x="4429920" y="2649801"/>
            <a:ext cx="806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Univers Condensed" panose="020B0606020202060204" pitchFamily="34" charset="0"/>
              </a:rPr>
              <a:t>AC</a:t>
            </a:r>
          </a:p>
        </p:txBody>
      </p:sp>
      <p:sp>
        <p:nvSpPr>
          <p:cNvPr id="78" name="Text Box 42"/>
          <p:cNvSpPr txBox="1">
            <a:spLocks noChangeArrowheads="1"/>
          </p:cNvSpPr>
          <p:nvPr/>
        </p:nvSpPr>
        <p:spPr bwMode="auto">
          <a:xfrm>
            <a:off x="3923552" y="3243009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Univers Condensed" panose="020B0606020202060204" pitchFamily="34" charset="0"/>
              </a:rPr>
              <a:t>Absorbed AC</a:t>
            </a:r>
          </a:p>
        </p:txBody>
      </p:sp>
    </p:spTree>
    <p:extLst>
      <p:ext uri="{BB962C8B-B14F-4D97-AF65-F5344CB8AC3E}">
        <p14:creationId xmlns:p14="http://schemas.microsoft.com/office/powerpoint/2010/main" val="168645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-97866"/>
            <a:ext cx="8229600" cy="10699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b="1" dirty="0">
                <a:latin typeface="+mn-lt"/>
              </a:rPr>
              <a:t>Minimum VMA, P-401 Table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723" y="6277674"/>
            <a:ext cx="3340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nivers Condensed" panose="020B0606020202060204" pitchFamily="34" charset="0"/>
              </a:rPr>
              <a:t>Reference: AC 150/5370-10G</a:t>
            </a:r>
          </a:p>
        </p:txBody>
      </p:sp>
      <p:graphicFrame>
        <p:nvGraphicFramePr>
          <p:cNvPr id="5" name="Group 20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529575"/>
              </p:ext>
            </p:extLst>
          </p:nvPr>
        </p:nvGraphicFramePr>
        <p:xfrm>
          <a:off x="679268" y="1469572"/>
          <a:ext cx="7772400" cy="274320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Aggregate (See Table 3)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Minimum VMA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Gradation 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16 %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Gradation 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15 %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Gradation 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14 %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89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032"/>
            <a:ext cx="9144000" cy="85023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Why design to 4.0 % Air Voids?</a:t>
            </a:r>
          </a:p>
        </p:txBody>
      </p:sp>
      <p:sp>
        <p:nvSpPr>
          <p:cNvPr id="334851" name="Rectangle 3"/>
          <p:cNvSpPr>
            <a:spLocks noGrp="1" noChangeArrowheads="1"/>
          </p:cNvSpPr>
          <p:nvPr>
            <p:ph idx="1"/>
          </p:nvPr>
        </p:nvSpPr>
        <p:spPr>
          <a:xfrm>
            <a:off x="305232" y="1371600"/>
            <a:ext cx="8533535" cy="4114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 b="1" dirty="0"/>
              <a:t>Field performance has shown that typical mixtures designed with low air voids (maybe &lt; 2%) are susceptible to rutting and shoving</a:t>
            </a:r>
          </a:p>
          <a:p>
            <a:pPr marL="0" indent="0">
              <a:lnSpc>
                <a:spcPct val="80000"/>
              </a:lnSpc>
              <a:buNone/>
            </a:pPr>
            <a:endParaRPr lang="en-US" sz="900" b="1" dirty="0"/>
          </a:p>
          <a:p>
            <a:pPr>
              <a:lnSpc>
                <a:spcPct val="80000"/>
              </a:lnSpc>
            </a:pPr>
            <a:r>
              <a:rPr lang="en-US" sz="2700" b="1" dirty="0"/>
              <a:t>Typical mixtures designed over about 5% air voids are susceptible to raveling, oxidation and a general lack of durability  </a:t>
            </a:r>
          </a:p>
          <a:p>
            <a:pPr marL="0" indent="0">
              <a:lnSpc>
                <a:spcPct val="80000"/>
              </a:lnSpc>
              <a:buNone/>
            </a:pPr>
            <a:endParaRPr lang="en-US" sz="900" b="1" dirty="0"/>
          </a:p>
          <a:p>
            <a:pPr>
              <a:lnSpc>
                <a:spcPct val="80000"/>
              </a:lnSpc>
            </a:pPr>
            <a:r>
              <a:rPr lang="en-US" sz="2700" b="1" dirty="0"/>
              <a:t>4% air void design is an </a:t>
            </a:r>
            <a:r>
              <a:rPr lang="en-US" sz="2700" b="1" u="sng" dirty="0"/>
              <a:t>empirically</a:t>
            </a:r>
            <a:r>
              <a:rPr lang="en-US" sz="2700" b="1" dirty="0"/>
              <a:t> </a:t>
            </a:r>
            <a:r>
              <a:rPr lang="en-US" sz="2700" b="1" u="sng" dirty="0"/>
              <a:t>derived</a:t>
            </a:r>
            <a:r>
              <a:rPr lang="en-US" sz="2700" b="1" dirty="0"/>
              <a:t> target that allows for thermal expansion of the binder along with a cushion for future compaction</a:t>
            </a:r>
          </a:p>
        </p:txBody>
      </p:sp>
    </p:spTree>
    <p:extLst>
      <p:ext uri="{BB962C8B-B14F-4D97-AF65-F5344CB8AC3E}">
        <p14:creationId xmlns:p14="http://schemas.microsoft.com/office/powerpoint/2010/main" val="5544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4800" y="-76200"/>
            <a:ext cx="8834400" cy="688500"/>
          </a:xfrm>
        </p:spPr>
        <p:txBody>
          <a:bodyPr anchor="ctr"/>
          <a:lstStyle/>
          <a:p>
            <a:pPr algn="ctr"/>
            <a:r>
              <a:rPr lang="en-US" sz="3600" dirty="0">
                <a:latin typeface="+mn-lt"/>
              </a:rPr>
              <a:t>Why consider balanced mix design?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800" y="1295400"/>
            <a:ext cx="898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The bottom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With Superpave</a:t>
            </a:r>
            <a:r>
              <a:rPr lang="en-US" sz="2800" b="1" dirty="0"/>
              <a:t>, agencies do not have </a:t>
            </a:r>
            <a:r>
              <a:rPr lang="en-US" sz="2800" b="1" dirty="0" smtClean="0"/>
              <a:t>significant rutting</a:t>
            </a: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Agencies are experiencing more cracking </a:t>
            </a:r>
            <a:r>
              <a:rPr lang="en-US" sz="2800" b="1" dirty="0" smtClean="0"/>
              <a:t>issues</a:t>
            </a: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Nothing </a:t>
            </a:r>
            <a:r>
              <a:rPr lang="en-US" sz="2800" b="1" dirty="0"/>
              <a:t>“magic” about the </a:t>
            </a:r>
            <a:r>
              <a:rPr lang="en-US" sz="2800" b="1" dirty="0" smtClean="0"/>
              <a:t>target </a:t>
            </a:r>
            <a:r>
              <a:rPr lang="en-US" sz="2800" b="1" dirty="0"/>
              <a:t>of 4% air voids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Some mixes may perform better at other </a:t>
            </a:r>
            <a:r>
              <a:rPr lang="en-US" sz="2800" b="1" dirty="0" smtClean="0"/>
              <a:t>A/V contents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“Optimum</a:t>
            </a:r>
            <a:r>
              <a:rPr lang="en-US" sz="2800" b="1" dirty="0"/>
              <a:t>” binder content is often different than “design” binder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Perhaps we should consider designing for performance instead of “to the spec”</a:t>
            </a:r>
          </a:p>
        </p:txBody>
      </p:sp>
    </p:spTree>
    <p:extLst>
      <p:ext uri="{BB962C8B-B14F-4D97-AF65-F5344CB8AC3E}">
        <p14:creationId xmlns:p14="http://schemas.microsoft.com/office/powerpoint/2010/main" val="3520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0"/>
            <a:ext cx="8834400" cy="688500"/>
          </a:xfrm>
        </p:spPr>
        <p:txBody>
          <a:bodyPr anchor="ctr"/>
          <a:lstStyle/>
          <a:p>
            <a:pPr algn="ctr"/>
            <a:r>
              <a:rPr lang="en-US" sz="2800" dirty="0">
                <a:latin typeface="+mn-lt"/>
              </a:rPr>
              <a:t>Agencies Are Searching for Solutions: Spec Changes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7825" y="6505588"/>
            <a:ext cx="8685175" cy="809612"/>
          </a:xfrm>
        </p:spPr>
        <p:txBody>
          <a:bodyPr/>
          <a:lstStyle/>
          <a:p>
            <a:r>
              <a:rPr lang="en-US" sz="1600" dirty="0" smtClean="0"/>
              <a:t>Information courtesy of Oldcastle Materials - Shane Buchanan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916025" y="1462445"/>
            <a:ext cx="7311950" cy="4575758"/>
            <a:chOff x="1066799" y="3111334"/>
            <a:chExt cx="6781801" cy="370522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799" y="3111334"/>
              <a:ext cx="351883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049" y="3158959"/>
              <a:ext cx="3280551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940320" y="893554"/>
            <a:ext cx="7149062" cy="507831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50" b="1" i="1" dirty="0">
                <a:solidFill>
                  <a:srgbClr val="FF0000"/>
                </a:solidFill>
              </a:rPr>
              <a:t>Survey Question: Which of the following specification changes has your DOT implemented in the last 5 years?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14" y="5836047"/>
            <a:ext cx="628650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0" y="956343"/>
            <a:ext cx="9144000" cy="850232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b="1" dirty="0" smtClean="0">
                <a:solidFill>
                  <a:schemeClr val="tx1"/>
                </a:solidFill>
                <a:latin typeface="+mn-lt"/>
              </a:rPr>
              <a:t>Balance the Mix Design</a:t>
            </a:r>
          </a:p>
        </p:txBody>
      </p:sp>
      <p:pic>
        <p:nvPicPr>
          <p:cNvPr id="2051" name="Picture 2" descr="tightro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56642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152400" y="2057400"/>
            <a:ext cx="16002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 dirty="0">
                <a:solidFill>
                  <a:prstClr val="black"/>
                </a:solidFill>
                <a:latin typeface="+mn-lt"/>
              </a:rPr>
              <a:t>Strength/</a:t>
            </a:r>
          </a:p>
          <a:p>
            <a:r>
              <a:rPr lang="en-US" altLang="en-US" b="1" dirty="0">
                <a:solidFill>
                  <a:prstClr val="black"/>
                </a:solidFill>
                <a:latin typeface="+mn-lt"/>
              </a:rPr>
              <a:t>Stability</a:t>
            </a:r>
          </a:p>
          <a:p>
            <a:endParaRPr lang="en-US" altLang="en-US" b="1" dirty="0">
              <a:solidFill>
                <a:prstClr val="black"/>
              </a:solidFill>
              <a:latin typeface="+mn-lt"/>
            </a:endParaRPr>
          </a:p>
          <a:p>
            <a:r>
              <a:rPr lang="en-US" altLang="en-US" b="1" dirty="0">
                <a:solidFill>
                  <a:prstClr val="black"/>
                </a:solidFill>
                <a:latin typeface="+mn-lt"/>
              </a:rPr>
              <a:t>Rut Resistance</a:t>
            </a:r>
          </a:p>
          <a:p>
            <a:endParaRPr lang="en-US" altLang="en-US" b="1" dirty="0">
              <a:solidFill>
                <a:prstClr val="black"/>
              </a:solidFill>
              <a:latin typeface="+mn-lt"/>
            </a:endParaRPr>
          </a:p>
          <a:p>
            <a:r>
              <a:rPr lang="en-US" altLang="en-US" b="1" dirty="0">
                <a:solidFill>
                  <a:prstClr val="black"/>
                </a:solidFill>
                <a:latin typeface="+mn-lt"/>
              </a:rPr>
              <a:t>Shoving</a:t>
            </a:r>
          </a:p>
          <a:p>
            <a:endParaRPr lang="en-US" altLang="en-US" b="1" dirty="0">
              <a:solidFill>
                <a:prstClr val="black"/>
              </a:solidFill>
              <a:latin typeface="+mn-lt"/>
            </a:endParaRPr>
          </a:p>
          <a:p>
            <a:r>
              <a:rPr lang="en-US" altLang="en-US" b="1" dirty="0" smtClean="0">
                <a:solidFill>
                  <a:prstClr val="black"/>
                </a:solidFill>
                <a:latin typeface="+mn-lt"/>
              </a:rPr>
              <a:t>Flushing Resistant </a:t>
            </a: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7543800" y="1981200"/>
            <a:ext cx="16002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 dirty="0">
                <a:solidFill>
                  <a:prstClr val="black"/>
                </a:solidFill>
                <a:latin typeface="+mn-lt"/>
              </a:rPr>
              <a:t>Durability</a:t>
            </a:r>
          </a:p>
          <a:p>
            <a:endParaRPr lang="en-US" altLang="en-US" b="1" dirty="0">
              <a:solidFill>
                <a:prstClr val="black"/>
              </a:solidFill>
              <a:latin typeface="+mn-lt"/>
            </a:endParaRPr>
          </a:p>
          <a:p>
            <a:r>
              <a:rPr lang="en-US" altLang="en-US" b="1" dirty="0">
                <a:solidFill>
                  <a:prstClr val="black"/>
                </a:solidFill>
                <a:latin typeface="+mn-lt"/>
              </a:rPr>
              <a:t>Crack Resistance</a:t>
            </a:r>
          </a:p>
          <a:p>
            <a:endParaRPr lang="en-US" altLang="en-US" b="1" dirty="0">
              <a:solidFill>
                <a:prstClr val="black"/>
              </a:solidFill>
              <a:latin typeface="+mn-lt"/>
            </a:endParaRPr>
          </a:p>
          <a:p>
            <a:r>
              <a:rPr lang="en-US" altLang="en-US" b="1" dirty="0">
                <a:solidFill>
                  <a:prstClr val="black"/>
                </a:solidFill>
                <a:latin typeface="+mn-lt"/>
              </a:rPr>
              <a:t>Raveling</a:t>
            </a:r>
          </a:p>
          <a:p>
            <a:endParaRPr lang="en-US" altLang="en-US" b="1" dirty="0">
              <a:solidFill>
                <a:prstClr val="black"/>
              </a:solidFill>
              <a:latin typeface="+mn-lt"/>
            </a:endParaRPr>
          </a:p>
          <a:p>
            <a:r>
              <a:rPr lang="en-US" altLang="en-US" b="1" dirty="0" smtClean="0">
                <a:solidFill>
                  <a:prstClr val="black"/>
                </a:solidFill>
                <a:latin typeface="+mn-lt"/>
              </a:rPr>
              <a:t>Permeability</a:t>
            </a:r>
          </a:p>
          <a:p>
            <a:endParaRPr lang="en-US" alt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9910" y="6143001"/>
            <a:ext cx="8401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DON’T ATTACK ONE HALF AT THE EXPENSE OF THE OTHER HALF!!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630195" y="4642723"/>
            <a:ext cx="222421" cy="150027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2053" idx="2"/>
          </p:cNvCxnSpPr>
          <p:nvPr/>
        </p:nvCxnSpPr>
        <p:spPr>
          <a:xfrm flipV="1">
            <a:off x="8071023" y="4566523"/>
            <a:ext cx="272877" cy="153837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81000" y="-76200"/>
            <a:ext cx="8382000" cy="868363"/>
          </a:xfrm>
          <a:prstGeom prst="rect">
            <a:avLst/>
          </a:prstGeom>
          <a:effectLst>
            <a:outerShdw dist="35921" dir="2700000" algn="ctr" rotWithShape="0">
              <a:srgbClr val="000000"/>
            </a:outerShdw>
          </a:effectLst>
        </p:spPr>
        <p:txBody>
          <a:bodyPr vert="horz" lIns="90488" tIns="44450" rIns="90488" bIns="4445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 smtClean="0">
                <a:latin typeface="+mn-lt"/>
              </a:rPr>
              <a:t>Improved Durability</a:t>
            </a:r>
          </a:p>
        </p:txBody>
      </p:sp>
    </p:spTree>
    <p:extLst>
      <p:ext uri="{BB962C8B-B14F-4D97-AF65-F5344CB8AC3E}">
        <p14:creationId xmlns:p14="http://schemas.microsoft.com/office/powerpoint/2010/main" val="254956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85023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Hamburg Wheel Tracker (HWT)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1" y="1524000"/>
            <a:ext cx="4039466" cy="43729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Applies load on steel wheel directly on sample immersed in </a:t>
            </a:r>
            <a:r>
              <a:rPr lang="en-US" sz="2400" b="1" dirty="0" smtClean="0"/>
              <a:t>water at 50</a:t>
            </a:r>
            <a:r>
              <a:rPr lang="en-US" sz="2400" b="1" dirty="0">
                <a:sym typeface="Symbol"/>
              </a:rPr>
              <a:t></a:t>
            </a:r>
            <a:r>
              <a:rPr lang="en-US" sz="2400" b="1" dirty="0" smtClean="0"/>
              <a:t>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/>
              <a:t>Specimens prepared in </a:t>
            </a:r>
            <a:r>
              <a:rPr lang="en-US" sz="2400" b="1" dirty="0" err="1" smtClean="0"/>
              <a:t>Superpave</a:t>
            </a:r>
            <a:r>
              <a:rPr lang="en-US" sz="2400" b="1" dirty="0" smtClean="0"/>
              <a:t> Gyratory Compactor (SGC) to 7.0% air voids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/>
              <a:t>Load on each wheel is 158 lbs.</a:t>
            </a:r>
            <a:endParaRPr lang="en-US" sz="2400" b="1" dirty="0"/>
          </a:p>
        </p:txBody>
      </p:sp>
      <p:pic>
        <p:nvPicPr>
          <p:cNvPr id="5" name="000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209799"/>
            <a:ext cx="4767791" cy="268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6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" y="1269622"/>
            <a:ext cx="9315450" cy="41148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Also provides information regarding stripping susceptibility</a:t>
            </a:r>
            <a:endParaRPr lang="en-US" sz="2400" b="1" dirty="0"/>
          </a:p>
          <a:p>
            <a:r>
              <a:rPr lang="en-US" sz="2400" b="1" dirty="0" smtClean="0"/>
              <a:t>Conducted </a:t>
            </a:r>
            <a:r>
              <a:rPr lang="en-US" sz="2400" b="1" dirty="0"/>
              <a:t>under wet conditions, </a:t>
            </a:r>
          </a:p>
          <a:p>
            <a:pPr lvl="1"/>
            <a:r>
              <a:rPr lang="en-US" b="1" dirty="0" smtClean="0"/>
              <a:t>An </a:t>
            </a:r>
            <a:r>
              <a:rPr lang="en-US" b="1" dirty="0"/>
              <a:t>excellent test for identifying </a:t>
            </a:r>
            <a:r>
              <a:rPr lang="en-US" b="1" dirty="0" smtClean="0"/>
              <a:t>potential </a:t>
            </a:r>
            <a:r>
              <a:rPr lang="en-US" b="1" dirty="0"/>
              <a:t>stripping </a:t>
            </a:r>
            <a:endParaRPr lang="en-US" b="1" dirty="0" smtClean="0"/>
          </a:p>
          <a:p>
            <a:pPr lvl="1"/>
            <a:r>
              <a:rPr lang="en-US" b="1" dirty="0" smtClean="0"/>
              <a:t>Sometimes is </a:t>
            </a:r>
            <a:r>
              <a:rPr lang="en-US" b="1" dirty="0"/>
              <a:t>missed by the Tensile Strength </a:t>
            </a:r>
            <a:r>
              <a:rPr lang="en-US" b="1" dirty="0" smtClean="0"/>
              <a:t>Ratio </a:t>
            </a:r>
            <a:r>
              <a:rPr lang="en-US" b="1" dirty="0"/>
              <a:t>(TSR) test</a:t>
            </a:r>
          </a:p>
          <a:p>
            <a:r>
              <a:rPr lang="en-US" sz="2400" b="1" dirty="0" smtClean="0"/>
              <a:t>A </a:t>
            </a:r>
            <a:r>
              <a:rPr lang="en-US" sz="2400" b="1" i="1" dirty="0" smtClean="0"/>
              <a:t>dynamic</a:t>
            </a:r>
            <a:r>
              <a:rPr lang="en-US" sz="2400" b="1" dirty="0" smtClean="0"/>
              <a:t> </a:t>
            </a:r>
            <a:r>
              <a:rPr lang="en-US" sz="2400" b="1" dirty="0"/>
              <a:t>immersion test </a:t>
            </a:r>
            <a:endParaRPr lang="en-US" sz="2400" b="1" dirty="0" smtClean="0"/>
          </a:p>
          <a:p>
            <a:pPr lvl="1"/>
            <a:r>
              <a:rPr lang="en-US" b="1" dirty="0" smtClean="0"/>
              <a:t>Vs. </a:t>
            </a:r>
            <a:r>
              <a:rPr lang="en-US" b="1" i="1" dirty="0"/>
              <a:t>static</a:t>
            </a:r>
            <a:r>
              <a:rPr lang="en-US" b="1" dirty="0"/>
              <a:t> immersion mode of the </a:t>
            </a:r>
            <a:r>
              <a:rPr lang="en-US" b="1" dirty="0" smtClean="0"/>
              <a:t>TSR</a:t>
            </a:r>
          </a:p>
          <a:p>
            <a:pPr lvl="1"/>
            <a:r>
              <a:rPr lang="en-US" b="1" dirty="0" smtClean="0"/>
              <a:t>Different </a:t>
            </a:r>
            <a:r>
              <a:rPr lang="en-US" b="1" dirty="0"/>
              <a:t>mechanism for </a:t>
            </a:r>
            <a:r>
              <a:rPr lang="en-US" b="1" dirty="0" smtClean="0"/>
              <a:t>measuring </a:t>
            </a:r>
            <a:r>
              <a:rPr lang="en-US" b="1" dirty="0"/>
              <a:t>stripping </a:t>
            </a:r>
            <a:r>
              <a:rPr lang="en-US" b="1" dirty="0" smtClean="0"/>
              <a:t>potential</a:t>
            </a:r>
          </a:p>
          <a:p>
            <a:pPr lvl="1"/>
            <a:r>
              <a:rPr lang="en-US" b="1" dirty="0" smtClean="0"/>
              <a:t>Water </a:t>
            </a:r>
            <a:r>
              <a:rPr lang="en-US" b="1" dirty="0"/>
              <a:t>is “pumped” through the </a:t>
            </a:r>
            <a:br>
              <a:rPr lang="en-US" b="1" dirty="0"/>
            </a:br>
            <a:r>
              <a:rPr lang="en-US" b="1" dirty="0"/>
              <a:t>samples by the wheel </a:t>
            </a:r>
            <a:r>
              <a:rPr lang="en-US" b="1" dirty="0" smtClean="0"/>
              <a:t>force</a:t>
            </a:r>
          </a:p>
          <a:p>
            <a:pPr lvl="1"/>
            <a:r>
              <a:rPr lang="en-US" b="1" dirty="0" smtClean="0"/>
              <a:t>Stripping </a:t>
            </a:r>
            <a:r>
              <a:rPr lang="en-US" b="1" dirty="0"/>
              <a:t>is usually </a:t>
            </a:r>
            <a:r>
              <a:rPr lang="en-US" b="1" dirty="0" smtClean="0"/>
              <a:t>identified</a:t>
            </a:r>
            <a:br>
              <a:rPr lang="en-US" b="1" dirty="0" smtClean="0"/>
            </a:br>
            <a:r>
              <a:rPr lang="en-US" b="1" dirty="0" smtClean="0"/>
              <a:t>as the onset </a:t>
            </a:r>
            <a:r>
              <a:rPr lang="en-US" b="1" dirty="0"/>
              <a:t>of a stripping slope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1000"/>
            <a:ext cx="386715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85023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Hamburg Wheel Tracker (HWT)</a:t>
            </a:r>
          </a:p>
        </p:txBody>
      </p:sp>
    </p:spTree>
    <p:extLst>
      <p:ext uri="{BB962C8B-B14F-4D97-AF65-F5344CB8AC3E}">
        <p14:creationId xmlns:p14="http://schemas.microsoft.com/office/powerpoint/2010/main" val="317291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2608" y="1074509"/>
            <a:ext cx="89535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ea typeface="Calibri" panose="020F0502020204030204" pitchFamily="34" charset="0"/>
              </a:rPr>
              <a:t>			</a:t>
            </a:r>
            <a: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  <a:t/>
            </a:r>
            <a:b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</a:br>
            <a: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  <a:t>The Asphalt Institute has begun the search for a new AI Regional Engineer covering Canada and providing direct support to AI’s Director of Engineering.</a:t>
            </a:r>
            <a:b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</a:br>
            <a: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  <a:t/>
            </a:r>
            <a:b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</a:br>
            <a: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  <a:t>This is a new full-time AI position that focuses on supporting our Canadian members and larger user agencies in Canada (50 percent) and the advancement of Institute-level issues and objectives (50 percent).  </a:t>
            </a:r>
            <a:endParaRPr lang="en-US" sz="2000" b="1" dirty="0" smtClean="0">
              <a:solidFill>
                <a:srgbClr val="202020"/>
              </a:solidFill>
              <a:ea typeface="Calibri" panose="020F0502020204030204" pitchFamily="34" charset="0"/>
            </a:endParaRPr>
          </a:p>
          <a:p>
            <a:endParaRPr lang="en-US" sz="2000" b="1" dirty="0">
              <a:solidFill>
                <a:srgbClr val="202020"/>
              </a:solidFill>
              <a:ea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rgbClr val="202020"/>
                </a:solidFill>
                <a:ea typeface="Calibri" panose="020F0502020204030204" pitchFamily="34" charset="0"/>
              </a:rPr>
              <a:t>The </a:t>
            </a:r>
            <a: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  <a:t>desired location is Lexington, Kentucky, but location is negotiable based on candidate credentials and best fit for the job.  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</a:rPr>
              <a:t>A </a:t>
            </a:r>
            <a:r>
              <a:rPr lang="en-US" sz="2000" b="1" u="sng" dirty="0">
                <a:solidFill>
                  <a:srgbClr val="FF0000"/>
                </a:solidFill>
                <a:ea typeface="Calibri" panose="020F0502020204030204" pitchFamily="34" charset="0"/>
                <a:hlinkClick r:id="rId2"/>
              </a:rPr>
              <a:t>job posting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</a:rPr>
              <a:t> with the full job description is also available on AI's homepage under "Careers."</a:t>
            </a:r>
          </a:p>
          <a:p>
            <a:endParaRPr lang="en-US" sz="2000" b="1" dirty="0" smtClean="0">
              <a:solidFill>
                <a:srgbClr val="FF0000"/>
              </a:solidFill>
              <a:ea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rgbClr val="202020"/>
                </a:solidFill>
                <a:ea typeface="Calibri" panose="020F0502020204030204" pitchFamily="34" charset="0"/>
              </a:rPr>
              <a:t>Feel </a:t>
            </a:r>
            <a: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  <a:t>free to notify those that may be interested.  All submissions must be sent by email to </a:t>
            </a:r>
            <a:r>
              <a:rPr lang="en-US" sz="2000" b="1" u="sng" dirty="0">
                <a:solidFill>
                  <a:srgbClr val="2BAADF"/>
                </a:solidFill>
                <a:ea typeface="Calibri" panose="020F0502020204030204" pitchFamily="34" charset="0"/>
                <a:hlinkClick r:id="rId3"/>
              </a:rPr>
              <a:t>cobrien@asphaltinstitute.org</a:t>
            </a:r>
            <a: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  <a:t> by Monday, October 16, 2017.  </a:t>
            </a:r>
            <a:endParaRPr lang="en-US" sz="2000" b="1" dirty="0" smtClean="0">
              <a:solidFill>
                <a:srgbClr val="202020"/>
              </a:solidFill>
              <a:ea typeface="Calibri" panose="020F0502020204030204" pitchFamily="34" charset="0"/>
            </a:endParaRPr>
          </a:p>
          <a:p>
            <a:endParaRPr lang="en-US" sz="2000" b="1" dirty="0">
              <a:solidFill>
                <a:srgbClr val="202020"/>
              </a:solidFill>
              <a:ea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rgbClr val="202020"/>
                </a:solidFill>
                <a:ea typeface="Calibri" panose="020F0502020204030204" pitchFamily="34" charset="0"/>
              </a:rPr>
              <a:t>Preliminary </a:t>
            </a:r>
            <a: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  <a:t>inquiries can also be directed to Dr. Mark Buncher, Director of Engineering, </a:t>
            </a:r>
            <a:r>
              <a:rPr lang="en-US" sz="2000" b="1" u="sng" dirty="0">
                <a:solidFill>
                  <a:srgbClr val="2BAADF"/>
                </a:solidFill>
                <a:ea typeface="Calibri" panose="020F0502020204030204" pitchFamily="34" charset="0"/>
                <a:hlinkClick r:id="rId4"/>
              </a:rPr>
              <a:t>mbuncher@asphaltinstitute.org</a:t>
            </a:r>
            <a: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  <a:t>, 859-288-4972.</a:t>
            </a:r>
            <a:endParaRPr lang="en-US" sz="20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8316" y="76200"/>
            <a:ext cx="4802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solidFill>
                  <a:schemeClr val="bg1"/>
                </a:solidFill>
                <a:ea typeface="Calibri" panose="020F0502020204030204" pitchFamily="34" charset="0"/>
              </a:rPr>
              <a:t>AI To Hire New Engineer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009"/>
            <a:ext cx="7407839" cy="61579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Cracking Performance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880" y="990600"/>
            <a:ext cx="8650432" cy="907126"/>
          </a:xfrm>
        </p:spPr>
        <p:txBody>
          <a:bodyPr>
            <a:noAutofit/>
          </a:bodyPr>
          <a:lstStyle/>
          <a:p>
            <a:pPr marL="342900" lvl="1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b="1" dirty="0"/>
              <a:t>Much more </a:t>
            </a:r>
            <a:r>
              <a:rPr lang="en-US" sz="2800" b="1" dirty="0" smtClean="0"/>
              <a:t>complicated</a:t>
            </a:r>
          </a:p>
          <a:p>
            <a:pPr lvl="1" indent="-342900">
              <a:spcBef>
                <a:spcPts val="0"/>
              </a:spcBef>
              <a:spcAft>
                <a:spcPts val="1800"/>
              </a:spcAft>
            </a:pPr>
            <a:r>
              <a:rPr lang="en-US" sz="2800" b="1" dirty="0" smtClean="0"/>
              <a:t>How </a:t>
            </a:r>
            <a:r>
              <a:rPr lang="en-US" sz="2800" b="1" dirty="0"/>
              <a:t>many different </a:t>
            </a:r>
            <a:r>
              <a:rPr lang="en-US" sz="2800" b="1" dirty="0" smtClean="0"/>
              <a:t>kinds </a:t>
            </a:r>
            <a:r>
              <a:rPr lang="en-US" sz="2800" b="1" dirty="0"/>
              <a:t>of cracking are there?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0379" y="3578100"/>
            <a:ext cx="1780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Alligator Cracking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99633" y="3578100"/>
            <a:ext cx="1521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Block Cracking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82" y="2448493"/>
            <a:ext cx="1539890" cy="1154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634" y="2474059"/>
            <a:ext cx="1470419" cy="11028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74" y="2181867"/>
            <a:ext cx="1192049" cy="12061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9703" y="3398216"/>
            <a:ext cx="1266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Bottom-up Cracking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10366" y="3603410"/>
            <a:ext cx="1951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Reflective Cracking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242" y="2482874"/>
            <a:ext cx="1634245" cy="10939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56864" y="3603410"/>
            <a:ext cx="1603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Edge Cracking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20" y="4648201"/>
            <a:ext cx="1510144" cy="10109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55643" y="5682171"/>
            <a:ext cx="1780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Fatigue Cracking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145" y="4648201"/>
            <a:ext cx="1512046" cy="10121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99771" y="5682172"/>
            <a:ext cx="1345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Longitudinal Cracking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69" y="4648200"/>
            <a:ext cx="1385027" cy="103877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19859" y="5687492"/>
            <a:ext cx="1266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Top-down Cracking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23" y="4648201"/>
            <a:ext cx="1510144" cy="10109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62316" y="5682171"/>
            <a:ext cx="1862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Transverse / Thermal Cracking</a:t>
            </a:r>
          </a:p>
        </p:txBody>
      </p:sp>
      <p:pic>
        <p:nvPicPr>
          <p:cNvPr id="1026" name="Picture 2" descr="Image result for asphalt reflection crack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880" y="2482874"/>
            <a:ext cx="1611738" cy="107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06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232"/>
            <a:ext cx="9144000" cy="85023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NCHRP Project 9-57 Outcomes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14" t="1125" r="774" b="1936"/>
          <a:stretch/>
        </p:blipFill>
        <p:spPr>
          <a:xfrm>
            <a:off x="623454" y="1535441"/>
            <a:ext cx="7696201" cy="4290803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029200" y="5826244"/>
            <a:ext cx="4114800" cy="16966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b="1" dirty="0" smtClean="0"/>
              <a:t>Information courtesy of Texas A&amp;M Transportation Institute</a:t>
            </a:r>
            <a:endParaRPr lang="en-US" b="1" dirty="0"/>
          </a:p>
        </p:txBody>
      </p:sp>
      <p:pic>
        <p:nvPicPr>
          <p:cNvPr id="2052" name="Picture 4" descr="Image result for texas a&amp;m transportation institu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4" b="37984"/>
          <a:stretch/>
        </p:blipFill>
        <p:spPr bwMode="auto">
          <a:xfrm>
            <a:off x="5216237" y="892971"/>
            <a:ext cx="2143125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5023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Balanced Mix Design Approach</a:t>
            </a:r>
            <a:endParaRPr lang="en-US" sz="3600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General Procedure</a:t>
            </a:r>
            <a:endParaRPr lang="en-US" b="1" dirty="0"/>
          </a:p>
          <a:p>
            <a:pPr lvl="1"/>
            <a:r>
              <a:rPr lang="en-US" sz="2800" b="1" dirty="0" smtClean="0"/>
              <a:t>Design and test mix for </a:t>
            </a:r>
            <a:r>
              <a:rPr lang="en-US" sz="2800" b="1" dirty="0" smtClean="0">
                <a:solidFill>
                  <a:srgbClr val="FF0000"/>
                </a:solidFill>
              </a:rPr>
              <a:t>Rutting</a:t>
            </a:r>
          </a:p>
          <a:p>
            <a:pPr lvl="1"/>
            <a:r>
              <a:rPr lang="en-US" sz="2800" b="1" dirty="0" smtClean="0"/>
              <a:t>Test </a:t>
            </a:r>
            <a:r>
              <a:rPr lang="en-US" sz="2800" b="1" u="sng" dirty="0" smtClean="0"/>
              <a:t>mix </a:t>
            </a:r>
            <a:r>
              <a:rPr lang="en-US" sz="2800" b="1" dirty="0" smtClean="0"/>
              <a:t>for </a:t>
            </a:r>
            <a:r>
              <a:rPr lang="en-US" sz="2800" b="1" dirty="0" smtClean="0">
                <a:solidFill>
                  <a:srgbClr val="FF0000"/>
                </a:solidFill>
              </a:rPr>
              <a:t>Cracking</a:t>
            </a:r>
            <a:r>
              <a:rPr lang="en-US" sz="2800" b="1" dirty="0" smtClean="0"/>
              <a:t> and/or </a:t>
            </a:r>
            <a:r>
              <a:rPr lang="en-US" sz="2800" b="1" dirty="0" smtClean="0">
                <a:solidFill>
                  <a:srgbClr val="FF0000"/>
                </a:solidFill>
              </a:rPr>
              <a:t>Durability</a:t>
            </a:r>
          </a:p>
          <a:p>
            <a:pPr lvl="1"/>
            <a:r>
              <a:rPr lang="en-US" sz="2800" b="1" dirty="0" smtClean="0">
                <a:solidFill>
                  <a:srgbClr val="FF0000"/>
                </a:solidFill>
              </a:rPr>
              <a:t>Performance Testing</a:t>
            </a:r>
            <a:endParaRPr lang="en-US" sz="2800" b="1" dirty="0" smtClean="0"/>
          </a:p>
          <a:p>
            <a:r>
              <a:rPr lang="en-US" b="1" dirty="0" smtClean="0"/>
              <a:t>States that are using this approach</a:t>
            </a:r>
          </a:p>
          <a:p>
            <a:pPr lvl="1"/>
            <a:r>
              <a:rPr lang="en-US" sz="2800" b="1" dirty="0" smtClean="0"/>
              <a:t>Texas</a:t>
            </a:r>
          </a:p>
          <a:p>
            <a:pPr lvl="1"/>
            <a:r>
              <a:rPr lang="en-US" sz="2800" b="1" dirty="0" smtClean="0"/>
              <a:t>Louisiana</a:t>
            </a:r>
          </a:p>
          <a:p>
            <a:pPr lvl="1"/>
            <a:r>
              <a:rPr lang="en-US" sz="2800" b="1" dirty="0" smtClean="0"/>
              <a:t>New Jersey</a:t>
            </a:r>
          </a:p>
          <a:p>
            <a:pPr lvl="1"/>
            <a:r>
              <a:rPr lang="en-US" sz="2800" b="1" dirty="0" smtClean="0"/>
              <a:t>Illinois</a:t>
            </a:r>
          </a:p>
          <a:p>
            <a:pPr lvl="1"/>
            <a:r>
              <a:rPr lang="en-US" sz="2800" b="1" dirty="0" smtClean="0"/>
              <a:t>California</a:t>
            </a:r>
          </a:p>
          <a:p>
            <a:pPr lvl="1"/>
            <a:r>
              <a:rPr lang="en-US" sz="2800" b="1" dirty="0" smtClean="0"/>
              <a:t>Wisconsin</a:t>
            </a:r>
          </a:p>
          <a:p>
            <a:pPr marL="457200" lvl="1" indent="0">
              <a:buNone/>
            </a:pP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06973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85023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Texas Overlay Tester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658" y="1066800"/>
            <a:ext cx="8660683" cy="1119683"/>
          </a:xfrm>
        </p:spPr>
        <p:txBody>
          <a:bodyPr>
            <a:noAutofit/>
          </a:bodyPr>
          <a:lstStyle/>
          <a:p>
            <a:r>
              <a:rPr lang="en-US" b="1" dirty="0" smtClean="0"/>
              <a:t>Early adopter of the HWT</a:t>
            </a:r>
          </a:p>
          <a:p>
            <a:r>
              <a:rPr lang="en-US" b="1" dirty="0" smtClean="0"/>
              <a:t>Needed a performance test for reflective cracking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8448"/>
            <a:ext cx="9144000" cy="262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3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sz="quarter" idx="1"/>
          </p:nvPr>
        </p:nvSpPr>
        <p:spPr>
          <a:xfrm>
            <a:off x="149147" y="1491917"/>
            <a:ext cx="3768566" cy="4794604"/>
          </a:xfrm>
        </p:spPr>
        <p:txBody>
          <a:bodyPr>
            <a:normAutofit/>
          </a:bodyPr>
          <a:lstStyle/>
          <a:p>
            <a:pPr fontAlgn="ctr">
              <a:buFont typeface="Arial" panose="020B0604020202020204" pitchFamily="34" charset="0"/>
              <a:buChar char="•"/>
            </a:pPr>
            <a:r>
              <a:rPr lang="en-US" sz="2000" b="1" dirty="0" smtClean="0"/>
              <a:t>Texas DOT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Volumetric design conducted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HWTT </a:t>
            </a:r>
            <a:r>
              <a:rPr lang="en-US" sz="2000" b="1" dirty="0"/>
              <a:t>AASHTO T </a:t>
            </a:r>
            <a:r>
              <a:rPr lang="en-US" sz="2000" b="1" dirty="0" smtClean="0"/>
              <a:t>324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Overlay </a:t>
            </a:r>
            <a:r>
              <a:rPr lang="en-US" sz="2000" b="1" dirty="0"/>
              <a:t>Tester (OT) </a:t>
            </a:r>
            <a:r>
              <a:rPr lang="en-US" sz="2000" b="1" dirty="0" smtClean="0"/>
              <a:t>Tex-248-F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Three </a:t>
            </a:r>
            <a:r>
              <a:rPr lang="en-US" sz="2000" b="1" dirty="0"/>
              <a:t>asphalt binder contents are used: optimum, optimum +0.5%, and optimum -0.5%.  </a:t>
            </a:r>
            <a:endParaRPr lang="en-US" sz="2000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The </a:t>
            </a:r>
            <a:r>
              <a:rPr lang="en-US" sz="2000" b="1" dirty="0"/>
              <a:t>HWTT specimens are short-term conditioned.  </a:t>
            </a:r>
            <a:endParaRPr lang="en-US" sz="2000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The </a:t>
            </a:r>
            <a:r>
              <a:rPr lang="en-US" sz="2000" b="1" dirty="0"/>
              <a:t>OT specimens are long-term conditioned.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713" y="1306164"/>
            <a:ext cx="5226287" cy="3619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44856" y="495311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Within this acceptable range (5.3 to 5.8 percent), the mixture at the selected asphalt content must meet the Superpave volumetric criteria.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09600" y="685800"/>
            <a:ext cx="8834400" cy="91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Volumetric Design w/ Performance Verification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0" y="-228600"/>
            <a:ext cx="9144000" cy="8502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latin typeface="+mn-lt"/>
              </a:rPr>
              <a:t>Balanced Mix Design Approach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592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25" y="1371600"/>
            <a:ext cx="8724900" cy="3273137"/>
          </a:xfrm>
        </p:spPr>
        <p:txBody>
          <a:bodyPr>
            <a:normAutofit/>
          </a:bodyPr>
          <a:lstStyle/>
          <a:p>
            <a:r>
              <a:rPr lang="en-US" b="1" dirty="0"/>
              <a:t>Most NJ mixes </a:t>
            </a:r>
            <a:r>
              <a:rPr lang="en-US" b="1" dirty="0" smtClean="0"/>
              <a:t>below </a:t>
            </a:r>
            <a:r>
              <a:rPr lang="en-US" b="1" dirty="0"/>
              <a:t>(dry) of the balanced area</a:t>
            </a:r>
          </a:p>
          <a:p>
            <a:r>
              <a:rPr lang="en-US" b="1" dirty="0"/>
              <a:t> Plant QC air voids requirements need to be re-evaluated to account for the added binder</a:t>
            </a:r>
          </a:p>
          <a:p>
            <a:r>
              <a:rPr lang="en-US" b="1" dirty="0"/>
              <a:t>Changes in production </a:t>
            </a:r>
            <a:r>
              <a:rPr lang="en-US" b="1" dirty="0" err="1"/>
              <a:t>volumetrics</a:t>
            </a:r>
            <a:r>
              <a:rPr lang="en-US" b="1" dirty="0"/>
              <a:t> are likely required to move the mixes in the right direction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84107" y="0"/>
            <a:ext cx="7345493" cy="61579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+mn-lt"/>
              </a:rPr>
              <a:t>Case Study: NJDOT/Rutgers</a:t>
            </a:r>
          </a:p>
        </p:txBody>
      </p:sp>
    </p:spTree>
    <p:extLst>
      <p:ext uri="{BB962C8B-B14F-4D97-AF65-F5344CB8AC3E}">
        <p14:creationId xmlns:p14="http://schemas.microsoft.com/office/powerpoint/2010/main" val="42762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221" y="1179095"/>
            <a:ext cx="8526379" cy="5398168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Balanced Mixture Design Concept: Performance-based design</a:t>
            </a:r>
          </a:p>
          <a:p>
            <a:r>
              <a:rPr lang="en-US" sz="2400" b="1" dirty="0" smtClean="0"/>
              <a:t>Mixes are designed to optimize performance</a:t>
            </a:r>
          </a:p>
          <a:p>
            <a:pPr lvl="1"/>
            <a:r>
              <a:rPr lang="en-US" b="1" dirty="0" smtClean="0"/>
              <a:t>Not around a target air void content</a:t>
            </a:r>
          </a:p>
          <a:p>
            <a:r>
              <a:rPr lang="en-US" sz="2400" b="1" dirty="0"/>
              <a:t>Performance criteria (limits) already determined</a:t>
            </a:r>
          </a:p>
          <a:p>
            <a:r>
              <a:rPr lang="en-US" sz="2400" b="1" dirty="0" smtClean="0"/>
              <a:t>Take an existing mix design</a:t>
            </a:r>
          </a:p>
          <a:p>
            <a:pPr lvl="1"/>
            <a:r>
              <a:rPr lang="en-US" b="1" dirty="0" smtClean="0"/>
              <a:t>Start at a “dry” binder content</a:t>
            </a:r>
          </a:p>
          <a:p>
            <a:pPr lvl="1"/>
            <a:r>
              <a:rPr lang="en-US" b="1" dirty="0" smtClean="0"/>
              <a:t>Add binder at 0.5% increments – measure rutting and cracking</a:t>
            </a:r>
          </a:p>
          <a:p>
            <a:pPr lvl="1"/>
            <a:r>
              <a:rPr lang="en-US" b="1" dirty="0" smtClean="0"/>
              <a:t>Determine range where rutting and cracking are optimized</a:t>
            </a:r>
          </a:p>
          <a:p>
            <a:pPr lvl="1"/>
            <a:r>
              <a:rPr lang="en-US" b="1" dirty="0" smtClean="0"/>
              <a:t>Conduct volumetric work</a:t>
            </a:r>
          </a:p>
          <a:p>
            <a:pPr marL="257175" lvl="3" indent="-257175">
              <a:buClr>
                <a:schemeClr val="tx1"/>
              </a:buClr>
              <a:buSzPct val="85000"/>
            </a:pPr>
            <a:r>
              <a:rPr lang="en-US" sz="2400" b="1" dirty="0"/>
              <a:t>After establishing a binder content that results in passing rutting and cracking tests, establish resulting volumetric parameters for field control</a:t>
            </a:r>
          </a:p>
          <a:p>
            <a:pPr marL="342900" lvl="1" indent="0">
              <a:buNone/>
            </a:pPr>
            <a:endParaRPr lang="en-US" b="1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09638" y="0"/>
            <a:ext cx="7496162" cy="615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+mn-lt"/>
              </a:rPr>
              <a:t>Balanced Mix Design – New Jersey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95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85023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Future Balanced Design Concept</a:t>
            </a:r>
            <a:endParaRPr lang="en-US" sz="36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580" r="-58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402188" y="6374091"/>
            <a:ext cx="2108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Courtesy of Tom </a:t>
            </a:r>
            <a:r>
              <a:rPr lang="en-US" sz="1400" b="1" dirty="0" err="1">
                <a:solidFill>
                  <a:srgbClr val="000000"/>
                </a:solidFill>
              </a:rPr>
              <a:t>Bennert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33145" y="5242198"/>
            <a:ext cx="1937478" cy="618645"/>
          </a:xfrm>
          <a:prstGeom prst="rect">
            <a:avLst/>
          </a:prstGeom>
          <a:solidFill>
            <a:srgbClr val="CCFFCC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368169" cy="73152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altLang="en-US" sz="3200" b="1" dirty="0" smtClean="0">
                <a:solidFill>
                  <a:schemeClr val="bg1"/>
                </a:solidFill>
                <a:latin typeface="+mn-lt"/>
              </a:rPr>
              <a:t>Use of Performance Testing in Design - Wisconsin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0325" y="6370391"/>
            <a:ext cx="4275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From: Erv. Dukatz, Mathy Construction, TRB 2015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07984"/>
            <a:ext cx="8210550" cy="40481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5005389" y="6388102"/>
            <a:ext cx="3976687" cy="365125"/>
          </a:xfrm>
          <a:prstGeom prst="rect">
            <a:avLst/>
          </a:prstGeom>
        </p:spPr>
        <p:txBody>
          <a:bodyPr anchor="ctr"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Idaho 2016</a:t>
            </a:r>
          </a:p>
        </p:txBody>
      </p:sp>
    </p:spTree>
    <p:extLst>
      <p:ext uri="{BB962C8B-B14F-4D97-AF65-F5344CB8AC3E}">
        <p14:creationId xmlns:p14="http://schemas.microsoft.com/office/powerpoint/2010/main" val="2521595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-121920"/>
            <a:ext cx="8458199" cy="731520"/>
          </a:xfrm>
        </p:spPr>
        <p:txBody>
          <a:bodyPr anchor="ctr">
            <a:noAutofit/>
          </a:bodyPr>
          <a:lstStyle/>
          <a:p>
            <a:pPr algn="ctr"/>
            <a:r>
              <a:rPr lang="en-US" altLang="en-US" sz="3600" b="1" dirty="0" smtClean="0">
                <a:solidFill>
                  <a:schemeClr val="bg1"/>
                </a:solidFill>
                <a:latin typeface="+mn-lt"/>
              </a:rPr>
              <a:t>Performance Testing in Design - Illinois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676400"/>
            <a:ext cx="6962235" cy="4438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6380503"/>
            <a:ext cx="3537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From: Imad Al-Qadi, University of Illinois</a:t>
            </a:r>
            <a:endParaRPr lang="en-US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953000" y="6353932"/>
            <a:ext cx="3976687" cy="365125"/>
          </a:xfrm>
          <a:prstGeom prst="rect">
            <a:avLst/>
          </a:prstGeom>
        </p:spPr>
        <p:txBody>
          <a:bodyPr anchor="ctr"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Idaho</a:t>
            </a:r>
            <a:r>
              <a:rPr lang="en-US" dirty="0"/>
              <a:t> </a:t>
            </a:r>
            <a:r>
              <a:rPr lang="en-US" dirty="0" smtClean="0">
                <a:solidFill>
                  <a:schemeClr val="bg1"/>
                </a:solidFill>
              </a:rPr>
              <a:t>2016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72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5" name="Object 4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350178"/>
              </p:ext>
            </p:extLst>
          </p:nvPr>
        </p:nvGraphicFramePr>
        <p:xfrm>
          <a:off x="5535614" y="937594"/>
          <a:ext cx="3225800" cy="228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Clip" r:id="rId3" imgW="6113417" imgH="3843746" progId="MS_ClipArt_Gallery.2">
                  <p:embed/>
                </p:oleObj>
              </mc:Choice>
              <mc:Fallback>
                <p:oleObj name="Clip" r:id="rId3" imgW="6113417" imgH="3843746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5614" y="937594"/>
                        <a:ext cx="3225800" cy="2281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8062" y="-152400"/>
            <a:ext cx="7145338" cy="811212"/>
          </a:xfrm>
        </p:spPr>
        <p:txBody>
          <a:bodyPr lIns="91281" tIns="45640" rIns="91281" bIns="45640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  <a:cs typeface="Arial"/>
              </a:rPr>
              <a:t>Evolution of Traffic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184150" y="2001838"/>
            <a:ext cx="6369050" cy="4551362"/>
          </a:xfrm>
        </p:spPr>
        <p:txBody>
          <a:bodyPr lIns="91281" tIns="45640" rIns="91281" bIns="45640"/>
          <a:lstStyle/>
          <a:p>
            <a:r>
              <a:rPr lang="en-US" b="1" dirty="0"/>
              <a:t>Interstate highways - 1956</a:t>
            </a:r>
          </a:p>
          <a:p>
            <a:r>
              <a:rPr lang="en-US" b="1" dirty="0"/>
              <a:t>AASHO Road Test - 1958-62</a:t>
            </a:r>
          </a:p>
          <a:p>
            <a:pPr lvl="1"/>
            <a:r>
              <a:rPr lang="en-US" b="1" dirty="0"/>
              <a:t>still widely used for pavement design</a:t>
            </a:r>
          </a:p>
          <a:p>
            <a:pPr lvl="1"/>
            <a:r>
              <a:rPr lang="en-US" b="1" dirty="0"/>
              <a:t>legal truck load - 73,280 </a:t>
            </a:r>
            <a:r>
              <a:rPr lang="en-US" b="1" dirty="0" smtClean="0"/>
              <a:t>lbs.</a:t>
            </a:r>
            <a:endParaRPr lang="en-US" b="1" dirty="0"/>
          </a:p>
          <a:p>
            <a:r>
              <a:rPr lang="en-US" b="1" dirty="0"/>
              <a:t>Legal load limit to 80,000 </a:t>
            </a:r>
            <a:r>
              <a:rPr lang="en-US" b="1" dirty="0" smtClean="0"/>
              <a:t>lbs. </a:t>
            </a:r>
            <a:r>
              <a:rPr lang="en-US" b="1" dirty="0"/>
              <a:t>- 1982</a:t>
            </a:r>
          </a:p>
          <a:p>
            <a:pPr lvl="1"/>
            <a:r>
              <a:rPr lang="en-US" b="1" dirty="0"/>
              <a:t>10% load increase</a:t>
            </a:r>
          </a:p>
          <a:p>
            <a:pPr lvl="1"/>
            <a:r>
              <a:rPr lang="en-US" b="1" dirty="0"/>
              <a:t>40-50% greater stress to pavement</a:t>
            </a:r>
          </a:p>
          <a:p>
            <a:r>
              <a:rPr lang="en-US" b="1" dirty="0"/>
              <a:t>Radial tires, higher contact </a:t>
            </a:r>
            <a:r>
              <a:rPr lang="en-US" b="1" dirty="0" smtClean="0"/>
              <a:t>pressure</a:t>
            </a:r>
          </a:p>
          <a:p>
            <a:r>
              <a:rPr lang="en-US" b="1" dirty="0" smtClean="0"/>
              <a:t>FAST Act raising load limit to 120,000 lbs. (in select locations)</a:t>
            </a:r>
            <a:endParaRPr lang="en-US" b="1" dirty="0"/>
          </a:p>
        </p:txBody>
      </p:sp>
      <p:sp>
        <p:nvSpPr>
          <p:cNvPr id="369669" name="Rectangle 5"/>
          <p:cNvSpPr>
            <a:spLocks noChangeArrowheads="1"/>
          </p:cNvSpPr>
          <p:nvPr/>
        </p:nvSpPr>
        <p:spPr bwMode="auto">
          <a:xfrm>
            <a:off x="6551616" y="1294778"/>
            <a:ext cx="1097589" cy="5738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13110" tIns="55563" rIns="113110" bIns="55563">
            <a:spAutoFit/>
          </a:bodyPr>
          <a:lstStyle/>
          <a:p>
            <a:pPr defTabSz="1143000" eaLnBrk="0" hangingPunct="0">
              <a:spcBef>
                <a:spcPct val="0"/>
              </a:spcBef>
              <a:defRPr/>
            </a:pPr>
            <a:r>
              <a:rPr lang="en-US" sz="3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Str</a:t>
            </a:r>
            <a:r>
              <a:rPr lang="en-US" sz="25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ess</a:t>
            </a:r>
          </a:p>
        </p:txBody>
      </p:sp>
      <p:grpSp>
        <p:nvGrpSpPr>
          <p:cNvPr id="62469" name="Group 6"/>
          <p:cNvGrpSpPr>
            <a:grpSpLocks/>
          </p:cNvGrpSpPr>
          <p:nvPr/>
        </p:nvGrpSpPr>
        <p:grpSpPr bwMode="auto">
          <a:xfrm>
            <a:off x="6635752" y="1771031"/>
            <a:ext cx="1420813" cy="657225"/>
            <a:chOff x="3762" y="651"/>
            <a:chExt cx="805" cy="331"/>
          </a:xfrm>
        </p:grpSpPr>
        <p:sp>
          <p:nvSpPr>
            <p:cNvPr id="369671" name="Freeform 7"/>
            <p:cNvSpPr>
              <a:spLocks/>
            </p:cNvSpPr>
            <p:nvPr/>
          </p:nvSpPr>
          <p:spPr bwMode="auto">
            <a:xfrm>
              <a:off x="4193" y="769"/>
              <a:ext cx="217" cy="50"/>
            </a:xfrm>
            <a:custGeom>
              <a:avLst/>
              <a:gdLst/>
              <a:ahLst/>
              <a:cxnLst>
                <a:cxn ang="0">
                  <a:pos x="216" y="50"/>
                </a:cxn>
                <a:cxn ang="0">
                  <a:pos x="109" y="50"/>
                </a:cxn>
                <a:cxn ang="0">
                  <a:pos x="0" y="1"/>
                </a:cxn>
                <a:cxn ang="0">
                  <a:pos x="102" y="0"/>
                </a:cxn>
                <a:cxn ang="0">
                  <a:pos x="216" y="50"/>
                </a:cxn>
              </a:cxnLst>
              <a:rect l="0" t="0" r="r" b="b"/>
              <a:pathLst>
                <a:path w="217" h="51">
                  <a:moveTo>
                    <a:pt x="216" y="50"/>
                  </a:moveTo>
                  <a:lnTo>
                    <a:pt x="109" y="50"/>
                  </a:lnTo>
                  <a:lnTo>
                    <a:pt x="0" y="1"/>
                  </a:lnTo>
                  <a:lnTo>
                    <a:pt x="102" y="0"/>
                  </a:lnTo>
                  <a:lnTo>
                    <a:pt x="216" y="50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Wingdings" pitchFamily="2" charset="2"/>
                <a:buChar char="n"/>
                <a:defRPr/>
              </a:pPr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369672" name="Freeform 8"/>
            <p:cNvSpPr>
              <a:spLocks/>
            </p:cNvSpPr>
            <p:nvPr/>
          </p:nvSpPr>
          <p:spPr bwMode="auto">
            <a:xfrm>
              <a:off x="3951" y="836"/>
              <a:ext cx="201" cy="51"/>
            </a:xfrm>
            <a:custGeom>
              <a:avLst/>
              <a:gdLst/>
              <a:ahLst/>
              <a:cxnLst>
                <a:cxn ang="0">
                  <a:pos x="200" y="50"/>
                </a:cxn>
                <a:cxn ang="0">
                  <a:pos x="97" y="50"/>
                </a:cxn>
                <a:cxn ang="0">
                  <a:pos x="0" y="2"/>
                </a:cxn>
                <a:cxn ang="0">
                  <a:pos x="102" y="0"/>
                </a:cxn>
                <a:cxn ang="0">
                  <a:pos x="200" y="50"/>
                </a:cxn>
              </a:cxnLst>
              <a:rect l="0" t="0" r="r" b="b"/>
              <a:pathLst>
                <a:path w="201" h="51">
                  <a:moveTo>
                    <a:pt x="200" y="50"/>
                  </a:moveTo>
                  <a:lnTo>
                    <a:pt x="97" y="50"/>
                  </a:lnTo>
                  <a:lnTo>
                    <a:pt x="0" y="2"/>
                  </a:lnTo>
                  <a:lnTo>
                    <a:pt x="102" y="0"/>
                  </a:lnTo>
                  <a:lnTo>
                    <a:pt x="200" y="50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Wingdings" pitchFamily="2" charset="2"/>
                <a:buChar char="n"/>
                <a:defRPr/>
              </a:pPr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62473" name="Group 9"/>
            <p:cNvGrpSpPr>
              <a:grpSpLocks/>
            </p:cNvGrpSpPr>
            <p:nvPr/>
          </p:nvGrpSpPr>
          <p:grpSpPr bwMode="auto">
            <a:xfrm>
              <a:off x="3762" y="651"/>
              <a:ext cx="805" cy="331"/>
              <a:chOff x="3762" y="651"/>
              <a:chExt cx="805" cy="331"/>
            </a:xfrm>
          </p:grpSpPr>
          <p:sp>
            <p:nvSpPr>
              <p:cNvPr id="369674" name="Freeform 10"/>
              <p:cNvSpPr>
                <a:spLocks/>
              </p:cNvSpPr>
              <p:nvPr/>
            </p:nvSpPr>
            <p:spPr bwMode="auto">
              <a:xfrm>
                <a:off x="4326" y="652"/>
                <a:ext cx="220" cy="146"/>
              </a:xfrm>
              <a:custGeom>
                <a:avLst/>
                <a:gdLst/>
                <a:ahLst/>
                <a:cxnLst>
                  <a:cxn ang="0">
                    <a:pos x="219" y="0"/>
                  </a:cxn>
                  <a:cxn ang="0">
                    <a:pos x="114" y="0"/>
                  </a:cxn>
                  <a:cxn ang="0">
                    <a:pos x="0" y="113"/>
                  </a:cxn>
                  <a:cxn ang="0">
                    <a:pos x="73" y="145"/>
                  </a:cxn>
                  <a:cxn ang="0">
                    <a:pos x="219" y="0"/>
                  </a:cxn>
                </a:cxnLst>
                <a:rect l="0" t="0" r="r" b="b"/>
                <a:pathLst>
                  <a:path w="220" h="146">
                    <a:moveTo>
                      <a:pt x="219" y="0"/>
                    </a:moveTo>
                    <a:lnTo>
                      <a:pt x="114" y="0"/>
                    </a:lnTo>
                    <a:lnTo>
                      <a:pt x="0" y="113"/>
                    </a:lnTo>
                    <a:lnTo>
                      <a:pt x="73" y="145"/>
                    </a:lnTo>
                    <a:lnTo>
                      <a:pt x="219" y="0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Font typeface="Wingdings" pitchFamily="2" charset="2"/>
                  <a:buChar char="n"/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69675" name="Freeform 11"/>
              <p:cNvSpPr>
                <a:spLocks/>
              </p:cNvSpPr>
              <p:nvPr/>
            </p:nvSpPr>
            <p:spPr bwMode="auto">
              <a:xfrm>
                <a:off x="3762" y="808"/>
                <a:ext cx="287" cy="160"/>
              </a:xfrm>
              <a:custGeom>
                <a:avLst/>
                <a:gdLst/>
                <a:ahLst/>
                <a:cxnLst>
                  <a:cxn ang="0">
                    <a:pos x="286" y="0"/>
                  </a:cxn>
                  <a:cxn ang="0">
                    <a:pos x="180" y="0"/>
                  </a:cxn>
                  <a:cxn ang="0">
                    <a:pos x="0" y="159"/>
                  </a:cxn>
                  <a:cxn ang="0">
                    <a:pos x="106" y="159"/>
                  </a:cxn>
                  <a:cxn ang="0">
                    <a:pos x="286" y="0"/>
                  </a:cxn>
                </a:cxnLst>
                <a:rect l="0" t="0" r="r" b="b"/>
                <a:pathLst>
                  <a:path w="287" h="160">
                    <a:moveTo>
                      <a:pt x="286" y="0"/>
                    </a:moveTo>
                    <a:lnTo>
                      <a:pt x="180" y="0"/>
                    </a:lnTo>
                    <a:lnTo>
                      <a:pt x="0" y="159"/>
                    </a:lnTo>
                    <a:lnTo>
                      <a:pt x="106" y="159"/>
                    </a:lnTo>
                    <a:lnTo>
                      <a:pt x="286" y="0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Font typeface="Wingdings" pitchFamily="2" charset="2"/>
                  <a:buChar char="n"/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69676" name="Freeform 12"/>
              <p:cNvSpPr>
                <a:spLocks/>
              </p:cNvSpPr>
              <p:nvPr/>
            </p:nvSpPr>
            <p:spPr bwMode="auto">
              <a:xfrm>
                <a:off x="4079" y="746"/>
                <a:ext cx="212" cy="116"/>
              </a:xfrm>
              <a:custGeom>
                <a:avLst/>
                <a:gdLst/>
                <a:ahLst/>
                <a:cxnLst>
                  <a:cxn ang="0">
                    <a:pos x="211" y="0"/>
                  </a:cxn>
                  <a:cxn ang="0">
                    <a:pos x="106" y="0"/>
                  </a:cxn>
                  <a:cxn ang="0">
                    <a:pos x="0" y="86"/>
                  </a:cxn>
                  <a:cxn ang="0">
                    <a:pos x="70" y="115"/>
                  </a:cxn>
                  <a:cxn ang="0">
                    <a:pos x="211" y="0"/>
                  </a:cxn>
                </a:cxnLst>
                <a:rect l="0" t="0" r="r" b="b"/>
                <a:pathLst>
                  <a:path w="212" h="116">
                    <a:moveTo>
                      <a:pt x="211" y="0"/>
                    </a:moveTo>
                    <a:lnTo>
                      <a:pt x="106" y="0"/>
                    </a:lnTo>
                    <a:lnTo>
                      <a:pt x="0" y="86"/>
                    </a:lnTo>
                    <a:lnTo>
                      <a:pt x="70" y="115"/>
                    </a:lnTo>
                    <a:lnTo>
                      <a:pt x="211" y="0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Font typeface="Wingdings" pitchFamily="2" charset="2"/>
                  <a:buChar char="n"/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69677" name="Freeform 13"/>
              <p:cNvSpPr>
                <a:spLocks/>
              </p:cNvSpPr>
              <p:nvPr/>
            </p:nvSpPr>
            <p:spPr bwMode="auto">
              <a:xfrm>
                <a:off x="3867" y="651"/>
                <a:ext cx="700" cy="331"/>
              </a:xfrm>
              <a:custGeom>
                <a:avLst/>
                <a:gdLst/>
                <a:ahLst/>
                <a:cxnLst>
                  <a:cxn ang="0">
                    <a:pos x="699" y="14"/>
                  </a:cxn>
                  <a:cxn ang="0">
                    <a:pos x="542" y="168"/>
                  </a:cxn>
                  <a:cxn ang="0">
                    <a:pos x="427" y="120"/>
                  </a:cxn>
                  <a:cxn ang="0">
                    <a:pos x="285" y="236"/>
                  </a:cxn>
                  <a:cxn ang="0">
                    <a:pos x="186" y="185"/>
                  </a:cxn>
                  <a:cxn ang="0">
                    <a:pos x="18" y="330"/>
                  </a:cxn>
                  <a:cxn ang="0">
                    <a:pos x="0" y="316"/>
                  </a:cxn>
                  <a:cxn ang="0">
                    <a:pos x="179" y="157"/>
                  </a:cxn>
                  <a:cxn ang="0">
                    <a:pos x="283" y="209"/>
                  </a:cxn>
                  <a:cxn ang="0">
                    <a:pos x="423" y="94"/>
                  </a:cxn>
                  <a:cxn ang="0">
                    <a:pos x="537" y="142"/>
                  </a:cxn>
                  <a:cxn ang="0">
                    <a:pos x="679" y="0"/>
                  </a:cxn>
                  <a:cxn ang="0">
                    <a:pos x="699" y="14"/>
                  </a:cxn>
                </a:cxnLst>
                <a:rect l="0" t="0" r="r" b="b"/>
                <a:pathLst>
                  <a:path w="700" h="331">
                    <a:moveTo>
                      <a:pt x="699" y="14"/>
                    </a:moveTo>
                    <a:lnTo>
                      <a:pt x="542" y="168"/>
                    </a:lnTo>
                    <a:lnTo>
                      <a:pt x="427" y="120"/>
                    </a:lnTo>
                    <a:lnTo>
                      <a:pt x="285" y="236"/>
                    </a:lnTo>
                    <a:lnTo>
                      <a:pt x="186" y="185"/>
                    </a:lnTo>
                    <a:lnTo>
                      <a:pt x="18" y="330"/>
                    </a:lnTo>
                    <a:lnTo>
                      <a:pt x="0" y="316"/>
                    </a:lnTo>
                    <a:lnTo>
                      <a:pt x="179" y="157"/>
                    </a:lnTo>
                    <a:lnTo>
                      <a:pt x="283" y="209"/>
                    </a:lnTo>
                    <a:lnTo>
                      <a:pt x="423" y="94"/>
                    </a:lnTo>
                    <a:lnTo>
                      <a:pt x="537" y="142"/>
                    </a:lnTo>
                    <a:lnTo>
                      <a:pt x="679" y="0"/>
                    </a:lnTo>
                    <a:lnTo>
                      <a:pt x="699" y="14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Font typeface="Wingdings" pitchFamily="2" charset="2"/>
                  <a:buChar char="n"/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69678" name="Freeform 14"/>
              <p:cNvSpPr>
                <a:spLocks/>
              </p:cNvSpPr>
              <p:nvPr/>
            </p:nvSpPr>
            <p:spPr bwMode="auto">
              <a:xfrm>
                <a:off x="3762" y="966"/>
                <a:ext cx="124" cy="16"/>
              </a:xfrm>
              <a:custGeom>
                <a:avLst/>
                <a:gdLst/>
                <a:ahLst/>
                <a:cxnLst>
                  <a:cxn ang="0">
                    <a:pos x="106" y="0"/>
                  </a:cxn>
                  <a:cxn ang="0">
                    <a:pos x="0" y="0"/>
                  </a:cxn>
                  <a:cxn ang="0">
                    <a:pos x="18" y="15"/>
                  </a:cxn>
                  <a:cxn ang="0">
                    <a:pos x="123" y="15"/>
                  </a:cxn>
                  <a:cxn ang="0">
                    <a:pos x="106" y="0"/>
                  </a:cxn>
                </a:cxnLst>
                <a:rect l="0" t="0" r="r" b="b"/>
                <a:pathLst>
                  <a:path w="124" h="16">
                    <a:moveTo>
                      <a:pt x="106" y="0"/>
                    </a:moveTo>
                    <a:lnTo>
                      <a:pt x="0" y="0"/>
                    </a:lnTo>
                    <a:lnTo>
                      <a:pt x="18" y="15"/>
                    </a:lnTo>
                    <a:lnTo>
                      <a:pt x="123" y="15"/>
                    </a:lnTo>
                    <a:lnTo>
                      <a:pt x="106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Font typeface="Wingdings" pitchFamily="2" charset="2"/>
                  <a:buChar char="n"/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54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88" y="892970"/>
            <a:ext cx="7459873" cy="615791"/>
          </a:xfrm>
        </p:spPr>
        <p:txBody>
          <a:bodyPr>
            <a:normAutofit/>
          </a:bodyPr>
          <a:lstStyle/>
          <a:p>
            <a:r>
              <a:rPr lang="en-US" sz="3000" b="1" dirty="0"/>
              <a:t>SCB Low Temperature Test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" y="2425665"/>
            <a:ext cx="9143029" cy="26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5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88" y="892970"/>
            <a:ext cx="7459873" cy="615791"/>
          </a:xfrm>
        </p:spPr>
        <p:txBody>
          <a:bodyPr>
            <a:normAutofit/>
          </a:bodyPr>
          <a:lstStyle/>
          <a:p>
            <a:r>
              <a:rPr lang="en-US" sz="3000" b="1" dirty="0"/>
              <a:t>SCB Low Temperature Test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48" y="973841"/>
            <a:ext cx="799147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914400"/>
            <a:ext cx="797242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3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990600"/>
            <a:ext cx="7991475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8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990600"/>
            <a:ext cx="796290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0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838200" y="1295400"/>
            <a:ext cx="7832210" cy="359595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Technical Brief being developed to provide a current summary of the Balance Mix Design Task Force efforts.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Target publication of end 2016 (not available yet).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lvl="3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lvl="1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lvl="1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lvl="1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4800" y="-2700"/>
            <a:ext cx="8834400" cy="688500"/>
          </a:xfrm>
        </p:spPr>
        <p:txBody>
          <a:bodyPr anchor="ctr"/>
          <a:lstStyle/>
          <a:p>
            <a:pPr algn="ctr"/>
            <a:r>
              <a:rPr lang="en-US" sz="3000" dirty="0">
                <a:latin typeface="+mn-lt"/>
              </a:rPr>
              <a:t>FHWA Technical Brief - Draft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15" y="2989834"/>
            <a:ext cx="6947570" cy="25990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8974490">
            <a:off x="3988373" y="3586431"/>
            <a:ext cx="2398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>
                    <a:alpha val="50000"/>
                  </a:srgbClr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93654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49145" y="1491917"/>
            <a:ext cx="6480255" cy="4794604"/>
          </a:xfrm>
        </p:spPr>
        <p:txBody>
          <a:bodyPr>
            <a:noAutofit/>
          </a:bodyPr>
          <a:lstStyle/>
          <a:p>
            <a:pPr marL="274320" lvl="3" indent="-274320"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b="1" dirty="0" smtClean="0"/>
              <a:t>At the request of the National </a:t>
            </a:r>
            <a:r>
              <a:rPr lang="en-US" sz="2000" b="1" dirty="0"/>
              <a:t>Pavement Implementation Executive Task Group (PIETG</a:t>
            </a:r>
            <a:r>
              <a:rPr lang="en-US" sz="2000" b="1" dirty="0" smtClean="0"/>
              <a:t>) the </a:t>
            </a:r>
          </a:p>
          <a:p>
            <a:pPr marL="480060" lvl="4" indent="-274320"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b="1" dirty="0" smtClean="0"/>
              <a:t>Balanced Mix Design Task Force formed at the </a:t>
            </a:r>
          </a:p>
          <a:p>
            <a:pPr marL="480060" lvl="4" indent="-274320"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b="1" dirty="0" smtClean="0"/>
              <a:t>September 2015 FHWA Mixture and Construction ETG meeting</a:t>
            </a:r>
          </a:p>
          <a:p>
            <a:pPr marL="274320" lvl="3" indent="-274320"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endParaRPr lang="en-US" sz="2000" b="1" dirty="0" smtClean="0"/>
          </a:p>
          <a:p>
            <a:pPr marL="274320" lvl="3" indent="-274320"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b="1" dirty="0" smtClean="0"/>
              <a:t>Focus Areas</a:t>
            </a:r>
          </a:p>
          <a:p>
            <a:pPr marL="548640" lvl="4" indent="-274320"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b="1" dirty="0"/>
              <a:t>Define Balanced Mix Design </a:t>
            </a:r>
          </a:p>
          <a:p>
            <a:pPr marL="548640" lvl="4" indent="-274320"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b="1" dirty="0"/>
              <a:t>Determine the current “state of practice” of BMD</a:t>
            </a:r>
          </a:p>
          <a:p>
            <a:pPr marL="548640" lvl="4" indent="-274320"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b="1" dirty="0"/>
              <a:t>Present approaches/concepts for immediate use</a:t>
            </a:r>
          </a:p>
          <a:p>
            <a:pPr marL="548640" lvl="4" indent="-274320"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b="1" dirty="0"/>
              <a:t>Recommend future needs (potential research) to advance BMD approaches</a:t>
            </a:r>
          </a:p>
          <a:p>
            <a:pPr marL="548640" lvl="4" indent="-274320"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b="1" dirty="0"/>
              <a:t>Disseminate information</a:t>
            </a:r>
          </a:p>
          <a:p>
            <a:pPr marL="548640" lvl="4" indent="-274320"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endParaRPr lang="en-US" sz="2000" b="1" i="1" dirty="0"/>
          </a:p>
          <a:p>
            <a:pPr marL="0" lvl="3" indent="0">
              <a:spcAft>
                <a:spcPts val="0"/>
              </a:spcAft>
              <a:buClr>
                <a:schemeClr val="accent1"/>
              </a:buClr>
              <a:buSzPct val="85000"/>
              <a:buNone/>
            </a:pPr>
            <a:endParaRPr lang="en-US" sz="2000" b="1" dirty="0"/>
          </a:p>
          <a:p>
            <a:pPr>
              <a:spcAft>
                <a:spcPts val="0"/>
              </a:spcAft>
            </a:pPr>
            <a:endParaRPr lang="en-US" sz="20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720" y="-152400"/>
            <a:ext cx="8834400" cy="918000"/>
          </a:xfrm>
        </p:spPr>
        <p:txBody>
          <a:bodyPr anchor="ctr"/>
          <a:lstStyle/>
          <a:p>
            <a:pPr algn="ctr"/>
            <a:r>
              <a:rPr lang="en-US" sz="3600" dirty="0" smtClean="0">
                <a:latin typeface="+mn-lt"/>
              </a:rPr>
              <a:t>Task Force Development</a:t>
            </a:r>
            <a:endParaRPr lang="en-US" sz="36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706290"/>
            <a:ext cx="2631478" cy="2661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838" y="1518735"/>
            <a:ext cx="16192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4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809625"/>
            <a:ext cx="8039100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4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2608" y="1074509"/>
            <a:ext cx="89535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ea typeface="Calibri" panose="020F0502020204030204" pitchFamily="34" charset="0"/>
              </a:rPr>
              <a:t>			</a:t>
            </a:r>
            <a: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  <a:t/>
            </a:r>
            <a:b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</a:br>
            <a: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  <a:t>The Asphalt Institute has begun the search for a new AI Regional Engineer covering Canada and providing direct support to AI’s Director of Engineering.</a:t>
            </a:r>
            <a:b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</a:br>
            <a: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  <a:t/>
            </a:r>
            <a:b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</a:br>
            <a: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  <a:t>This is a new full-time AI position that focuses on supporting our Canadian members and larger user agencies in Canada (50 percent) and the advancement of Institute-level issues and objectives (50 percent).  </a:t>
            </a:r>
            <a:endParaRPr lang="en-US" sz="2000" b="1" dirty="0" smtClean="0">
              <a:solidFill>
                <a:srgbClr val="202020"/>
              </a:solidFill>
              <a:ea typeface="Calibri" panose="020F0502020204030204" pitchFamily="34" charset="0"/>
            </a:endParaRPr>
          </a:p>
          <a:p>
            <a:endParaRPr lang="en-US" sz="2000" b="1" dirty="0">
              <a:solidFill>
                <a:srgbClr val="202020"/>
              </a:solidFill>
              <a:ea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rgbClr val="202020"/>
                </a:solidFill>
                <a:ea typeface="Calibri" panose="020F0502020204030204" pitchFamily="34" charset="0"/>
              </a:rPr>
              <a:t>The </a:t>
            </a:r>
            <a: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  <a:t>desired location is Lexington, Kentucky, but location is negotiable based on candidate credentials and best fit for the job.  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</a:rPr>
              <a:t>A </a:t>
            </a:r>
            <a:r>
              <a:rPr lang="en-US" sz="2000" b="1" u="sng" dirty="0">
                <a:solidFill>
                  <a:srgbClr val="FF0000"/>
                </a:solidFill>
                <a:ea typeface="Calibri" panose="020F0502020204030204" pitchFamily="34" charset="0"/>
                <a:hlinkClick r:id="rId2"/>
              </a:rPr>
              <a:t>job posting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</a:rPr>
              <a:t> with the full job description is also available on AI's homepage under "Careers."</a:t>
            </a:r>
          </a:p>
          <a:p>
            <a:endParaRPr lang="en-US" sz="2000" b="1" dirty="0" smtClean="0">
              <a:solidFill>
                <a:srgbClr val="FF0000"/>
              </a:solidFill>
              <a:ea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rgbClr val="202020"/>
                </a:solidFill>
                <a:ea typeface="Calibri" panose="020F0502020204030204" pitchFamily="34" charset="0"/>
              </a:rPr>
              <a:t>Feel </a:t>
            </a:r>
            <a: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  <a:t>free to notify those that may be interested.  All submissions must be sent by email to </a:t>
            </a:r>
            <a:r>
              <a:rPr lang="en-US" sz="2000" b="1" u="sng" dirty="0">
                <a:solidFill>
                  <a:srgbClr val="2BAADF"/>
                </a:solidFill>
                <a:ea typeface="Calibri" panose="020F0502020204030204" pitchFamily="34" charset="0"/>
                <a:hlinkClick r:id="rId3"/>
              </a:rPr>
              <a:t>cobrien@asphaltinstitute.org</a:t>
            </a:r>
            <a:r>
              <a:rPr lang="en-US" sz="2000" b="1" dirty="0">
                <a:solidFill>
                  <a:srgbClr val="202020"/>
                </a:solidFill>
                <a:ea typeface="Calibri" panose="020F0502020204030204" pitchFamily="34" charset="0"/>
              </a:rPr>
              <a:t> by Monday, October 16, 2017.  </a:t>
            </a:r>
            <a:endParaRPr lang="en-US" sz="2000" b="1" dirty="0" smtClean="0">
              <a:solidFill>
                <a:srgbClr val="202020"/>
              </a:solidFill>
              <a:ea typeface="Calibri" panose="020F0502020204030204" pitchFamily="34" charset="0"/>
            </a:endParaRPr>
          </a:p>
          <a:p>
            <a:endParaRPr lang="en-US" sz="2400" b="1" dirty="0">
              <a:solidFill>
                <a:srgbClr val="202020"/>
              </a:solidFill>
              <a:ea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rgbClr val="202020"/>
                </a:solidFill>
                <a:ea typeface="Calibri" panose="020F0502020204030204" pitchFamily="34" charset="0"/>
              </a:rPr>
              <a:t>Preliminary </a:t>
            </a:r>
            <a:r>
              <a:rPr lang="en-US" sz="2400" b="1" dirty="0">
                <a:solidFill>
                  <a:srgbClr val="202020"/>
                </a:solidFill>
                <a:ea typeface="Calibri" panose="020F0502020204030204" pitchFamily="34" charset="0"/>
              </a:rPr>
              <a:t>inquiries can also be directed to Dr. Mark Buncher, Director of Engineering, </a:t>
            </a:r>
            <a:r>
              <a:rPr lang="en-US" sz="2400" b="1" u="sng">
                <a:solidFill>
                  <a:srgbClr val="2BAADF"/>
                </a:solidFill>
                <a:ea typeface="Calibri" panose="020F0502020204030204" pitchFamily="34" charset="0"/>
                <a:hlinkClick r:id="rId4"/>
              </a:rPr>
              <a:t>mbuncher@asphaltinstitute.org</a:t>
            </a:r>
            <a:r>
              <a:rPr lang="en-US" sz="2400" b="1" smtClean="0">
                <a:solidFill>
                  <a:srgbClr val="202020"/>
                </a:solidFill>
                <a:ea typeface="Calibri" panose="020F0502020204030204" pitchFamily="34" charset="0"/>
              </a:rPr>
              <a:t>,</a:t>
            </a:r>
          </a:p>
          <a:p>
            <a:r>
              <a:rPr lang="en-US" sz="2400" b="1" smtClean="0">
                <a:solidFill>
                  <a:srgbClr val="20202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202020"/>
                </a:solidFill>
                <a:ea typeface="Calibri" panose="020F0502020204030204" pitchFamily="34" charset="0"/>
              </a:rPr>
              <a:t>859-288-4972.</a:t>
            </a:r>
            <a:endParaRPr lang="en-US" sz="2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8316" y="76200"/>
            <a:ext cx="4802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solidFill>
                  <a:schemeClr val="bg1"/>
                </a:solidFill>
                <a:ea typeface="Calibri" panose="020F0502020204030204" pitchFamily="34" charset="0"/>
              </a:rPr>
              <a:t>AI To Hire New Engineer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4432"/>
            <a:ext cx="9144000" cy="85023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Led to Rutting in 1980’s</a:t>
            </a:r>
            <a:endParaRPr lang="en-US" sz="3600" b="1" dirty="0">
              <a:latin typeface="+mn-lt"/>
            </a:endParaRPr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96" y="964857"/>
            <a:ext cx="7857525" cy="5893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9047" y="6203092"/>
            <a:ext cx="36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Courtesy of pavementinteractive.org</a:t>
            </a:r>
          </a:p>
        </p:txBody>
      </p:sp>
    </p:spTree>
    <p:extLst>
      <p:ext uri="{BB962C8B-B14F-4D97-AF65-F5344CB8AC3E}">
        <p14:creationId xmlns:p14="http://schemas.microsoft.com/office/powerpoint/2010/main" val="354658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5023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Which led to…Superpave</a:t>
            </a:r>
            <a:endParaRPr lang="en-US" sz="3600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3231" y="1095292"/>
            <a:ext cx="8237537" cy="53975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Fixed the rutting problem</a:t>
            </a:r>
          </a:p>
          <a:p>
            <a:r>
              <a:rPr lang="en-US" sz="3200" b="1" dirty="0" smtClean="0"/>
              <a:t>Gyratory compaction lowered binder contents</a:t>
            </a:r>
          </a:p>
          <a:p>
            <a:r>
              <a:rPr lang="en-US" sz="3200" b="1" dirty="0" smtClean="0"/>
              <a:t>Add in higher and higher </a:t>
            </a:r>
            <a:r>
              <a:rPr lang="en-US" sz="3200" b="1" dirty="0" smtClean="0">
                <a:solidFill>
                  <a:srgbClr val="FF0000"/>
                </a:solidFill>
              </a:rPr>
              <a:t>recycled</a:t>
            </a:r>
            <a:r>
              <a:rPr lang="en-US" sz="3200" b="1" dirty="0" smtClean="0"/>
              <a:t> materials?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99" y="2743201"/>
            <a:ext cx="5529402" cy="414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09388990"/>
              </p:ext>
            </p:extLst>
          </p:nvPr>
        </p:nvGraphicFramePr>
        <p:xfrm>
          <a:off x="76200" y="1219200"/>
          <a:ext cx="8991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7200" y="-79800"/>
            <a:ext cx="8834400" cy="918000"/>
          </a:xfrm>
        </p:spPr>
        <p:txBody>
          <a:bodyPr anchor="ctr"/>
          <a:lstStyle/>
          <a:p>
            <a:pPr algn="ctr"/>
            <a:r>
              <a:rPr lang="en-US" sz="3600" dirty="0" smtClean="0">
                <a:latin typeface="+mn-lt"/>
              </a:rPr>
              <a:t>History of Mix Design</a:t>
            </a:r>
            <a:endParaRPr lang="en-US" sz="36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66097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hlinkClick r:id="rId8"/>
              </a:rPr>
              <a:t>http://asphaltmagazine.com/history-of-asphalt-mix-design-in-north-america-part-2</a:t>
            </a:r>
            <a:r>
              <a:rPr lang="en-US" sz="900" dirty="0" smtClean="0">
                <a:hlinkClick r:id="rId8"/>
              </a:rPr>
              <a:t>/</a:t>
            </a:r>
            <a:endParaRPr lang="en-US" sz="900" dirty="0" smtClean="0"/>
          </a:p>
          <a:p>
            <a:endParaRPr lang="en-US" sz="900" dirty="0"/>
          </a:p>
        </p:txBody>
      </p:sp>
      <p:grpSp>
        <p:nvGrpSpPr>
          <p:cNvPr id="8" name="Group 7"/>
          <p:cNvGrpSpPr/>
          <p:nvPr/>
        </p:nvGrpSpPr>
        <p:grpSpPr>
          <a:xfrm>
            <a:off x="8229600" y="1600200"/>
            <a:ext cx="762000" cy="4800600"/>
            <a:chOff x="8382000" y="1600200"/>
            <a:chExt cx="762000" cy="4800600"/>
          </a:xfrm>
        </p:grpSpPr>
        <p:sp>
          <p:nvSpPr>
            <p:cNvPr id="5" name="Down Arrow 4"/>
            <p:cNvSpPr/>
            <p:nvPr/>
          </p:nvSpPr>
          <p:spPr>
            <a:xfrm>
              <a:off x="8382000" y="1600200"/>
              <a:ext cx="762000" cy="4800600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61086" y="1676400"/>
              <a:ext cx="403828" cy="4469878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BINDER CONTENT LOWER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391400" y="3412956"/>
            <a:ext cx="7073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9900"/>
                </a:solidFill>
              </a:rPr>
              <a:t>Stability</a:t>
            </a:r>
            <a:endParaRPr lang="en-US" sz="1200" b="1" dirty="0">
              <a:solidFill>
                <a:srgbClr val="0099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6825" y="4331824"/>
            <a:ext cx="14862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9900"/>
                </a:solidFill>
              </a:rPr>
              <a:t>Stability + Durability</a:t>
            </a:r>
            <a:endParaRPr lang="en-US" sz="1200" b="1" dirty="0">
              <a:solidFill>
                <a:srgbClr val="0099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6824" y="5105400"/>
            <a:ext cx="14862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9900"/>
                </a:solidFill>
              </a:rPr>
              <a:t>Stability + Durability</a:t>
            </a:r>
            <a:endParaRPr lang="en-US" sz="1200" b="1" dirty="0">
              <a:solidFill>
                <a:srgbClr val="0099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0" y="5638800"/>
            <a:ext cx="5005388" cy="10110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83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3600" b="1" dirty="0">
                <a:latin typeface="+mn-lt"/>
              </a:rPr>
              <a:t>Mix Design Objective</a:t>
            </a: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457200" y="1845889"/>
            <a:ext cx="5222550" cy="488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ndara" pitchFamily="34" charset="0"/>
              </a:defRPr>
            </a:lvl1pPr>
            <a:lvl2pPr indent="233363" algn="l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i="1" dirty="0">
                <a:latin typeface="Times New Roman" pitchFamily="18" charset="0"/>
              </a:rPr>
              <a:t>“…to determine the combination of asphalt cement and aggregate that will give long lasting performance as part of the pavement structure…”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800" dirty="0"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800" dirty="0"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800" dirty="0"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800" dirty="0">
              <a:latin typeface="Times New Roman" pitchFamily="18" charset="0"/>
            </a:endParaRPr>
          </a:p>
          <a:p>
            <a:pPr marL="0" lvl="1" indent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en-US" sz="1800" dirty="0">
                <a:latin typeface="Univers Condensed" panose="020B0606020202060204" pitchFamily="34" charset="0"/>
              </a:rPr>
              <a:t>Asphalt Institute MS-2, Asphalt </a:t>
            </a:r>
            <a:r>
              <a:rPr lang="en-US" altLang="en-US" sz="1800" i="1" dirty="0">
                <a:latin typeface="Univers Condensed" panose="020B0606020202060204" pitchFamily="34" charset="0"/>
              </a:rPr>
              <a:t>Mix Design Methods, 7</a:t>
            </a:r>
            <a:r>
              <a:rPr lang="en-US" altLang="en-US" sz="1800" i="1" baseline="30000" dirty="0">
                <a:latin typeface="Univers Condensed" panose="020B0606020202060204" pitchFamily="34" charset="0"/>
              </a:rPr>
              <a:t>th</a:t>
            </a:r>
            <a:r>
              <a:rPr lang="en-US" altLang="en-US" sz="1800" i="1" dirty="0">
                <a:latin typeface="Univers Condensed" panose="020B0606020202060204" pitchFamily="34" charset="0"/>
              </a:rPr>
              <a:t> Edition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1666595"/>
            <a:ext cx="2743201" cy="3550024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4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066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b="1" dirty="0">
                <a:latin typeface="+mn-lt"/>
              </a:rPr>
              <a:t>P-401:  Hot-Mix Asphalt Pavements</a:t>
            </a:r>
          </a:p>
        </p:txBody>
      </p:sp>
      <p:sp>
        <p:nvSpPr>
          <p:cNvPr id="6147" name="Content Placeholder 14"/>
          <p:cNvSpPr>
            <a:spLocks noGrp="1"/>
          </p:cNvSpPr>
          <p:nvPr>
            <p:ph sz="half" idx="1"/>
          </p:nvPr>
        </p:nvSpPr>
        <p:spPr>
          <a:xfrm>
            <a:off x="296863" y="2200275"/>
            <a:ext cx="3600450" cy="3192463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Directly references AI MS-2 for use in developing the HMA mixture design</a:t>
            </a:r>
          </a:p>
          <a:p>
            <a:pPr eaLnBrk="1" hangingPunct="1">
              <a:defRPr/>
            </a:pPr>
            <a:r>
              <a:rPr lang="en-US" b="1" dirty="0"/>
              <a:t>Marshall and Gyratory Methods of mix design</a:t>
            </a:r>
          </a:p>
          <a:p>
            <a:pPr eaLnBrk="1" hangingPunct="1">
              <a:defRPr/>
            </a:pP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33723" y="6277674"/>
            <a:ext cx="3340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nivers Condensed" panose="020B0606020202060204" pitchFamily="34" charset="0"/>
              </a:rPr>
              <a:t>Reference: AC 150/5370-10G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697" y="2193925"/>
            <a:ext cx="2422110" cy="31874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424" r="2001" b="1401"/>
          <a:stretch/>
        </p:blipFill>
        <p:spPr>
          <a:xfrm>
            <a:off x="6609807" y="2200275"/>
            <a:ext cx="2397704" cy="3181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2"/>
          <p:cNvSpPr>
            <a:spLocks noGrp="1"/>
          </p:cNvSpPr>
          <p:nvPr>
            <p:ph type="title"/>
          </p:nvPr>
        </p:nvSpPr>
        <p:spPr>
          <a:xfrm>
            <a:off x="0" y="-88232"/>
            <a:ext cx="9144000" cy="85023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b="1" dirty="0">
                <a:latin typeface="+mn-lt"/>
              </a:rPr>
              <a:t>Desirable Mixture Properties</a:t>
            </a:r>
          </a:p>
        </p:txBody>
      </p:sp>
      <p:sp>
        <p:nvSpPr>
          <p:cNvPr id="5123" name="Content Placeholder 3"/>
          <p:cNvSpPr>
            <a:spLocks noGrp="1"/>
          </p:cNvSpPr>
          <p:nvPr>
            <p:ph sz="half" idx="1"/>
          </p:nvPr>
        </p:nvSpPr>
        <p:spPr>
          <a:xfrm>
            <a:off x="571500" y="1382750"/>
            <a:ext cx="4038600" cy="5029200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 typeface="Georgia" pitchFamily="18" charset="0"/>
              <a:buNone/>
              <a:defRPr/>
            </a:pPr>
            <a:r>
              <a:rPr lang="en-US" b="1" dirty="0"/>
              <a:t>We want:</a:t>
            </a:r>
          </a:p>
          <a:p>
            <a:pPr eaLnBrk="1" hangingPunct="1">
              <a:defRPr/>
            </a:pPr>
            <a:endParaRPr lang="en-US" sz="1400" dirty="0"/>
          </a:p>
          <a:p>
            <a:pPr eaLnBrk="1" hangingPunct="1">
              <a:defRPr/>
            </a:pPr>
            <a:r>
              <a:rPr lang="en-US" dirty="0"/>
              <a:t>Stability</a:t>
            </a:r>
          </a:p>
          <a:p>
            <a:pPr eaLnBrk="1" hangingPunct="1">
              <a:defRPr/>
            </a:pPr>
            <a:r>
              <a:rPr lang="en-US" dirty="0"/>
              <a:t>Durability</a:t>
            </a:r>
          </a:p>
          <a:p>
            <a:pPr eaLnBrk="1" hangingPunct="1">
              <a:defRPr/>
            </a:pPr>
            <a:r>
              <a:rPr lang="en-US" dirty="0"/>
              <a:t>Impermeability</a:t>
            </a:r>
          </a:p>
          <a:p>
            <a:pPr eaLnBrk="1" hangingPunct="1">
              <a:defRPr/>
            </a:pPr>
            <a:r>
              <a:rPr lang="en-US" dirty="0"/>
              <a:t>Workability</a:t>
            </a:r>
          </a:p>
          <a:p>
            <a:pPr eaLnBrk="1" hangingPunct="1">
              <a:defRPr/>
            </a:pPr>
            <a:r>
              <a:rPr lang="en-US" dirty="0"/>
              <a:t>Flexibility</a:t>
            </a:r>
          </a:p>
          <a:p>
            <a:pPr eaLnBrk="1" hangingPunct="1">
              <a:defRPr/>
            </a:pPr>
            <a:r>
              <a:rPr lang="en-US" dirty="0"/>
              <a:t>Fatigue Resistance</a:t>
            </a:r>
          </a:p>
          <a:p>
            <a:pPr eaLnBrk="1" hangingPunct="1">
              <a:defRPr/>
            </a:pPr>
            <a:r>
              <a:rPr lang="en-US" dirty="0"/>
              <a:t>Skid Resistance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52950" y="1382750"/>
            <a:ext cx="4038600" cy="5019675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marL="111125" indent="-1588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n-US" b="1" dirty="0"/>
              <a:t>We do </a:t>
            </a:r>
            <a:r>
              <a:rPr lang="en-US" b="1" i="1" dirty="0"/>
              <a:t>not</a:t>
            </a:r>
            <a:r>
              <a:rPr lang="en-US" b="1" dirty="0"/>
              <a:t> want :</a:t>
            </a:r>
          </a:p>
          <a:p>
            <a:pPr marL="111125" indent="-1588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en-US" sz="1400" dirty="0"/>
          </a:p>
          <a:p>
            <a:pPr marL="365760" indent="-256032" eaLnBrk="1" fontAlgn="auto" hangingPunct="1">
              <a:spcAft>
                <a:spcPts val="0"/>
              </a:spcAft>
              <a:buSzPct val="80000"/>
              <a:buFont typeface="Georgia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Rutting or shoving</a:t>
            </a:r>
          </a:p>
          <a:p>
            <a:pPr marL="365760" indent="-256032" eaLnBrk="1" fontAlgn="auto" hangingPunct="1">
              <a:spcAft>
                <a:spcPts val="0"/>
              </a:spcAft>
              <a:buSzPct val="80000"/>
              <a:buFont typeface="Georgia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Cracking or raveling</a:t>
            </a:r>
          </a:p>
          <a:p>
            <a:pPr marL="365760" indent="-256032" eaLnBrk="1" fontAlgn="auto" hangingPunct="1">
              <a:spcAft>
                <a:spcPts val="0"/>
              </a:spcAft>
              <a:buSzPct val="80000"/>
              <a:buFont typeface="Georgia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Permeable pavements</a:t>
            </a:r>
          </a:p>
          <a:p>
            <a:pPr marL="365760" indent="-256032" eaLnBrk="1" fontAlgn="auto" hangingPunct="1">
              <a:spcAft>
                <a:spcPts val="0"/>
              </a:spcAft>
              <a:buSzPct val="80000"/>
              <a:buFont typeface="Georgia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Difficulty in handling</a:t>
            </a:r>
          </a:p>
          <a:p>
            <a:pPr marL="365760" indent="-256032" eaLnBrk="1" fontAlgn="auto" hangingPunct="1">
              <a:spcAft>
                <a:spcPts val="0"/>
              </a:spcAft>
              <a:buSzPct val="80000"/>
              <a:buFont typeface="Georgia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Cracking after repeated loading</a:t>
            </a:r>
          </a:p>
          <a:p>
            <a:pPr marL="365760" indent="-256032" eaLnBrk="1" fontAlgn="auto" hangingPunct="1">
              <a:spcAft>
                <a:spcPts val="0"/>
              </a:spcAft>
              <a:buSzPct val="80000"/>
              <a:buFont typeface="Georgia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Slick pavement surface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99BBA2-FC97-4C16-8034-138AC24BEA7E}" vid="{DB034BC9-E641-42A4-9479-294F01B7B1E4}"/>
    </a:ext>
  </a:extLst>
</a:theme>
</file>

<file path=ppt/theme/theme2.xml><?xml version="1.0" encoding="utf-8"?>
<a:theme xmlns:a="http://schemas.openxmlformats.org/drawingml/2006/main" name="AI Presentation Template_90th">
  <a:themeElements>
    <a:clrScheme name="New AI powerpoin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 AI powerpoint 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w AI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AI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AI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AI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AI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AI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AI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AI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AI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AI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AI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AI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CD888E60225A4B8331C2FDA05DA6F3" ma:contentTypeVersion="3" ma:contentTypeDescription="Create a new document." ma:contentTypeScope="" ma:versionID="7e7087b180455cd15717fb1ac91ffba0">
  <xsd:schema xmlns:xsd="http://www.w3.org/2001/XMLSchema" xmlns:xs="http://www.w3.org/2001/XMLSchema" xmlns:p="http://schemas.microsoft.com/office/2006/metadata/properties" xmlns:ns2="5ae81fd9-55d0-4fbe-a61b-11bb5c891141" targetNamespace="http://schemas.microsoft.com/office/2006/metadata/properties" ma:root="true" ma:fieldsID="85a434d6ee9414fde4e520e50dcb6ed0" ns2:_="">
    <xsd:import namespace="5ae81fd9-55d0-4fbe-a61b-11bb5c89114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81fd9-55d0-4fbe-a61b-11bb5c89114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F5E1BD-A4AD-41FA-B72F-9F0E321B49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EB526A-0E17-4F9C-A71D-0D1F5EA8CC4A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5ae81fd9-55d0-4fbe-a61b-11bb5c891141"/>
  </ds:schemaRefs>
</ds:datastoreItem>
</file>

<file path=customXml/itemProps3.xml><?xml version="1.0" encoding="utf-8"?>
<ds:datastoreItem xmlns:ds="http://schemas.openxmlformats.org/officeDocument/2006/customXml" ds:itemID="{4D319141-0E60-4AC8-BD90-C21499090D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e81fd9-55d0-4fbe-a61b-11bb5c8911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APA Theme</Template>
  <TotalTime>46364</TotalTime>
  <Words>1529</Words>
  <Application>Microsoft Office PowerPoint</Application>
  <PresentationFormat>On-screen Show (4:3)</PresentationFormat>
  <Paragraphs>305</Paragraphs>
  <Slides>38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ＭＳ Ｐゴシック</vt:lpstr>
      <vt:lpstr>Arial</vt:lpstr>
      <vt:lpstr>Arial Black</vt:lpstr>
      <vt:lpstr>Calibri</vt:lpstr>
      <vt:lpstr>Calibri Light</vt:lpstr>
      <vt:lpstr>Georgia</vt:lpstr>
      <vt:lpstr>Symbol</vt:lpstr>
      <vt:lpstr>Times New Roman</vt:lpstr>
      <vt:lpstr>Univers Condensed</vt:lpstr>
      <vt:lpstr>Wingdings</vt:lpstr>
      <vt:lpstr>Wingdings 2</vt:lpstr>
      <vt:lpstr>1_Office Theme</vt:lpstr>
      <vt:lpstr>AI Presentation Template_90th</vt:lpstr>
      <vt:lpstr>Clip</vt:lpstr>
      <vt:lpstr>PowerPoint Presentation</vt:lpstr>
      <vt:lpstr>PowerPoint Presentation</vt:lpstr>
      <vt:lpstr>Evolution of Traffic</vt:lpstr>
      <vt:lpstr>Led to Rutting in 1980’s</vt:lpstr>
      <vt:lpstr>Which led to…Superpave</vt:lpstr>
      <vt:lpstr>History of Mix Design</vt:lpstr>
      <vt:lpstr>Mix Design Objective</vt:lpstr>
      <vt:lpstr>P-401:  Hot-Mix Asphalt Pavements</vt:lpstr>
      <vt:lpstr>Desirable Mixture Properties</vt:lpstr>
      <vt:lpstr>Marshall Criteria, P-401 Table 1</vt:lpstr>
      <vt:lpstr>Gyratory Criteria, P-401 Table 1</vt:lpstr>
      <vt:lpstr>Component Diagram</vt:lpstr>
      <vt:lpstr>Minimum VMA, P-401 Table 2</vt:lpstr>
      <vt:lpstr>Why design to 4.0 % Air Voids?</vt:lpstr>
      <vt:lpstr>Why consider balanced mix design?</vt:lpstr>
      <vt:lpstr>Agencies Are Searching for Solutions: Spec Changes</vt:lpstr>
      <vt:lpstr>Balance the Mix Design</vt:lpstr>
      <vt:lpstr>Hamburg Wheel Tracker (HWT)</vt:lpstr>
      <vt:lpstr>Hamburg Wheel Tracker (HWT)</vt:lpstr>
      <vt:lpstr>Cracking Performance Tests</vt:lpstr>
      <vt:lpstr>NCHRP Project 9-57 Outcomes</vt:lpstr>
      <vt:lpstr>Balanced Mix Design Approach</vt:lpstr>
      <vt:lpstr>Texas Overlay Tester</vt:lpstr>
      <vt:lpstr>PowerPoint Presentation</vt:lpstr>
      <vt:lpstr>Case Study: NJDOT/Rutgers</vt:lpstr>
      <vt:lpstr>PowerPoint Presentation</vt:lpstr>
      <vt:lpstr>Future Balanced Design Concept</vt:lpstr>
      <vt:lpstr>Use of Performance Testing in Design - Wisconsin</vt:lpstr>
      <vt:lpstr>Performance Testing in Design - Illinois</vt:lpstr>
      <vt:lpstr>SCB Low Temperature Test</vt:lpstr>
      <vt:lpstr>SCB Low Temperature Test</vt:lpstr>
      <vt:lpstr>PowerPoint Presentation</vt:lpstr>
      <vt:lpstr>PowerPoint Presentation</vt:lpstr>
      <vt:lpstr>PowerPoint Presentation</vt:lpstr>
      <vt:lpstr>FHWA Technical Brief - Draft</vt:lpstr>
      <vt:lpstr>Task Force Development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Tack Coats</dc:title>
  <dc:creator>Dave</dc:creator>
  <cp:lastModifiedBy>Wayne Jones</cp:lastModifiedBy>
  <cp:revision>964</cp:revision>
  <cp:lastPrinted>2015-11-20T21:31:40Z</cp:lastPrinted>
  <dcterms:created xsi:type="dcterms:W3CDTF">2013-06-27T13:06:14Z</dcterms:created>
  <dcterms:modified xsi:type="dcterms:W3CDTF">2017-09-18T16:22:51Z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0x0101006ACD888E60225A4B8331C2FDA05DA6F3</vt:lpwstr>
  </property>
</Properties>
</file>