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70"/>
  </p:notesMasterIdLst>
  <p:sldIdLst>
    <p:sldId id="256" r:id="rId2"/>
    <p:sldId id="306" r:id="rId3"/>
    <p:sldId id="257" r:id="rId4"/>
    <p:sldId id="258" r:id="rId5"/>
    <p:sldId id="259" r:id="rId6"/>
    <p:sldId id="260" r:id="rId7"/>
    <p:sldId id="261" r:id="rId8"/>
    <p:sldId id="296" r:id="rId9"/>
    <p:sldId id="347" r:id="rId10"/>
    <p:sldId id="262" r:id="rId11"/>
    <p:sldId id="263" r:id="rId12"/>
    <p:sldId id="264" r:id="rId13"/>
    <p:sldId id="329" r:id="rId14"/>
    <p:sldId id="265" r:id="rId15"/>
    <p:sldId id="300" r:id="rId16"/>
    <p:sldId id="301" r:id="rId17"/>
    <p:sldId id="302" r:id="rId18"/>
    <p:sldId id="303" r:id="rId19"/>
    <p:sldId id="325" r:id="rId20"/>
    <p:sldId id="326" r:id="rId21"/>
    <p:sldId id="304" r:id="rId22"/>
    <p:sldId id="305" r:id="rId23"/>
    <p:sldId id="266" r:id="rId24"/>
    <p:sldId id="327" r:id="rId25"/>
    <p:sldId id="267" r:id="rId26"/>
    <p:sldId id="268" r:id="rId27"/>
    <p:sldId id="269" r:id="rId28"/>
    <p:sldId id="270" r:id="rId29"/>
    <p:sldId id="271" r:id="rId30"/>
    <p:sldId id="272" r:id="rId31"/>
    <p:sldId id="273" r:id="rId32"/>
    <p:sldId id="335" r:id="rId33"/>
    <p:sldId id="330" r:id="rId34"/>
    <p:sldId id="336" r:id="rId35"/>
    <p:sldId id="274" r:id="rId36"/>
    <p:sldId id="308" r:id="rId37"/>
    <p:sldId id="309" r:id="rId38"/>
    <p:sldId id="310" r:id="rId39"/>
    <p:sldId id="312" r:id="rId40"/>
    <p:sldId id="313" r:id="rId41"/>
    <p:sldId id="337" r:id="rId42"/>
    <p:sldId id="338" r:id="rId43"/>
    <p:sldId id="314" r:id="rId44"/>
    <p:sldId id="339" r:id="rId45"/>
    <p:sldId id="340" r:id="rId46"/>
    <p:sldId id="316" r:id="rId47"/>
    <p:sldId id="332" r:id="rId48"/>
    <p:sldId id="333" r:id="rId49"/>
    <p:sldId id="346" r:id="rId50"/>
    <p:sldId id="344" r:id="rId51"/>
    <p:sldId id="342" r:id="rId52"/>
    <p:sldId id="341" r:id="rId53"/>
    <p:sldId id="343" r:id="rId54"/>
    <p:sldId id="345" r:id="rId55"/>
    <p:sldId id="307" r:id="rId56"/>
    <p:sldId id="317" r:id="rId57"/>
    <p:sldId id="318" r:id="rId58"/>
    <p:sldId id="319" r:id="rId59"/>
    <p:sldId id="320" r:id="rId60"/>
    <p:sldId id="321" r:id="rId61"/>
    <p:sldId id="322" r:id="rId62"/>
    <p:sldId id="324" r:id="rId63"/>
    <p:sldId id="292" r:id="rId64"/>
    <p:sldId id="294" r:id="rId65"/>
    <p:sldId id="293" r:id="rId66"/>
    <p:sldId id="298" r:id="rId67"/>
    <p:sldId id="299" r:id="rId68"/>
    <p:sldId id="323" r:id="rId69"/>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ylor, Peter C [CCE E]" initials="TPC[E" lastIdx="4" clrIdx="0">
    <p:extLst>
      <p:ext uri="{19B8F6BF-5375-455C-9EA6-DF929625EA0E}">
        <p15:presenceInfo xmlns:p15="http://schemas.microsoft.com/office/powerpoint/2012/main" userId="S-1-5-21-1659004503-1450960922-1606980848-1958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95BDFD-309D-4BC7-9B4B-0EBA00B741B9}">
  <a:tblStyle styleId="{7095BDFD-309D-4BC7-9B4B-0EBA00B741B9}" styleName="Table_0"/>
  <a:tblStyle styleId="{16CDA98C-50E9-46CC-B173-EB6E449AD0A2}" styleName="Table_0"/>
  <a:tblStyle styleId="{A07607E1-F8B7-4EF8-A307-B51B26D2B894}"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72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69800" cy="478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4143587" y="0"/>
            <a:ext cx="3169799" cy="4788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258887" y="719138"/>
            <a:ext cx="4800600" cy="36006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29827" y="4561228"/>
            <a:ext cx="5855400" cy="432030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120813"/>
            <a:ext cx="3169800" cy="4788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lang="en-US"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8" name="Shape 28"/>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29" name="Shape 29"/>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94" name="Shape 9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80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12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98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039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258888" y="719138"/>
            <a:ext cx="4800600" cy="3600450"/>
          </a:xfrm>
          <a:ln/>
        </p:spPr>
      </p:sp>
      <p:sp>
        <p:nvSpPr>
          <p:cNvPr id="88067" name="Notes Placeholder 2"/>
          <p:cNvSpPr>
            <a:spLocks noGrp="1"/>
          </p:cNvSpPr>
          <p:nvPr>
            <p:ph type="body" idx="1"/>
          </p:nvPr>
        </p:nvSpPr>
        <p:spPr>
          <a:noFill/>
          <a:ln/>
        </p:spPr>
        <p:txBody>
          <a:bodyPr/>
          <a:lstStyle/>
          <a:p>
            <a:r>
              <a:rPr lang="en-US" dirty="0" smtClean="0">
                <a:latin typeface="Times" pitchFamily="18" charset="0"/>
              </a:rPr>
              <a:t>There are signs of chemical attack in some cases.  The </a:t>
            </a:r>
            <a:r>
              <a:rPr lang="en-US" dirty="0" err="1" smtClean="0">
                <a:latin typeface="Times" pitchFamily="18" charset="0"/>
              </a:rPr>
              <a:t>oxychloride</a:t>
            </a:r>
            <a:r>
              <a:rPr lang="en-US" dirty="0" smtClean="0">
                <a:latin typeface="Times" pitchFamily="18" charset="0"/>
              </a:rPr>
              <a:t> later decomposes and disappears.</a:t>
            </a:r>
            <a:r>
              <a:rPr lang="en-US" baseline="0" dirty="0" smtClean="0">
                <a:latin typeface="Times" pitchFamily="18" charset="0"/>
              </a:rPr>
              <a:t>  </a:t>
            </a:r>
            <a:r>
              <a:rPr lang="en-US" dirty="0" smtClean="0">
                <a:latin typeface="Times" pitchFamily="18" charset="0"/>
              </a:rPr>
              <a:t>This from Larry Sutter’s work for SD.  Have to have the right temperature.</a:t>
            </a:r>
          </a:p>
          <a:p>
            <a:endParaRPr lang="en-US" dirty="0" smtClean="0">
              <a:latin typeface="Times" pitchFamily="18" charset="0"/>
            </a:endParaRPr>
          </a:p>
        </p:txBody>
      </p:sp>
      <p:sp>
        <p:nvSpPr>
          <p:cNvPr id="88068" name="Slide Number Placeholder 3"/>
          <p:cNvSpPr>
            <a:spLocks noGrp="1"/>
          </p:cNvSpPr>
          <p:nvPr>
            <p:ph type="sldNum" sz="quarter" idx="5"/>
          </p:nvPr>
        </p:nvSpPr>
        <p:spPr>
          <a:noFill/>
        </p:spPr>
        <p:txBody>
          <a:bodyPr/>
          <a:lstStyle/>
          <a:p>
            <a:fld id="{89A6C080-A171-447E-9696-F8E81E92E252}" type="slidenum">
              <a:rPr lang="en-US" smtClean="0">
                <a:latin typeface="Times" pitchFamily="18" charset="0"/>
              </a:rPr>
              <a:pPr/>
              <a:t>19</a:t>
            </a:fld>
            <a:endParaRPr lang="en-US" smtClean="0">
              <a:latin typeface="Times" pitchFamily="18" charset="0"/>
            </a:endParaRPr>
          </a:p>
        </p:txBody>
      </p:sp>
    </p:spTree>
    <p:extLst>
      <p:ext uri="{BB962C8B-B14F-4D97-AF65-F5344CB8AC3E}">
        <p14:creationId xmlns:p14="http://schemas.microsoft.com/office/powerpoint/2010/main" val="1687297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258888" y="719138"/>
            <a:ext cx="4800600" cy="3600450"/>
          </a:xfrm>
          <a:ln/>
        </p:spPr>
      </p:sp>
      <p:sp>
        <p:nvSpPr>
          <p:cNvPr id="88067" name="Notes Placeholder 2"/>
          <p:cNvSpPr>
            <a:spLocks noGrp="1"/>
          </p:cNvSpPr>
          <p:nvPr>
            <p:ph type="body" idx="1"/>
          </p:nvPr>
        </p:nvSpPr>
        <p:spPr>
          <a:noFill/>
          <a:ln/>
        </p:spPr>
        <p:txBody>
          <a:bodyPr/>
          <a:lstStyle/>
          <a:p>
            <a:r>
              <a:rPr lang="en-US" dirty="0" smtClean="0">
                <a:latin typeface="Times" pitchFamily="18" charset="0"/>
              </a:rPr>
              <a:t>There are signs of chemical attack in some cases.  The </a:t>
            </a:r>
            <a:r>
              <a:rPr lang="en-US" dirty="0" err="1" smtClean="0">
                <a:latin typeface="Times" pitchFamily="18" charset="0"/>
              </a:rPr>
              <a:t>oxychloride</a:t>
            </a:r>
            <a:r>
              <a:rPr lang="en-US" dirty="0" smtClean="0">
                <a:latin typeface="Times" pitchFamily="18" charset="0"/>
              </a:rPr>
              <a:t> later decomposes and disappears.</a:t>
            </a:r>
            <a:r>
              <a:rPr lang="en-US" baseline="0" dirty="0" smtClean="0">
                <a:latin typeface="Times" pitchFamily="18" charset="0"/>
              </a:rPr>
              <a:t>  </a:t>
            </a:r>
            <a:r>
              <a:rPr lang="en-US" dirty="0" smtClean="0">
                <a:latin typeface="Times" pitchFamily="18" charset="0"/>
              </a:rPr>
              <a:t>This from Larry Sutter’s work for SD.  Have to have the right temperature.</a:t>
            </a:r>
          </a:p>
          <a:p>
            <a:endParaRPr lang="en-US" dirty="0" smtClean="0">
              <a:latin typeface="Times" pitchFamily="18" charset="0"/>
            </a:endParaRPr>
          </a:p>
        </p:txBody>
      </p:sp>
      <p:sp>
        <p:nvSpPr>
          <p:cNvPr id="88068" name="Slide Number Placeholder 3"/>
          <p:cNvSpPr>
            <a:spLocks noGrp="1"/>
          </p:cNvSpPr>
          <p:nvPr>
            <p:ph type="sldNum" sz="quarter" idx="5"/>
          </p:nvPr>
        </p:nvSpPr>
        <p:spPr>
          <a:noFill/>
        </p:spPr>
        <p:txBody>
          <a:bodyPr/>
          <a:lstStyle/>
          <a:p>
            <a:fld id="{89A6C080-A171-447E-9696-F8E81E92E252}" type="slidenum">
              <a:rPr lang="en-US" smtClean="0">
                <a:latin typeface="Times" pitchFamily="18" charset="0"/>
              </a:rPr>
              <a:pPr/>
              <a:t>20</a:t>
            </a:fld>
            <a:endParaRPr lang="en-US" smtClean="0">
              <a:latin typeface="Times" pitchFamily="18" charset="0"/>
            </a:endParaRPr>
          </a:p>
        </p:txBody>
      </p:sp>
    </p:spTree>
    <p:extLst>
      <p:ext uri="{BB962C8B-B14F-4D97-AF65-F5344CB8AC3E}">
        <p14:creationId xmlns:p14="http://schemas.microsoft.com/office/powerpoint/2010/main" val="209919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72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7" name="Shape 37"/>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38" name="Shape 38"/>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2</a:t>
            </a:fld>
            <a:endParaRPr lang="en-US"/>
          </a:p>
        </p:txBody>
      </p:sp>
    </p:spTree>
    <p:extLst>
      <p:ext uri="{BB962C8B-B14F-4D97-AF65-F5344CB8AC3E}">
        <p14:creationId xmlns:p14="http://schemas.microsoft.com/office/powerpoint/2010/main" val="352678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553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21" name="Shape 121"/>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21" name="Shape 121"/>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860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5" name="Shape 135"/>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136" name="Shape 136"/>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47" name="Shape 147"/>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3" name="Shape 163"/>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164" name="Shape 164"/>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74" name="Shape 17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81" name="Shape 181"/>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7" name="Shape 37"/>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38" name="Shape 38"/>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C0090EB-5A49-4D20-A078-650CF53B2992}" type="slidenum">
              <a:rPr lang="en-US" smtClean="0"/>
              <a:pPr>
                <a:defRPr/>
              </a:pPr>
              <a:t>32</a:t>
            </a:fld>
            <a:endParaRPr lang="en-US"/>
          </a:p>
        </p:txBody>
      </p:sp>
    </p:spTree>
    <p:extLst>
      <p:ext uri="{BB962C8B-B14F-4D97-AF65-F5344CB8AC3E}">
        <p14:creationId xmlns:p14="http://schemas.microsoft.com/office/powerpoint/2010/main" val="3955386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D8DEC-6693-418C-A239-856EF8A26831}" type="slidenum">
              <a:rPr lang="en-US" smtClean="0"/>
              <a:pPr/>
              <a:t>34</a:t>
            </a:fld>
            <a:endParaRPr lang="en-US" dirty="0"/>
          </a:p>
        </p:txBody>
      </p:sp>
    </p:spTree>
    <p:extLst>
      <p:ext uri="{BB962C8B-B14F-4D97-AF65-F5344CB8AC3E}">
        <p14:creationId xmlns:p14="http://schemas.microsoft.com/office/powerpoint/2010/main" val="1600013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96" name="Shape 196"/>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228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204" name="Shape 20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971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213" name="Shape 2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558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1" name="Shape 231"/>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232" name="Shape 232"/>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39</a:t>
            </a:fld>
            <a:endParaRPr lang="en-US"/>
          </a:p>
        </p:txBody>
      </p:sp>
    </p:spTree>
    <p:extLst>
      <p:ext uri="{BB962C8B-B14F-4D97-AF65-F5344CB8AC3E}">
        <p14:creationId xmlns:p14="http://schemas.microsoft.com/office/powerpoint/2010/main" val="424155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2" name="Shape 242"/>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pPr marL="0" lvl="0" indent="0" algn="l" rtl="0">
              <a:spcBef>
                <a:spcPts val="0"/>
              </a:spcBef>
              <a:spcAft>
                <a:spcPts val="0"/>
              </a:spcAft>
              <a:buSzPct val="25000"/>
              <a:buNone/>
            </a:pPr>
            <a:endParaRPr/>
          </a:p>
        </p:txBody>
      </p:sp>
      <p:sp>
        <p:nvSpPr>
          <p:cNvPr id="243" name="Shape 243"/>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40</a:t>
            </a:fld>
            <a:endParaRPr lang="en-US"/>
          </a:p>
        </p:txBody>
      </p:sp>
    </p:spTree>
    <p:extLst>
      <p:ext uri="{BB962C8B-B14F-4D97-AF65-F5344CB8AC3E}">
        <p14:creationId xmlns:p14="http://schemas.microsoft.com/office/powerpoint/2010/main" val="2277573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F58891-5505-41E0-968B-C8CA47914E21}" type="slidenum">
              <a:rPr lang="en-US" smtClean="0"/>
              <a:pPr>
                <a:defRPr/>
              </a:pPr>
              <a:t>41</a:t>
            </a:fld>
            <a:endParaRPr lang="en-US"/>
          </a:p>
        </p:txBody>
      </p:sp>
    </p:spTree>
    <p:extLst>
      <p:ext uri="{BB962C8B-B14F-4D97-AF65-F5344CB8AC3E}">
        <p14:creationId xmlns:p14="http://schemas.microsoft.com/office/powerpoint/2010/main" val="4066324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F58891-5505-41E0-968B-C8CA47914E21}" type="slidenum">
              <a:rPr lang="en-US" smtClean="0"/>
              <a:pPr>
                <a:defRPr/>
              </a:pPr>
              <a:t>42</a:t>
            </a:fld>
            <a:endParaRPr lang="en-US"/>
          </a:p>
        </p:txBody>
      </p:sp>
    </p:spTree>
    <p:extLst>
      <p:ext uri="{BB962C8B-B14F-4D97-AF65-F5344CB8AC3E}">
        <p14:creationId xmlns:p14="http://schemas.microsoft.com/office/powerpoint/2010/main" val="3971186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46" name="Shape 46"/>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253" name="Shape 25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012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271" name="Shape 271"/>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984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5" name="Shape 295"/>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rmAutofit/>
          </a:bodyPr>
          <a:lstStyle/>
          <a:p>
            <a:pPr marL="0" lvl="0" indent="0" algn="l" rtl="0">
              <a:spcBef>
                <a:spcPts val="0"/>
              </a:spcBef>
              <a:spcAft>
                <a:spcPts val="0"/>
              </a:spcAft>
              <a:buSzPct val="25000"/>
              <a:buNone/>
            </a:pPr>
            <a:endParaRPr/>
          </a:p>
        </p:txBody>
      </p:sp>
      <p:sp>
        <p:nvSpPr>
          <p:cNvPr id="296" name="Shape 296"/>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48</a:t>
            </a:fld>
            <a:endParaRPr lang="en-US"/>
          </a:p>
        </p:txBody>
      </p:sp>
    </p:spTree>
    <p:extLst>
      <p:ext uri="{BB962C8B-B14F-4D97-AF65-F5344CB8AC3E}">
        <p14:creationId xmlns:p14="http://schemas.microsoft.com/office/powerpoint/2010/main" val="3909235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5" name="Shape 295"/>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rmAutofit/>
          </a:bodyPr>
          <a:lstStyle/>
          <a:p>
            <a:pPr marL="0" lvl="0" indent="0" algn="l" rtl="0">
              <a:spcBef>
                <a:spcPts val="0"/>
              </a:spcBef>
              <a:spcAft>
                <a:spcPts val="0"/>
              </a:spcAft>
              <a:buSzPct val="25000"/>
              <a:buNone/>
            </a:pPr>
            <a:endParaRPr/>
          </a:p>
        </p:txBody>
      </p:sp>
      <p:sp>
        <p:nvSpPr>
          <p:cNvPr id="296" name="Shape 296"/>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49</a:t>
            </a:fld>
            <a:endParaRPr lang="en-US"/>
          </a:p>
        </p:txBody>
      </p:sp>
    </p:spTree>
    <p:extLst>
      <p:ext uri="{BB962C8B-B14F-4D97-AF65-F5344CB8AC3E}">
        <p14:creationId xmlns:p14="http://schemas.microsoft.com/office/powerpoint/2010/main" val="1879241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C0090EB-5A49-4D20-A078-650CF53B2992}" type="slidenum">
              <a:rPr lang="en-US" smtClean="0"/>
              <a:pPr>
                <a:defRPr/>
              </a:pPr>
              <a:t>50</a:t>
            </a:fld>
            <a:endParaRPr lang="en-US"/>
          </a:p>
        </p:txBody>
      </p:sp>
    </p:spTree>
    <p:extLst>
      <p:ext uri="{BB962C8B-B14F-4D97-AF65-F5344CB8AC3E}">
        <p14:creationId xmlns:p14="http://schemas.microsoft.com/office/powerpoint/2010/main" val="2777793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C0090EB-5A49-4D20-A078-650CF53B2992}" type="slidenum">
              <a:rPr lang="en-US" smtClean="0"/>
              <a:pPr>
                <a:defRPr/>
              </a:pPr>
              <a:t>51</a:t>
            </a:fld>
            <a:endParaRPr lang="en-US"/>
          </a:p>
        </p:txBody>
      </p:sp>
    </p:spTree>
    <p:extLst>
      <p:ext uri="{BB962C8B-B14F-4D97-AF65-F5344CB8AC3E}">
        <p14:creationId xmlns:p14="http://schemas.microsoft.com/office/powerpoint/2010/main" val="4044501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C0090EB-5A49-4D20-A078-650CF53B2992}" type="slidenum">
              <a:rPr lang="en-US" smtClean="0"/>
              <a:pPr>
                <a:defRPr/>
              </a:pPr>
              <a:t>52</a:t>
            </a:fld>
            <a:endParaRPr lang="en-US"/>
          </a:p>
        </p:txBody>
      </p:sp>
    </p:spTree>
    <p:extLst>
      <p:ext uri="{BB962C8B-B14F-4D97-AF65-F5344CB8AC3E}">
        <p14:creationId xmlns:p14="http://schemas.microsoft.com/office/powerpoint/2010/main" val="126445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258888" y="719138"/>
            <a:ext cx="4800600" cy="360045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eaLnBrk="1" hangingPunct="1">
              <a:spcBef>
                <a:spcPct val="0"/>
              </a:spcBef>
              <a:defRPr/>
            </a:pPr>
            <a:r>
              <a:rPr lang="en-US" dirty="0" smtClean="0"/>
              <a:t>the maturity of the pavement from data loggers instrumented in the field on 9/22 and 9/24.  From this figure it can be seen that, for the specific site conditions on 9/22 and 9/24, the pavement reached a 5800 º</a:t>
            </a:r>
            <a:r>
              <a:rPr lang="en-US" dirty="0" err="1" smtClean="0"/>
              <a:t>Chrs</a:t>
            </a:r>
            <a:r>
              <a:rPr lang="en-US" dirty="0" smtClean="0"/>
              <a:t> maturity value (equivalent to a flexural strength of 550psi) in 152 hours (6.3 Days). So using the concept of maturity, the pavement can be opened to construction traffic </a:t>
            </a:r>
            <a:r>
              <a:rPr lang="en-US" b="1" dirty="0" smtClean="0"/>
              <a:t>at least 3 days</a:t>
            </a:r>
            <a:r>
              <a:rPr lang="en-US" dirty="0" smtClean="0"/>
              <a:t> in advance of the current minimum opening requirement of 10 days. This is because the strength gain of the pavement is faster than the beams due to the greater mass of concrete (higher heat of hydration) and greater exposure to the environment (The environment could increase or decrease the strength gain compared to lab cured specimens depending on the temperature and moisture conditions). It measures the actual in place pavement under actual field conditions.  Test specimens cured at standard conditions represent the concrete strength under laboratory conditions which are different than what the pavement experiences. So the concept of maturity can be used to open pavements for construction traffic sooner, which in turn can help reduce costs, speed up the construction operations and also helps in safety related issues.</a:t>
            </a:r>
          </a:p>
          <a:p>
            <a:pPr eaLnBrk="1" hangingPunct="1">
              <a:spcBef>
                <a:spcPct val="0"/>
              </a:spcBef>
            </a:pPr>
            <a:endParaRPr lang="en-US" dirty="0" smtClean="0"/>
          </a:p>
          <a:p>
            <a:pPr defTabSz="931774" eaLnBrk="1" hangingPunct="1">
              <a:spcBef>
                <a:spcPct val="0"/>
              </a:spcBef>
              <a:defRPr/>
            </a:pPr>
            <a:r>
              <a:rPr lang="en-US" dirty="0" smtClean="0"/>
              <a:t>Maturity meters currently available in the market automate the process shown in these figures. They are very easy to use and relatively inexpensive. By using the maturity concept to open pavements to traffic sooner, CALTRANs can benefit significantly in terms of time and money savings. </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8E5F4E-B596-46DF-A0C1-00EE46B52FF7}" type="slidenum">
              <a:rPr lang="en-US">
                <a:cs typeface="Arial" charset="0"/>
              </a:rPr>
              <a:pPr fontAlgn="base">
                <a:spcBef>
                  <a:spcPct val="0"/>
                </a:spcBef>
                <a:spcAft>
                  <a:spcPct val="0"/>
                </a:spcAft>
                <a:defRPr/>
              </a:pPr>
              <a:t>53</a:t>
            </a:fld>
            <a:endParaRPr lang="en-US">
              <a:cs typeface="Arial" charset="0"/>
            </a:endParaRPr>
          </a:p>
        </p:txBody>
      </p:sp>
    </p:spTree>
    <p:extLst>
      <p:ext uri="{BB962C8B-B14F-4D97-AF65-F5344CB8AC3E}">
        <p14:creationId xmlns:p14="http://schemas.microsoft.com/office/powerpoint/2010/main" val="1869562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5" name="Shape 295"/>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rmAutofit/>
          </a:bodyPr>
          <a:lstStyle/>
          <a:p>
            <a:pPr marL="0" lvl="0" indent="0" algn="l" rtl="0">
              <a:spcBef>
                <a:spcPts val="0"/>
              </a:spcBef>
              <a:spcAft>
                <a:spcPts val="0"/>
              </a:spcAft>
              <a:buSzPct val="25000"/>
              <a:buNone/>
            </a:pPr>
            <a:endParaRPr/>
          </a:p>
        </p:txBody>
      </p:sp>
      <p:sp>
        <p:nvSpPr>
          <p:cNvPr id="296" name="Shape 296"/>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55</a:t>
            </a:fld>
            <a:endParaRPr lang="en-US"/>
          </a:p>
        </p:txBody>
      </p:sp>
    </p:spTree>
    <p:extLst>
      <p:ext uri="{BB962C8B-B14F-4D97-AF65-F5344CB8AC3E}">
        <p14:creationId xmlns:p14="http://schemas.microsoft.com/office/powerpoint/2010/main" val="1418696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F58891-5505-41E0-968B-C8CA47914E21}" type="slidenum">
              <a:rPr lang="en-US" smtClean="0"/>
              <a:pPr>
                <a:defRPr/>
              </a:pPr>
              <a:t>56</a:t>
            </a:fld>
            <a:endParaRPr lang="en-US"/>
          </a:p>
        </p:txBody>
      </p:sp>
    </p:spTree>
    <p:extLst>
      <p:ext uri="{BB962C8B-B14F-4D97-AF65-F5344CB8AC3E}">
        <p14:creationId xmlns:p14="http://schemas.microsoft.com/office/powerpoint/2010/main" val="194317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55" name="Shape 55"/>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F58891-5505-41E0-968B-C8CA47914E21}" type="slidenum">
              <a:rPr lang="en-US" smtClean="0"/>
              <a:pPr>
                <a:defRPr/>
              </a:pPr>
              <a:t>59</a:t>
            </a:fld>
            <a:endParaRPr lang="en-US"/>
          </a:p>
        </p:txBody>
      </p:sp>
    </p:spTree>
    <p:extLst>
      <p:ext uri="{BB962C8B-B14F-4D97-AF65-F5344CB8AC3E}">
        <p14:creationId xmlns:p14="http://schemas.microsoft.com/office/powerpoint/2010/main" val="3494329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800600" cy="3600450"/>
          </a:xfrm>
        </p:spPr>
      </p:sp>
      <p:sp>
        <p:nvSpPr>
          <p:cNvPr id="3" name="Notes Placeholder 2"/>
          <p:cNvSpPr>
            <a:spLocks noGrp="1"/>
          </p:cNvSpPr>
          <p:nvPr>
            <p:ph type="body" idx="1"/>
          </p:nvPr>
        </p:nvSpPr>
        <p:spPr/>
        <p:txBody>
          <a:bodyPr/>
          <a:lstStyle/>
          <a:p>
            <a:r>
              <a:rPr lang="en-US" dirty="0" smtClean="0"/>
              <a:t>This chart indicates which of</a:t>
            </a:r>
            <a:r>
              <a:rPr lang="en-US" baseline="0" dirty="0" smtClean="0"/>
              <a:t> the three mixture parameters affects what critical property.  The yellow stripe is where the specification should reside.  All else should be left to the contractor to match available materials with their equipment while still meeting spec requirements.</a:t>
            </a:r>
            <a:endParaRPr lang="en-US" dirty="0"/>
          </a:p>
        </p:txBody>
      </p:sp>
      <p:sp>
        <p:nvSpPr>
          <p:cNvPr id="4" name="Slide Number Placeholder 3"/>
          <p:cNvSpPr>
            <a:spLocks noGrp="1"/>
          </p:cNvSpPr>
          <p:nvPr>
            <p:ph type="sldNum" sz="quarter" idx="10"/>
          </p:nvPr>
        </p:nvSpPr>
        <p:spPr/>
        <p:txBody>
          <a:bodyPr/>
          <a:lstStyle/>
          <a:p>
            <a:pPr>
              <a:defRPr/>
            </a:pPr>
            <a:fld id="{9DF58891-5505-41E0-968B-C8CA47914E21}" type="slidenum">
              <a:rPr lang="en-US" smtClean="0"/>
              <a:pPr>
                <a:defRPr/>
              </a:pPr>
              <a:t>61</a:t>
            </a:fld>
            <a:endParaRPr lang="en-US"/>
          </a:p>
        </p:txBody>
      </p:sp>
    </p:spTree>
    <p:extLst>
      <p:ext uri="{BB962C8B-B14F-4D97-AF65-F5344CB8AC3E}">
        <p14:creationId xmlns:p14="http://schemas.microsoft.com/office/powerpoint/2010/main" val="1968462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377" name="Shape 377"/>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393" name="Shape 39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385" name="Shape 385"/>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385" name="Shape 385"/>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902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385" name="Shape 385"/>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8366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385" name="Shape 385"/>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43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72" name="Shape 72"/>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79" name="Shape 79"/>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F58891-5505-41E0-968B-C8CA47914E21}" type="slidenum">
              <a:rPr lang="en-US" smtClean="0"/>
              <a:pPr>
                <a:defRPr/>
              </a:pPr>
              <a:t>9</a:t>
            </a:fld>
            <a:endParaRPr lang="en-US"/>
          </a:p>
        </p:txBody>
      </p:sp>
    </p:spTree>
    <p:extLst>
      <p:ext uri="{BB962C8B-B14F-4D97-AF65-F5344CB8AC3E}">
        <p14:creationId xmlns:p14="http://schemas.microsoft.com/office/powerpoint/2010/main" val="273117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Blank">
    <p:spTree>
      <p:nvGrpSpPr>
        <p:cNvPr id="1" name="Shape 15"/>
        <p:cNvGrpSpPr/>
        <p:nvPr/>
      </p:nvGrpSpPr>
      <p:grpSpPr>
        <a:xfrm>
          <a:off x="0" y="0"/>
          <a:ext cx="0" cy="0"/>
          <a:chOff x="0" y="0"/>
          <a:chExt cx="0" cy="0"/>
        </a:xfrm>
      </p:grpSpPr>
      <p:sp>
        <p:nvSpPr>
          <p:cNvPr id="16" name="Shape 16"/>
          <p:cNvSpPr txBox="1">
            <a:spLocks noGrp="1"/>
          </p:cNvSpPr>
          <p:nvPr>
            <p:ph type="ftr" idx="11"/>
          </p:nvPr>
        </p:nvSpPr>
        <p:spPr>
          <a:xfrm>
            <a:off x="3352800" y="6400800"/>
            <a:ext cx="2895600" cy="381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sldNum" idx="12"/>
          </p:nvPr>
        </p:nvSpPr>
        <p:spPr>
          <a:xfrm>
            <a:off x="66675" y="6362700"/>
            <a:ext cx="466800" cy="38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a:solidFill>
                  <a:srgbClr val="0C0C0C"/>
                </a:solidFill>
                <a:latin typeface="Arial"/>
                <a:ea typeface="Arial"/>
                <a:cs typeface="Arial"/>
                <a:sym typeface="Arial"/>
              </a:rPr>
              <a:t>‹#›</a:t>
            </a:fld>
            <a:endParaRPr lang="en-US" sz="1400">
              <a:solidFill>
                <a:srgbClr val="0C0C0C"/>
              </a:solidFill>
              <a:latin typeface="Arial"/>
              <a:ea typeface="Arial"/>
              <a:cs typeface="Arial"/>
              <a:sym typeface="Aria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81000" y="381000"/>
            <a:ext cx="8382000" cy="685800"/>
          </a:xfrm>
          <a:prstGeom prst="rect">
            <a:avLst/>
          </a:prstGeom>
          <a:noFill/>
          <a:ln>
            <a:noFill/>
          </a:ln>
        </p:spPr>
        <p:txBody>
          <a:bodyPr lIns="91425" tIns="91425" rIns="91425" bIns="91425" anchor="ctr" anchorCtr="0"/>
          <a:lstStyle>
            <a:lvl1pPr marL="0" lvl="0" indent="0" algn="ctr"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457200" lvl="5" indent="0" algn="l" rtl="0">
              <a:spcBef>
                <a:spcPts val="0"/>
              </a:spcBef>
              <a:spcAft>
                <a:spcPts val="0"/>
              </a:spcAft>
              <a:buNone/>
              <a:defRPr/>
            </a:lvl6pPr>
            <a:lvl7pPr marL="914400" lvl="6" indent="0" algn="l" rtl="0">
              <a:spcBef>
                <a:spcPts val="0"/>
              </a:spcBef>
              <a:spcAft>
                <a:spcPts val="0"/>
              </a:spcAft>
              <a:buNone/>
              <a:defRPr/>
            </a:lvl7pPr>
            <a:lvl8pPr marL="1371600" lvl="7" indent="0" algn="l" rtl="0">
              <a:spcBef>
                <a:spcPts val="0"/>
              </a:spcBef>
              <a:spcAft>
                <a:spcPts val="0"/>
              </a:spcAft>
              <a:buNone/>
              <a:defRPr/>
            </a:lvl8pPr>
            <a:lvl9pPr marL="1828800" lvl="8" indent="0" algn="l" rtl="0">
              <a:spcBef>
                <a:spcPts val="0"/>
              </a:spcBef>
              <a:spcAft>
                <a:spcPts val="0"/>
              </a:spcAft>
              <a:buNone/>
              <a:defRPr/>
            </a:lvl9pPr>
          </a:lstStyle>
          <a:p>
            <a:endParaRPr/>
          </a:p>
        </p:txBody>
      </p:sp>
      <p:sp>
        <p:nvSpPr>
          <p:cNvPr id="20" name="Shape 20"/>
          <p:cNvSpPr txBox="1">
            <a:spLocks noGrp="1"/>
          </p:cNvSpPr>
          <p:nvPr>
            <p:ph type="body" idx="1"/>
          </p:nvPr>
        </p:nvSpPr>
        <p:spPr>
          <a:xfrm>
            <a:off x="381000" y="1447800"/>
            <a:ext cx="8382000" cy="4572000"/>
          </a:xfrm>
          <a:prstGeom prst="rect">
            <a:avLst/>
          </a:prstGeom>
          <a:noFill/>
          <a:ln>
            <a:noFill/>
          </a:ln>
        </p:spPr>
        <p:txBody>
          <a:bodyPr lIns="91425" tIns="91425" rIns="91425" bIns="91425" anchor="t" anchorCtr="0"/>
          <a:lstStyle>
            <a:lvl1pPr marL="347662" lvl="0" indent="-169862" algn="l" rtl="0">
              <a:spcBef>
                <a:spcPts val="0"/>
              </a:spcBef>
              <a:spcAft>
                <a:spcPts val="0"/>
              </a:spcAft>
              <a:buClr>
                <a:schemeClr val="dk1"/>
              </a:buClr>
              <a:buSzPct val="100000"/>
              <a:buFont typeface="Arial"/>
              <a:defRPr sz="2800"/>
            </a:lvl1pPr>
            <a:lvl2pPr marL="804862" lvl="1" indent="-169862" algn="l" rtl="0">
              <a:spcBef>
                <a:spcPts val="0"/>
              </a:spcBef>
              <a:spcAft>
                <a:spcPts val="0"/>
              </a:spcAft>
              <a:buClr>
                <a:schemeClr val="dk1"/>
              </a:buClr>
              <a:buSzPct val="100000"/>
              <a:defRPr sz="2800"/>
            </a:lvl2pPr>
            <a:lvl3pPr marL="1147762" lvl="2" indent="-55562" algn="l" rtl="0">
              <a:spcBef>
                <a:spcPts val="560"/>
              </a:spcBef>
              <a:spcAft>
                <a:spcPts val="0"/>
              </a:spcAft>
              <a:buClr>
                <a:schemeClr val="dk1"/>
              </a:buClr>
              <a:buSzPct val="100000"/>
              <a:defRPr sz="2800"/>
            </a:lvl3pPr>
            <a:lvl4pPr marL="1600200" lvl="3" indent="-50800" algn="l" rtl="0">
              <a:spcBef>
                <a:spcPts val="560"/>
              </a:spcBef>
              <a:spcAft>
                <a:spcPts val="0"/>
              </a:spcAft>
              <a:buClr>
                <a:schemeClr val="dk1"/>
              </a:buClr>
              <a:buSzPct val="100000"/>
              <a:buFont typeface="Helvetica Neue"/>
              <a:defRPr sz="2800"/>
            </a:lvl4pPr>
            <a:lvl5pPr marL="2057400" lvl="4" indent="-50800" algn="l" rtl="0">
              <a:spcBef>
                <a:spcPts val="560"/>
              </a:spcBef>
              <a:spcAft>
                <a:spcPts val="0"/>
              </a:spcAft>
              <a:buClr>
                <a:schemeClr val="dk1"/>
              </a:buClr>
              <a:buSzPct val="100000"/>
              <a:buFont typeface="Helvetica Neue"/>
              <a:defRPr sz="2800"/>
            </a:lvl5pPr>
            <a:lvl6pPr marL="2514600" lvl="5" indent="-114300" algn="l" rtl="0">
              <a:spcBef>
                <a:spcPts val="360"/>
              </a:spcBef>
              <a:spcAft>
                <a:spcPts val="0"/>
              </a:spcAft>
              <a:buClr>
                <a:schemeClr val="dk1"/>
              </a:buClr>
              <a:defRPr/>
            </a:lvl6pPr>
            <a:lvl7pPr marL="2971800" lvl="6" indent="-114300" algn="l" rtl="0">
              <a:spcBef>
                <a:spcPts val="360"/>
              </a:spcBef>
              <a:spcAft>
                <a:spcPts val="0"/>
              </a:spcAft>
              <a:buClr>
                <a:schemeClr val="dk1"/>
              </a:buClr>
              <a:defRPr/>
            </a:lvl7pPr>
            <a:lvl8pPr marL="3429000" lvl="7" indent="-114300" algn="l" rtl="0">
              <a:spcBef>
                <a:spcPts val="360"/>
              </a:spcBef>
              <a:spcAft>
                <a:spcPts val="0"/>
              </a:spcAft>
              <a:buClr>
                <a:schemeClr val="dk1"/>
              </a:buClr>
              <a:defRPr/>
            </a:lvl8pPr>
            <a:lvl9pPr marL="3886200" lvl="8" indent="-114300" algn="l" rtl="0">
              <a:spcBef>
                <a:spcPts val="360"/>
              </a:spcBef>
              <a:spcAft>
                <a:spcPts val="0"/>
              </a:spcAft>
              <a:buClr>
                <a:schemeClr val="dk1"/>
              </a:buClr>
              <a:defRPr/>
            </a:lvl9pPr>
          </a:lstStyle>
          <a:p>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marL="342900" indent="-342900">
              <a:defRPr lang="en-US" sz="2800" kern="1200" dirty="0" smtClean="0">
                <a:solidFill>
                  <a:schemeClr val="tx1"/>
                </a:solidFill>
                <a:latin typeface="+mn-lt"/>
                <a:ea typeface="+mn-ea"/>
                <a:cs typeface="+mn-cs"/>
              </a:defRPr>
            </a:lvl1pPr>
            <a:lvl2pPr marL="742950" indent="-285750">
              <a:defRPr lang="en-US" sz="2400" kern="1200" baseline="0" dirty="0" smtClean="0">
                <a:solidFill>
                  <a:schemeClr val="tx2">
                    <a:lumMod val="75000"/>
                  </a:schemeClr>
                </a:solidFill>
                <a:latin typeface="+mn-lt"/>
                <a:ea typeface="+mn-ea"/>
                <a:cs typeface="+mn-cs"/>
              </a:defRPr>
            </a:lvl2pPr>
            <a:lvl3pPr marL="1143000" indent="-228600">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marL="342900" lvl="0" indent="-342900" algn="l" rtl="0" eaLnBrk="0" fontAlgn="base" hangingPunct="0">
              <a:spcBef>
                <a:spcPts val="0"/>
              </a:spcBef>
              <a:spcAft>
                <a:spcPct val="0"/>
              </a:spcAft>
              <a:buClr>
                <a:schemeClr val="tx2">
                  <a:lumMod val="75000"/>
                </a:schemeClr>
              </a:buClr>
              <a:buSzPct val="50000"/>
              <a:buFont typeface="Wingdings" pitchFamily="2" charset="2"/>
              <a:buChar char="q"/>
            </a:pPr>
            <a:r>
              <a:rPr lang="en-US" dirty="0" smtClean="0"/>
              <a:t>Click to edit Master text styles</a:t>
            </a:r>
          </a:p>
          <a:p>
            <a:pPr marL="742950" lvl="1" indent="-285750" algn="l" rtl="0" eaLnBrk="0" fontAlgn="base" hangingPunct="0">
              <a:spcBef>
                <a:spcPts val="0"/>
              </a:spcBef>
              <a:spcAft>
                <a:spcPct val="0"/>
              </a:spcAft>
              <a:buClr>
                <a:schemeClr val="tx1"/>
              </a:buClr>
              <a:buSzPct val="80000"/>
              <a:buFont typeface="Courier New" pitchFamily="49" charset="0"/>
              <a:buChar char="o"/>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342900" indent="-342900">
              <a:defRPr lang="en-US" sz="2800" kern="1200" dirty="0" smtClean="0">
                <a:solidFill>
                  <a:schemeClr val="tx1"/>
                </a:solidFill>
                <a:latin typeface="+mn-lt"/>
                <a:ea typeface="+mn-ea"/>
                <a:cs typeface="+mn-cs"/>
              </a:defRPr>
            </a:lvl1pPr>
            <a:lvl2pPr marL="742950" indent="-285750">
              <a:defRPr lang="en-US" sz="2400" kern="1200" baseline="0" dirty="0" smtClean="0">
                <a:solidFill>
                  <a:schemeClr val="tx2">
                    <a:lumMod val="75000"/>
                  </a:schemeClr>
                </a:solidFill>
                <a:latin typeface="+mn-lt"/>
                <a:ea typeface="+mn-ea"/>
                <a:cs typeface="+mn-cs"/>
              </a:defRPr>
            </a:lvl2pPr>
            <a:lvl3pPr marL="1143000" indent="-228600">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marL="342900" lvl="0" indent="-342900" algn="l" rtl="0" eaLnBrk="0" fontAlgn="base" hangingPunct="0">
              <a:spcBef>
                <a:spcPts val="0"/>
              </a:spcBef>
              <a:spcAft>
                <a:spcPct val="0"/>
              </a:spcAft>
              <a:buClr>
                <a:schemeClr val="tx2">
                  <a:lumMod val="75000"/>
                </a:schemeClr>
              </a:buClr>
              <a:buSzPct val="50000"/>
              <a:buFont typeface="Wingdings" pitchFamily="2" charset="2"/>
              <a:buChar char="q"/>
            </a:pPr>
            <a:r>
              <a:rPr lang="en-US" dirty="0" smtClean="0"/>
              <a:t>Click to edit Master text styles</a:t>
            </a:r>
          </a:p>
          <a:p>
            <a:pPr marL="742950" lvl="1" indent="-285750" algn="l" rtl="0" eaLnBrk="0" fontAlgn="base" hangingPunct="0">
              <a:spcBef>
                <a:spcPts val="0"/>
              </a:spcBef>
              <a:spcAft>
                <a:spcPct val="0"/>
              </a:spcAft>
              <a:buClr>
                <a:schemeClr val="tx1"/>
              </a:buClr>
              <a:buSzPct val="80000"/>
              <a:buFont typeface="Courier New" pitchFamily="49" charset="0"/>
              <a:buChar char="o"/>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3649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565150"/>
          </a:xfrm>
        </p:spPr>
        <p:txBody>
          <a:bodyPr anchor="b"/>
          <a:lstStyle>
            <a:lvl1pPr>
              <a:defRPr/>
            </a:lvl1pPr>
          </a:lstStyle>
          <a:p>
            <a:r>
              <a:rPr kumimoji="0" lang="en-US" dirty="0" smtClean="0"/>
              <a:t>Click to edit Master title style</a:t>
            </a:r>
            <a:endParaRPr kumimoji="0" lang="en-US" dirty="0"/>
          </a:p>
        </p:txBody>
      </p:sp>
      <p:sp>
        <p:nvSpPr>
          <p:cNvPr id="9" name="Slide Number Placeholder 8"/>
          <p:cNvSpPr>
            <a:spLocks noGrp="1"/>
          </p:cNvSpPr>
          <p:nvPr>
            <p:ph type="sldNum" sz="quarter" idx="12"/>
          </p:nvPr>
        </p:nvSpPr>
        <p:spPr/>
        <p:txBody>
          <a:bodyPr/>
          <a:lstStyle/>
          <a:p>
            <a:fld id="{148AC85F-C47F-44CE-86CA-152225BF2576}" type="slidenum">
              <a:rPr lang="en-US" smtClean="0"/>
              <a:pPr/>
              <a:t>‹#›</a:t>
            </a:fld>
            <a:endParaRPr lang="en-US"/>
          </a:p>
        </p:txBody>
      </p:sp>
      <p:sp>
        <p:nvSpPr>
          <p:cNvPr id="11" name="Content Placeholder 10"/>
          <p:cNvSpPr>
            <a:spLocks noGrp="1"/>
          </p:cNvSpPr>
          <p:nvPr>
            <p:ph sz="quarter" idx="2"/>
          </p:nvPr>
        </p:nvSpPr>
        <p:spPr>
          <a:xfrm>
            <a:off x="457200" y="1371600"/>
            <a:ext cx="8229600" cy="4876800"/>
          </a:xfrm>
        </p:spPr>
        <p:txBody>
          <a:bodyPr/>
          <a:lstStyle>
            <a:lvl1pPr>
              <a:defRPr sz="2800"/>
            </a:lvl1pPr>
            <a:lvl2pPr>
              <a:defRPr sz="2800"/>
            </a:lvl2pPr>
            <a:lvl3pPr>
              <a:defRPr sz="2800"/>
            </a:lvl3pPr>
            <a:lvl4pPr>
              <a:defRPr sz="2800"/>
            </a:lvl4pPr>
            <a:lvl5pPr>
              <a:defRPr sz="2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5012902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381000"/>
            <a:ext cx="8382000" cy="6858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1pPr>
            <a:lvl2pPr marL="0" marR="0" lvl="1"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2pPr>
            <a:lvl3pPr marL="0" marR="0" lvl="2"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3pPr>
            <a:lvl4pPr marL="0" marR="0" lvl="3"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4pPr>
            <a:lvl5pPr marL="0" marR="0" lvl="4"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5pPr>
            <a:lvl6pPr marL="457200" marR="0" lvl="5"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6pPr>
            <a:lvl7pPr marL="914400" marR="0" lvl="6"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7pPr>
            <a:lvl8pPr marL="1371600" marR="0" lvl="7"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8pPr>
            <a:lvl9pPr marL="1828800" marR="0" lvl="8" indent="0" algn="l" rtl="0">
              <a:spcBef>
                <a:spcPts val="0"/>
              </a:spcBef>
              <a:spcAft>
                <a:spcPts val="0"/>
              </a:spcAft>
              <a:buNone/>
              <a:defRPr sz="3200" b="0" i="0" u="none" strike="noStrike" cap="none">
                <a:solidFill>
                  <a:srgbClr val="336699"/>
                </a:solidFill>
                <a:latin typeface="Arial Black"/>
                <a:ea typeface="Arial Black"/>
                <a:cs typeface="Arial Black"/>
                <a:sym typeface="Arial Black"/>
              </a:defRPr>
            </a:lvl9pPr>
          </a:lstStyle>
          <a:p>
            <a:endParaRPr/>
          </a:p>
        </p:txBody>
      </p:sp>
      <p:sp>
        <p:nvSpPr>
          <p:cNvPr id="11" name="Shape 11"/>
          <p:cNvSpPr txBox="1">
            <a:spLocks noGrp="1"/>
          </p:cNvSpPr>
          <p:nvPr>
            <p:ph type="body" idx="1"/>
          </p:nvPr>
        </p:nvSpPr>
        <p:spPr>
          <a:xfrm>
            <a:off x="381000" y="1447800"/>
            <a:ext cx="8382000" cy="4572000"/>
          </a:xfrm>
          <a:prstGeom prst="rect">
            <a:avLst/>
          </a:prstGeom>
          <a:noFill/>
          <a:ln>
            <a:noFill/>
          </a:ln>
        </p:spPr>
        <p:txBody>
          <a:bodyPr lIns="91425" tIns="91425" rIns="91425" bIns="91425" anchor="t" anchorCtr="0"/>
          <a:lstStyle>
            <a:lvl1pPr marL="347662" marR="0" lvl="0" indent="-144462" algn="l" rtl="0">
              <a:spcBef>
                <a:spcPts val="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804862" marR="0" lvl="1" indent="-144462" algn="l" rtl="0">
              <a:spcBef>
                <a:spcPts val="0"/>
              </a:spcBef>
              <a:spcAft>
                <a:spcPts val="0"/>
              </a:spcAft>
              <a:buClr>
                <a:schemeClr val="dk1"/>
              </a:buClr>
              <a:buSzPct val="100000"/>
              <a:buFont typeface="Noto Sans Symbols"/>
              <a:buChar char="✓"/>
              <a:defRPr sz="3200" b="0" i="0" u="none" strike="noStrike" cap="none">
                <a:solidFill>
                  <a:schemeClr val="dk1"/>
                </a:solidFill>
                <a:latin typeface="Arial"/>
                <a:ea typeface="Arial"/>
                <a:cs typeface="Arial"/>
                <a:sym typeface="Arial"/>
              </a:defRPr>
            </a:lvl2pPr>
            <a:lvl3pPr marL="1147762" marR="0" lvl="2" indent="-80962" algn="l" rtl="0">
              <a:spcBef>
                <a:spcPts val="480"/>
              </a:spcBef>
              <a:spcAft>
                <a:spcPts val="0"/>
              </a:spcAft>
              <a:buClr>
                <a:schemeClr val="dk1"/>
              </a:buClr>
              <a:buSzPct val="100000"/>
              <a:buFont typeface="Noto Sans Symbols"/>
              <a:buChar char="➢"/>
              <a:defRPr sz="2400" b="0" i="0" u="none" strike="noStrike" cap="none">
                <a:solidFill>
                  <a:schemeClr val="dk1"/>
                </a:solidFill>
                <a:latin typeface="Helvetica Neue"/>
                <a:ea typeface="Helvetica Neue"/>
                <a:cs typeface="Helvetica Neue"/>
                <a:sym typeface="Helvetica Neue"/>
              </a:defRPr>
            </a:lvl3pPr>
            <a:lvl4pPr marL="1600200" marR="0" lvl="3" indent="-101600" algn="l" rtl="0">
              <a:spcBef>
                <a:spcPts val="400"/>
              </a:spcBef>
              <a:spcAft>
                <a:spcPts val="0"/>
              </a:spcAft>
              <a:buClr>
                <a:schemeClr val="dk1"/>
              </a:buClr>
              <a:buSzPct val="100000"/>
              <a:buFont typeface="Helvetica Neue"/>
              <a:buChar char="–"/>
              <a:defRPr sz="2000" b="0" i="0" u="none" strike="noStrike" cap="none">
                <a:solidFill>
                  <a:schemeClr val="dk1"/>
                </a:solidFill>
                <a:latin typeface="Helvetica Neue"/>
                <a:ea typeface="Helvetica Neue"/>
                <a:cs typeface="Helvetica Neue"/>
                <a:sym typeface="Helvetica Neue"/>
              </a:defRPr>
            </a:lvl4pPr>
            <a:lvl5pPr marL="2057400" marR="0" lvl="4" indent="-101600" algn="l" rtl="0">
              <a:spcBef>
                <a:spcPts val="400"/>
              </a:spcBef>
              <a:spcAft>
                <a:spcPts val="0"/>
              </a:spcAft>
              <a:buClr>
                <a:schemeClr val="dk1"/>
              </a:buClr>
              <a:buSzPct val="100000"/>
              <a:buFont typeface="Helvetica Neue"/>
              <a:buChar char="»"/>
              <a:defRPr sz="20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spcAft>
                <a:spcPts val="0"/>
              </a:spcAft>
              <a:buClr>
                <a:schemeClr val="dk1"/>
              </a:buClr>
              <a:buSzPct val="100000"/>
              <a:buFont typeface="Helvetica Neue"/>
              <a:buChar char="»"/>
              <a:defRPr sz="2000" b="0" i="0" u="none" strike="noStrike" cap="none">
                <a:solidFill>
                  <a:schemeClr val="dk1"/>
                </a:solidFill>
                <a:latin typeface="Helvetica Neue"/>
                <a:ea typeface="Helvetica Neue"/>
                <a:cs typeface="Helvetica Neue"/>
                <a:sym typeface="Helvetica Neue"/>
              </a:defRPr>
            </a:lvl6pPr>
            <a:lvl7pPr marL="2971800" marR="0" lvl="6" indent="-101600" algn="l" rtl="0">
              <a:spcBef>
                <a:spcPts val="400"/>
              </a:spcBef>
              <a:spcAft>
                <a:spcPts val="0"/>
              </a:spcAft>
              <a:buClr>
                <a:schemeClr val="dk1"/>
              </a:buClr>
              <a:buSzPct val="100000"/>
              <a:buFont typeface="Helvetica Neue"/>
              <a:buChar char="»"/>
              <a:defRPr sz="2000" b="0" i="0" u="none" strike="noStrike" cap="none">
                <a:solidFill>
                  <a:schemeClr val="dk1"/>
                </a:solidFill>
                <a:latin typeface="Helvetica Neue"/>
                <a:ea typeface="Helvetica Neue"/>
                <a:cs typeface="Helvetica Neue"/>
                <a:sym typeface="Helvetica Neue"/>
              </a:defRPr>
            </a:lvl7pPr>
            <a:lvl8pPr marL="3429000" marR="0" lvl="7" indent="-101600" algn="l" rtl="0">
              <a:spcBef>
                <a:spcPts val="400"/>
              </a:spcBef>
              <a:spcAft>
                <a:spcPts val="0"/>
              </a:spcAft>
              <a:buClr>
                <a:schemeClr val="dk1"/>
              </a:buClr>
              <a:buSzPct val="100000"/>
              <a:buFont typeface="Helvetica Neue"/>
              <a:buChar char="»"/>
              <a:defRPr sz="2000" b="0" i="0" u="none" strike="noStrike" cap="none">
                <a:solidFill>
                  <a:schemeClr val="dk1"/>
                </a:solidFill>
                <a:latin typeface="Helvetica Neue"/>
                <a:ea typeface="Helvetica Neue"/>
                <a:cs typeface="Helvetica Neue"/>
                <a:sym typeface="Helvetica Neue"/>
              </a:defRPr>
            </a:lvl8pPr>
            <a:lvl9pPr marL="3886200" marR="0" lvl="8" indent="-101600" algn="l" rtl="0">
              <a:spcBef>
                <a:spcPts val="400"/>
              </a:spcBef>
              <a:spcAft>
                <a:spcPts val="0"/>
              </a:spcAft>
              <a:buClr>
                <a:schemeClr val="dk1"/>
              </a:buClr>
              <a:buSzPct val="100000"/>
              <a:buFont typeface="Helvetica Neue"/>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12" name="Shape 12"/>
          <p:cNvSpPr/>
          <p:nvPr/>
        </p:nvSpPr>
        <p:spPr>
          <a:xfrm>
            <a:off x="1371600" y="6400800"/>
            <a:ext cx="1905000" cy="38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p:txBody>
      </p:sp>
      <p:pic>
        <p:nvPicPr>
          <p:cNvPr id="13" name="Shape 13"/>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0" y="6324600"/>
            <a:ext cx="9144000" cy="457200"/>
          </a:xfrm>
          <a:prstGeom prst="rect">
            <a:avLst/>
          </a:prstGeom>
          <a:noFill/>
          <a:ln>
            <a:noFill/>
          </a:ln>
        </p:spPr>
      </p:pic>
      <p:sp>
        <p:nvSpPr>
          <p:cNvPr id="14" name="Shape 14"/>
          <p:cNvSpPr txBox="1">
            <a:spLocks noGrp="1"/>
          </p:cNvSpPr>
          <p:nvPr>
            <p:ph type="sldNum" idx="12"/>
          </p:nvPr>
        </p:nvSpPr>
        <p:spPr>
          <a:xfrm>
            <a:off x="8728200" y="6400800"/>
            <a:ext cx="695400" cy="38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u="none">
                <a:solidFill>
                  <a:srgbClr val="0C0C0C"/>
                </a:solidFill>
                <a:latin typeface="Arial"/>
                <a:ea typeface="Arial"/>
                <a:cs typeface="Arial"/>
                <a:sym typeface="Arial"/>
              </a:rPr>
              <a:t>‹#›</a:t>
            </a:fld>
            <a:endParaRPr lang="en-US" sz="1400" b="0" u="none">
              <a:solidFill>
                <a:srgbClr val="0C0C0C"/>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2.png"/><Relationship Id="rId5" Type="http://schemas.openxmlformats.org/officeDocument/2006/relationships/oleObject" Target="../embeddings/oleObject2.bin"/><Relationship Id="rId4" Type="http://schemas.openxmlformats.org/officeDocument/2006/relationships/image" Target="../media/image73.emf"/></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ctrTitle" idx="4294967295"/>
          </p:nvPr>
        </p:nvSpPr>
        <p:spPr>
          <a:xfrm>
            <a:off x="533475" y="1734589"/>
            <a:ext cx="8153400" cy="1470000"/>
          </a:xfrm>
          <a:prstGeom prst="rect">
            <a:avLst/>
          </a:prstGeom>
          <a:noFill/>
          <a:ln>
            <a:noFill/>
          </a:ln>
        </p:spPr>
        <p:txBody>
          <a:bodyPr lIns="91425" tIns="45700" rIns="91425" bIns="45700" anchor="ctr" anchorCtr="0">
            <a:noAutofit/>
          </a:bodyPr>
          <a:lstStyle/>
          <a:p>
            <a:pPr algn="ctr"/>
            <a:r>
              <a:rPr lang="en-US" dirty="0" smtClean="0"/>
              <a:t>Performance </a:t>
            </a:r>
            <a:r>
              <a:rPr lang="en-US" dirty="0"/>
              <a:t>Engineered Concrete </a:t>
            </a:r>
            <a:r>
              <a:rPr lang="en-US" dirty="0" smtClean="0"/>
              <a:t>Mixture Specifications </a:t>
            </a:r>
            <a:r>
              <a:rPr lang="en-US" dirty="0"/>
              <a:t>Understanding </a:t>
            </a:r>
            <a:r>
              <a:rPr lang="en-US" dirty="0" smtClean="0"/>
              <a:t>the</a:t>
            </a:r>
            <a:br>
              <a:rPr lang="en-US" dirty="0" smtClean="0"/>
            </a:br>
            <a:r>
              <a:rPr lang="en-US" dirty="0"/>
              <a:t/>
            </a:r>
            <a:br>
              <a:rPr lang="en-US" dirty="0"/>
            </a:br>
            <a:r>
              <a:rPr lang="en-US" dirty="0"/>
              <a:t>Parameters that Influence Critical</a:t>
            </a:r>
            <a:br>
              <a:rPr lang="en-US" dirty="0"/>
            </a:br>
            <a:r>
              <a:rPr lang="en-US" dirty="0"/>
              <a:t>Performance</a:t>
            </a:r>
            <a:r>
              <a:rPr lang="en-US" b="1" i="1" dirty="0" smtClean="0"/>
              <a:t> </a:t>
            </a:r>
            <a:endParaRPr lang="en-US" sz="4000" dirty="0"/>
          </a:p>
        </p:txBody>
      </p:sp>
      <p:sp>
        <p:nvSpPr>
          <p:cNvPr id="32" name="Shape 32"/>
          <p:cNvSpPr txBox="1">
            <a:spLocks noGrp="1"/>
          </p:cNvSpPr>
          <p:nvPr>
            <p:ph type="sldNum" idx="12"/>
          </p:nvPr>
        </p:nvSpPr>
        <p:spPr>
          <a:xfrm>
            <a:off x="66675" y="6362700"/>
            <a:ext cx="4668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sz="1400">
                <a:solidFill>
                  <a:srgbClr val="0D0D0D"/>
                </a:solidFill>
                <a:latin typeface="Times New Roman"/>
                <a:ea typeface="Times New Roman"/>
                <a:cs typeface="Times New Roman"/>
                <a:sym typeface="Times New Roman"/>
              </a:rPr>
              <a:t>1</a:t>
            </a:fld>
            <a:endParaRPr lang="en-US" sz="1400">
              <a:solidFill>
                <a:srgbClr val="0D0D0D"/>
              </a:solidFill>
              <a:latin typeface="Times New Roman"/>
              <a:ea typeface="Times New Roman"/>
              <a:cs typeface="Times New Roman"/>
              <a:sym typeface="Times New Roman"/>
            </a:endParaRPr>
          </a:p>
        </p:txBody>
      </p:sp>
      <p:pic>
        <p:nvPicPr>
          <p:cNvPr id="33" name="Shape 33" descr="C:\Users\ptaylor\Documents\NCPTC Admin\Marketing\Templates\CP Tech_InTrans combined logo.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5006975"/>
            <a:ext cx="2819400" cy="1851000"/>
          </a:xfrm>
          <a:prstGeom prst="rect">
            <a:avLst/>
          </a:prstGeom>
          <a:noFill/>
          <a:ln>
            <a:noFill/>
          </a:ln>
        </p:spPr>
      </p:pic>
      <p:sp>
        <p:nvSpPr>
          <p:cNvPr id="34" name="Shape 34"/>
          <p:cNvSpPr txBox="1"/>
          <p:nvPr/>
        </p:nvSpPr>
        <p:spPr>
          <a:xfrm>
            <a:off x="5181600" y="5257800"/>
            <a:ext cx="3608070" cy="461624"/>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SzPct val="25000"/>
              <a:buNone/>
            </a:pPr>
            <a:r>
              <a:rPr lang="en-US" sz="2400" dirty="0">
                <a:solidFill>
                  <a:schemeClr val="dk1"/>
                </a:solidFill>
                <a:latin typeface="Arial"/>
                <a:ea typeface="Arial"/>
                <a:cs typeface="Arial"/>
                <a:sym typeface="Arial"/>
              </a:rPr>
              <a:t>Dr Peter Taylor, PE (IL)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Why bother?</a:t>
            </a:r>
          </a:p>
        </p:txBody>
      </p:sp>
      <p:sp>
        <p:nvSpPr>
          <p:cNvPr id="90" name="Shape 90"/>
          <p:cNvSpPr txBox="1">
            <a:spLocks noGrp="1"/>
          </p:cNvSpPr>
          <p:nvPr>
            <p:ph type="body" idx="1"/>
          </p:nvPr>
        </p:nvSpPr>
        <p:spPr>
          <a:xfrm>
            <a:off x="381000" y="1447800"/>
            <a:ext cx="8382000" cy="4572000"/>
          </a:xfrm>
          <a:prstGeom prst="rect">
            <a:avLst/>
          </a:prstGeom>
          <a:solidFill>
            <a:schemeClr val="lt1"/>
          </a:solidFill>
          <a:ln>
            <a:noFill/>
          </a:ln>
        </p:spPr>
        <p:txBody>
          <a:bodyPr lIns="91425" tIns="45700" rIns="91425" bIns="45700" anchor="t" anchorCtr="0">
            <a:noAutofit/>
          </a:bodyPr>
          <a:lstStyle/>
          <a:p>
            <a:pPr marL="796925" lvl="0" indent="-466725" algn="l" rtl="0">
              <a:spcBef>
                <a:spcPts val="0"/>
              </a:spcBef>
              <a:spcAft>
                <a:spcPts val="0"/>
              </a:spcAft>
              <a:buClr>
                <a:schemeClr val="dk1"/>
              </a:buClr>
              <a:buSzPct val="100000"/>
              <a:buFont typeface="Arial"/>
            </a:pPr>
            <a:r>
              <a:rPr lang="en-US"/>
              <a:t>Iowa Highway Research Board funded project</a:t>
            </a:r>
          </a:p>
          <a:p>
            <a:pPr marL="796925" lvl="0" indent="-466725" algn="l" rtl="0">
              <a:spcBef>
                <a:spcPts val="600"/>
              </a:spcBef>
              <a:spcAft>
                <a:spcPts val="0"/>
              </a:spcAft>
              <a:buClr>
                <a:schemeClr val="dk1"/>
              </a:buClr>
              <a:buSzPct val="100000"/>
              <a:buFont typeface="Arial"/>
            </a:pPr>
            <a:r>
              <a:rPr lang="en-US"/>
              <a:t>Collecting data on overlay performance in the whole IA system</a:t>
            </a:r>
          </a:p>
          <a:p>
            <a:pPr marL="796925" lvl="0" indent="-466725" algn="l" rtl="0">
              <a:spcBef>
                <a:spcPts val="600"/>
              </a:spcBef>
              <a:spcAft>
                <a:spcPts val="0"/>
              </a:spcAft>
              <a:buClr>
                <a:schemeClr val="dk1"/>
              </a:buClr>
              <a:buSzPct val="100000"/>
              <a:buFont typeface="Arial"/>
            </a:pPr>
            <a:r>
              <a:rPr lang="en-US"/>
              <a:t>This plot represents 12 foot slabs showing Pavement Condition Index (PCI) vs age</a:t>
            </a:r>
          </a:p>
          <a:p>
            <a:pPr marL="796925" lvl="0" indent="-466725" algn="l" rtl="0">
              <a:spcBef>
                <a:spcPts val="600"/>
              </a:spcBef>
              <a:spcAft>
                <a:spcPts val="0"/>
              </a:spcAft>
              <a:buClr>
                <a:schemeClr val="dk1"/>
              </a:buClr>
              <a:buSzPct val="100000"/>
              <a:buFont typeface="Arial"/>
            </a:pPr>
            <a:r>
              <a:rPr lang="en-US"/>
              <a:t>Typical of all data collected</a:t>
            </a:r>
          </a:p>
          <a:p>
            <a:pPr marL="796925" lvl="0" indent="-466725" algn="l" rtl="0">
              <a:spcBef>
                <a:spcPts val="600"/>
              </a:spcBef>
              <a:spcAft>
                <a:spcPts val="0"/>
              </a:spcAft>
              <a:buClr>
                <a:schemeClr val="dk1"/>
              </a:buClr>
              <a:buSzPct val="100000"/>
              <a:buFont typeface="Arial"/>
              <a:buNone/>
            </a:pPr>
            <a:endParaRPr/>
          </a:p>
          <a:p>
            <a:pPr marL="339725" lvl="0" indent="-9525" algn="l" rtl="0">
              <a:spcBef>
                <a:spcPts val="600"/>
              </a:spcBef>
              <a:spcAft>
                <a:spcPts val="0"/>
              </a:spcAft>
              <a:buClr>
                <a:schemeClr val="dk1"/>
              </a:buClr>
              <a:buSzPct val="25000"/>
              <a:buFont typeface="Arial"/>
              <a:buNone/>
            </a:pPr>
            <a:endParaRPr/>
          </a:p>
        </p:txBody>
      </p:sp>
      <p:sp>
        <p:nvSpPr>
          <p:cNvPr id="91" name="Shape 91"/>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Why bother?</a:t>
            </a:r>
          </a:p>
        </p:txBody>
      </p:sp>
      <p:sp>
        <p:nvSpPr>
          <p:cNvPr id="97" name="Shape 97"/>
          <p:cNvSpPr txBox="1">
            <a:spLocks noGrp="1"/>
          </p:cNvSpPr>
          <p:nvPr>
            <p:ph type="body" idx="1"/>
          </p:nvPr>
        </p:nvSpPr>
        <p:spPr>
          <a:xfrm>
            <a:off x="381000" y="1447800"/>
            <a:ext cx="8382000" cy="4572000"/>
          </a:xfrm>
          <a:prstGeom prst="rect">
            <a:avLst/>
          </a:prstGeom>
          <a:solidFill>
            <a:schemeClr val="lt1"/>
          </a:solidFill>
          <a:ln>
            <a:noFill/>
          </a:ln>
        </p:spPr>
        <p:txBody>
          <a:bodyPr lIns="91425" tIns="45700" rIns="91425" bIns="45700" anchor="t" anchorCtr="0">
            <a:noAutofit/>
          </a:bodyPr>
          <a:lstStyle/>
          <a:p>
            <a:pPr marL="796925" lvl="0" indent="-466725" algn="l" rtl="0">
              <a:spcBef>
                <a:spcPts val="0"/>
              </a:spcBef>
              <a:spcAft>
                <a:spcPts val="0"/>
              </a:spcAft>
              <a:buClr>
                <a:schemeClr val="dk1"/>
              </a:buClr>
              <a:buSzPct val="100000"/>
              <a:buFont typeface="Arial"/>
            </a:pPr>
            <a:r>
              <a:rPr lang="en-US" sz="2800"/>
              <a:t>Clear bifurcating data set</a:t>
            </a:r>
          </a:p>
          <a:p>
            <a:pPr marL="1254125" lvl="1" indent="-466725" algn="l" rtl="0">
              <a:spcBef>
                <a:spcPts val="600"/>
              </a:spcBef>
              <a:spcAft>
                <a:spcPts val="0"/>
              </a:spcAft>
              <a:buClr>
                <a:schemeClr val="dk1"/>
              </a:buClr>
              <a:buSzPct val="100000"/>
            </a:pPr>
            <a:r>
              <a:rPr lang="en-US" sz="2800"/>
              <a:t>Orange = normal</a:t>
            </a:r>
          </a:p>
          <a:p>
            <a:pPr marL="1254125" lvl="1" indent="-466725" algn="l" rtl="0">
              <a:spcBef>
                <a:spcPts val="600"/>
              </a:spcBef>
              <a:spcAft>
                <a:spcPts val="0"/>
              </a:spcAft>
              <a:buClr>
                <a:schemeClr val="dk1"/>
              </a:buClr>
              <a:buSzPct val="100000"/>
            </a:pPr>
            <a:r>
              <a:rPr lang="en-US" sz="2800"/>
              <a:t>Blue = premature distress</a:t>
            </a:r>
          </a:p>
          <a:p>
            <a:pPr marL="1597025" lvl="2" indent="-466725" algn="l" rtl="0">
              <a:spcBef>
                <a:spcPts val="0"/>
              </a:spcBef>
              <a:spcAft>
                <a:spcPts val="0"/>
              </a:spcAft>
              <a:buClr>
                <a:schemeClr val="dk1"/>
              </a:buClr>
              <a:buSzPct val="100000"/>
            </a:pPr>
            <a:r>
              <a:rPr lang="en-US" sz="2800"/>
              <a:t>30/257 data points</a:t>
            </a:r>
          </a:p>
          <a:p>
            <a:pPr marL="1597025" lvl="2" indent="-466725" algn="l" rtl="0">
              <a:spcBef>
                <a:spcPts val="0"/>
              </a:spcBef>
              <a:spcAft>
                <a:spcPts val="0"/>
              </a:spcAft>
              <a:buClr>
                <a:schemeClr val="dk1"/>
              </a:buClr>
              <a:buSzPct val="100000"/>
            </a:pPr>
            <a:r>
              <a:rPr lang="en-US"/>
              <a:t>Joints</a:t>
            </a:r>
          </a:p>
          <a:p>
            <a:pPr marL="1597025" lvl="2" indent="-466725" algn="l" rtl="0">
              <a:spcBef>
                <a:spcPts val="0"/>
              </a:spcBef>
              <a:spcAft>
                <a:spcPts val="0"/>
              </a:spcAft>
              <a:buClr>
                <a:schemeClr val="dk1"/>
              </a:buClr>
              <a:buSzPct val="100000"/>
            </a:pPr>
            <a:r>
              <a:rPr lang="en-US" sz="2800"/>
              <a:t>Foundation </a:t>
            </a:r>
            <a:br>
              <a:rPr lang="en-US" sz="2800"/>
            </a:br>
            <a:r>
              <a:rPr lang="en-US" sz="2800"/>
              <a:t>system</a:t>
            </a:r>
          </a:p>
          <a:p>
            <a:pPr marL="1597025" lvl="2" indent="-466725" algn="l" rtl="0">
              <a:spcBef>
                <a:spcPts val="0"/>
              </a:spcBef>
              <a:spcAft>
                <a:spcPts val="0"/>
              </a:spcAft>
              <a:buClr>
                <a:schemeClr val="dk1"/>
              </a:buClr>
              <a:buSzPct val="100000"/>
            </a:pPr>
            <a:r>
              <a:rPr lang="en-US" sz="2800"/>
              <a:t>Design</a:t>
            </a:r>
          </a:p>
        </p:txBody>
      </p:sp>
      <p:grpSp>
        <p:nvGrpSpPr>
          <p:cNvPr id="98" name="Shape 98"/>
          <p:cNvGrpSpPr/>
          <p:nvPr/>
        </p:nvGrpSpPr>
        <p:grpSpPr>
          <a:xfrm>
            <a:off x="4495931" y="3283106"/>
            <a:ext cx="4648253" cy="3602957"/>
            <a:chOff x="4174089" y="3124199"/>
            <a:chExt cx="4969800" cy="3761700"/>
          </a:xfrm>
        </p:grpSpPr>
        <p:pic>
          <p:nvPicPr>
            <p:cNvPr id="99" name="Shape 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74089" y="3276600"/>
              <a:ext cx="4969799" cy="3609300"/>
            </a:xfrm>
            <a:prstGeom prst="rect">
              <a:avLst/>
            </a:prstGeom>
            <a:noFill/>
            <a:ln>
              <a:noFill/>
            </a:ln>
          </p:spPr>
        </p:pic>
        <p:sp>
          <p:nvSpPr>
            <p:cNvPr id="100" name="Shape 100"/>
            <p:cNvSpPr/>
            <p:nvPr/>
          </p:nvSpPr>
          <p:spPr>
            <a:xfrm rot="436720">
              <a:off x="4426848" y="3414576"/>
              <a:ext cx="4648156" cy="1011345"/>
            </a:xfrm>
            <a:prstGeom prst="ellipse">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101" name="Shape 101"/>
            <p:cNvSpPr/>
            <p:nvPr/>
          </p:nvSpPr>
          <p:spPr>
            <a:xfrm rot="1321145">
              <a:off x="4287226" y="4111057"/>
              <a:ext cx="4648247" cy="1011285"/>
            </a:xfrm>
            <a:prstGeom prst="ellipse">
              <a:avLst/>
            </a:prstGeom>
            <a:noFill/>
            <a:ln w="9525" cap="flat" cmpd="sng">
              <a:solidFill>
                <a:schemeClr val="accent2"/>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grpSp>
      <p:sp>
        <p:nvSpPr>
          <p:cNvPr id="102" name="Shape 10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Why bother?</a:t>
            </a:r>
          </a:p>
        </p:txBody>
      </p:sp>
      <p:sp>
        <p:nvSpPr>
          <p:cNvPr id="108" name="Shape 108"/>
          <p:cNvSpPr txBox="1">
            <a:spLocks noGrp="1"/>
          </p:cNvSpPr>
          <p:nvPr>
            <p:ph type="body" idx="1"/>
          </p:nvPr>
        </p:nvSpPr>
        <p:spPr>
          <a:xfrm>
            <a:off x="381000" y="1447800"/>
            <a:ext cx="8382000" cy="4572000"/>
          </a:xfrm>
          <a:prstGeom prst="rect">
            <a:avLst/>
          </a:prstGeom>
          <a:solidFill>
            <a:schemeClr val="lt1"/>
          </a:solidFill>
          <a:ln>
            <a:noFill/>
          </a:ln>
        </p:spPr>
        <p:txBody>
          <a:bodyPr lIns="91425" tIns="45700" rIns="91425" bIns="45700" anchor="t" anchorCtr="0">
            <a:noAutofit/>
          </a:bodyPr>
          <a:lstStyle/>
          <a:p>
            <a:pPr marL="796925" lvl="0" indent="-466725" algn="l" rtl="0">
              <a:spcBef>
                <a:spcPts val="0"/>
              </a:spcBef>
              <a:spcAft>
                <a:spcPts val="0"/>
              </a:spcAft>
              <a:buClr>
                <a:schemeClr val="dk1"/>
              </a:buClr>
              <a:buSzPct val="100000"/>
              <a:buFont typeface="Arial"/>
            </a:pPr>
            <a:r>
              <a:rPr lang="en-US" sz="2400"/>
              <a:t>Modelling system performance insists we use all data = gray line</a:t>
            </a:r>
          </a:p>
          <a:p>
            <a:pPr marL="1254125" lvl="1" indent="-466725" algn="l" rtl="0">
              <a:spcBef>
                <a:spcPts val="600"/>
              </a:spcBef>
              <a:spcAft>
                <a:spcPts val="0"/>
              </a:spcAft>
              <a:buClr>
                <a:schemeClr val="dk1"/>
              </a:buClr>
              <a:buSzPct val="100000"/>
            </a:pPr>
            <a:r>
              <a:rPr lang="en-US" sz="2400"/>
              <a:t>27 years before 60% Pavement Condition Index</a:t>
            </a:r>
          </a:p>
          <a:p>
            <a:pPr marL="796925" lvl="0" indent="-466725" algn="l" rtl="0">
              <a:spcBef>
                <a:spcPts val="600"/>
              </a:spcBef>
              <a:spcAft>
                <a:spcPts val="0"/>
              </a:spcAft>
              <a:buClr>
                <a:schemeClr val="dk1"/>
              </a:buClr>
              <a:buSzPct val="100000"/>
              <a:buFont typeface="Arial"/>
            </a:pPr>
            <a:r>
              <a:rPr lang="en-US" sz="2400"/>
              <a:t>If we could improve our practices to eliminate the premature failure</a:t>
            </a:r>
          </a:p>
          <a:p>
            <a:pPr marL="1254125" lvl="1" indent="-466725" algn="l" rtl="0">
              <a:spcBef>
                <a:spcPts val="600"/>
              </a:spcBef>
              <a:spcAft>
                <a:spcPts val="0"/>
              </a:spcAft>
              <a:buClr>
                <a:schemeClr val="dk1"/>
              </a:buClr>
              <a:buSzPct val="100000"/>
            </a:pPr>
            <a:r>
              <a:rPr lang="en-US" sz="2400"/>
              <a:t>45 years before </a:t>
            </a:r>
            <a:br>
              <a:rPr lang="en-US" sz="2400"/>
            </a:br>
            <a:r>
              <a:rPr lang="en-US" sz="2400"/>
              <a:t>60% PCI</a:t>
            </a:r>
          </a:p>
          <a:p>
            <a:pPr marL="796925" lvl="0" indent="-466725" algn="l" rtl="0">
              <a:spcBef>
                <a:spcPts val="600"/>
              </a:spcBef>
              <a:spcAft>
                <a:spcPts val="0"/>
              </a:spcAft>
              <a:buClr>
                <a:schemeClr val="dk1"/>
              </a:buClr>
              <a:buSzPct val="100000"/>
              <a:buFont typeface="Arial"/>
            </a:pPr>
            <a:r>
              <a:rPr lang="en-US" sz="2400"/>
              <a:t>Adds ~20 years</a:t>
            </a:r>
          </a:p>
          <a:p>
            <a:pPr marL="1254125" lvl="1" indent="-466725" algn="l" rtl="0">
              <a:spcBef>
                <a:spcPts val="600"/>
              </a:spcBef>
              <a:spcAft>
                <a:spcPts val="0"/>
              </a:spcAft>
              <a:buClr>
                <a:schemeClr val="dk1"/>
              </a:buClr>
              <a:buSzPct val="100000"/>
              <a:buNone/>
            </a:pPr>
            <a:endParaRPr sz="2400"/>
          </a:p>
          <a:p>
            <a:pPr marL="796925" lvl="0" indent="-466725" algn="l" rtl="0">
              <a:spcBef>
                <a:spcPts val="600"/>
              </a:spcBef>
              <a:spcAft>
                <a:spcPts val="0"/>
              </a:spcAft>
              <a:buClr>
                <a:schemeClr val="dk1"/>
              </a:buClr>
              <a:buSzPct val="100000"/>
              <a:buFont typeface="Arial"/>
              <a:buNone/>
            </a:pPr>
            <a:endParaRPr sz="2400"/>
          </a:p>
          <a:p>
            <a:pPr marL="796925" lvl="1" indent="-9525" algn="l" rtl="0">
              <a:spcBef>
                <a:spcPts val="600"/>
              </a:spcBef>
              <a:spcAft>
                <a:spcPts val="0"/>
              </a:spcAft>
              <a:buClr>
                <a:schemeClr val="dk1"/>
              </a:buClr>
              <a:buSzPct val="25000"/>
              <a:buNone/>
            </a:pPr>
            <a:endParaRPr sz="2400"/>
          </a:p>
          <a:p>
            <a:pPr marL="339725" lvl="0" indent="-9525" algn="l" rtl="0">
              <a:spcBef>
                <a:spcPts val="600"/>
              </a:spcBef>
              <a:spcAft>
                <a:spcPts val="0"/>
              </a:spcAft>
              <a:buClr>
                <a:schemeClr val="dk1"/>
              </a:buClr>
              <a:buSzPct val="25000"/>
              <a:buFont typeface="Arial"/>
              <a:buNone/>
            </a:pPr>
            <a:endParaRPr sz="2400"/>
          </a:p>
        </p:txBody>
      </p:sp>
      <p:pic>
        <p:nvPicPr>
          <p:cNvPr id="109" name="Shape 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67309" y="3810000"/>
            <a:ext cx="4197000" cy="3048000"/>
          </a:xfrm>
          <a:prstGeom prst="rect">
            <a:avLst/>
          </a:prstGeom>
          <a:noFill/>
          <a:ln>
            <a:noFill/>
          </a:ln>
        </p:spPr>
      </p:pic>
      <p:sp>
        <p:nvSpPr>
          <p:cNvPr id="110" name="Shape 110"/>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5562600"/>
            <a:ext cx="1447801"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Quality</a:t>
            </a:r>
            <a:endParaRPr lang="en-US" dirty="0"/>
          </a:p>
        </p:txBody>
      </p:sp>
      <p:pic>
        <p:nvPicPr>
          <p:cNvPr id="3" name="Picture 2"/>
          <p:cNvPicPr>
            <a:picLocks noChangeAspect="1"/>
          </p:cNvPicPr>
          <p:nvPr/>
        </p:nvPicPr>
        <p:blipFill>
          <a:blip r:embed="rId2"/>
          <a:stretch>
            <a:fillRect/>
          </a:stretch>
        </p:blipFill>
        <p:spPr>
          <a:xfrm>
            <a:off x="1" y="1199661"/>
            <a:ext cx="9144000" cy="5639289"/>
          </a:xfrm>
          <a:prstGeom prst="rect">
            <a:avLst/>
          </a:prstGeom>
          <a:solidFill>
            <a:schemeClr val="bg1"/>
          </a:solidFill>
        </p:spPr>
      </p:pic>
    </p:spTree>
    <p:extLst>
      <p:ext uri="{BB962C8B-B14F-4D97-AF65-F5344CB8AC3E}">
        <p14:creationId xmlns:p14="http://schemas.microsoft.com/office/powerpoint/2010/main" val="265639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dirty="0"/>
              <a:t>A </a:t>
            </a:r>
            <a:r>
              <a:rPr lang="en-US" dirty="0" smtClean="0"/>
              <a:t>Better Specification</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marL="804862" lvl="1" indent="-347662" algn="l" rtl="0">
              <a:spcBef>
                <a:spcPts val="0"/>
              </a:spcBef>
              <a:spcAft>
                <a:spcPts val="0"/>
              </a:spcAft>
              <a:buClr>
                <a:schemeClr val="dk1"/>
              </a:buClr>
              <a:buSzPct val="100000"/>
            </a:pPr>
            <a:r>
              <a:rPr lang="en-US" sz="2400" dirty="0" smtClean="0"/>
              <a:t>Require </a:t>
            </a:r>
            <a:r>
              <a:rPr lang="en-US" sz="2400" dirty="0"/>
              <a:t>the things that matter</a:t>
            </a:r>
          </a:p>
          <a:p>
            <a:pPr marL="1147762" lvl="2" indent="-233362" algn="l" rtl="0">
              <a:spcBef>
                <a:spcPts val="480"/>
              </a:spcBef>
              <a:spcAft>
                <a:spcPts val="0"/>
              </a:spcAft>
              <a:buClr>
                <a:schemeClr val="dk1"/>
              </a:buClr>
              <a:buSzPct val="100000"/>
            </a:pPr>
            <a:r>
              <a:rPr lang="en-US" sz="2400" dirty="0"/>
              <a:t>Transport properties (everywhere)</a:t>
            </a:r>
          </a:p>
          <a:p>
            <a:pPr marL="1147762" lvl="2" indent="-233362" algn="l" rtl="0">
              <a:spcBef>
                <a:spcPts val="480"/>
              </a:spcBef>
              <a:spcAft>
                <a:spcPts val="0"/>
              </a:spcAft>
              <a:buClr>
                <a:schemeClr val="dk1"/>
              </a:buClr>
              <a:buSzPct val="100000"/>
            </a:pPr>
            <a:r>
              <a:rPr lang="en-US" sz="2400" dirty="0"/>
              <a:t>Aggregate stability (everywhere)</a:t>
            </a:r>
          </a:p>
          <a:p>
            <a:pPr marL="1147762" lvl="2" indent="-233362" algn="l" rtl="0">
              <a:spcBef>
                <a:spcPts val="480"/>
              </a:spcBef>
              <a:spcAft>
                <a:spcPts val="0"/>
              </a:spcAft>
              <a:buClr>
                <a:schemeClr val="dk1"/>
              </a:buClr>
              <a:buSzPct val="100000"/>
            </a:pPr>
            <a:r>
              <a:rPr lang="en-US" sz="2400" dirty="0"/>
              <a:t>Strength (everywhere)</a:t>
            </a:r>
          </a:p>
          <a:p>
            <a:pPr marL="1147762" lvl="2" indent="-233362" algn="l" rtl="0">
              <a:spcBef>
                <a:spcPts val="480"/>
              </a:spcBef>
              <a:spcAft>
                <a:spcPts val="0"/>
              </a:spcAft>
              <a:buClr>
                <a:schemeClr val="dk1"/>
              </a:buClr>
              <a:buSzPct val="100000"/>
            </a:pPr>
            <a:r>
              <a:rPr lang="en-US" sz="2400" dirty="0"/>
              <a:t>Cold weather resistance (cold locations)</a:t>
            </a:r>
          </a:p>
          <a:p>
            <a:pPr marL="1147762" lvl="2" indent="-233362" algn="l" rtl="0">
              <a:spcBef>
                <a:spcPts val="480"/>
              </a:spcBef>
              <a:spcAft>
                <a:spcPts val="0"/>
              </a:spcAft>
              <a:buClr>
                <a:schemeClr val="dk1"/>
              </a:buClr>
              <a:buSzPct val="100000"/>
            </a:pPr>
            <a:r>
              <a:rPr lang="en-US" sz="2400" dirty="0"/>
              <a:t>Shrinkage (dry locations)</a:t>
            </a:r>
          </a:p>
          <a:p>
            <a:pPr marL="1147762" lvl="2" indent="-233362" algn="l" rtl="0">
              <a:spcBef>
                <a:spcPts val="480"/>
              </a:spcBef>
              <a:spcAft>
                <a:spcPts val="0"/>
              </a:spcAft>
              <a:buClr>
                <a:schemeClr val="dk1"/>
              </a:buClr>
              <a:buSzPct val="100000"/>
            </a:pPr>
            <a:r>
              <a:rPr lang="en-US" sz="2400" dirty="0"/>
              <a:t>Workability (everywhere)</a:t>
            </a:r>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14</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210" y="4455806"/>
            <a:ext cx="4034789" cy="240219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Critical Properties</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lvl="0" indent="-347662"/>
            <a:r>
              <a:rPr lang="en-US" sz="2400" dirty="0"/>
              <a:t>Transport </a:t>
            </a:r>
            <a:r>
              <a:rPr lang="en-US" sz="2400" dirty="0" smtClean="0"/>
              <a:t>properties (permeability)</a:t>
            </a:r>
          </a:p>
          <a:p>
            <a:pPr lvl="1" indent="-347662"/>
            <a:r>
              <a:rPr lang="en-US" sz="2400" dirty="0" smtClean="0"/>
              <a:t>All deterioration mechanisms involve fluid movement</a:t>
            </a:r>
          </a:p>
          <a:p>
            <a:pPr lvl="1" indent="-347662"/>
            <a:r>
              <a:rPr lang="en-US" sz="2400" dirty="0" smtClean="0"/>
              <a:t>Keep water out = longer life</a:t>
            </a:r>
          </a:p>
          <a:p>
            <a:pPr lvl="1" indent="-347662"/>
            <a:r>
              <a:rPr lang="en-US" sz="2400" dirty="0" smtClean="0"/>
              <a:t>Measurement has been </a:t>
            </a:r>
            <a:r>
              <a:rPr lang="en-US" sz="2400" dirty="0" smtClean="0"/>
              <a:t>difficult</a:t>
            </a:r>
          </a:p>
          <a:p>
            <a:pPr lvl="2" indent="-347662"/>
            <a:r>
              <a:rPr lang="en-US" sz="2400" dirty="0" smtClean="0"/>
              <a:t>Boiled water</a:t>
            </a:r>
          </a:p>
          <a:p>
            <a:pPr lvl="2" indent="-347662"/>
            <a:r>
              <a:rPr lang="en-US" sz="2400" dirty="0" smtClean="0"/>
              <a:t>RCPT</a:t>
            </a:r>
          </a:p>
          <a:p>
            <a:pPr lvl="1" indent="-347662"/>
            <a:endParaRPr lang="en-US" sz="2400" dirty="0"/>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15</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8960" y="2344614"/>
            <a:ext cx="3385039" cy="4513385"/>
          </a:xfrm>
          <a:prstGeom prst="rect">
            <a:avLst/>
          </a:prstGeom>
        </p:spPr>
      </p:pic>
    </p:spTree>
    <p:extLst>
      <p:ext uri="{BB962C8B-B14F-4D97-AF65-F5344CB8AC3E}">
        <p14:creationId xmlns:p14="http://schemas.microsoft.com/office/powerpoint/2010/main" val="3985192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Critical Properties</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lvl="0" indent="-347662"/>
            <a:r>
              <a:rPr lang="en-US" sz="2400" dirty="0" smtClean="0"/>
              <a:t>Aggregate Stability</a:t>
            </a:r>
          </a:p>
          <a:p>
            <a:pPr lvl="1" indent="-347662"/>
            <a:r>
              <a:rPr lang="en-US" sz="2400" dirty="0" smtClean="0"/>
              <a:t>If aggregates expand = damage</a:t>
            </a:r>
          </a:p>
          <a:p>
            <a:pPr lvl="2" indent="-347662"/>
            <a:r>
              <a:rPr lang="en-US" sz="2400" dirty="0" smtClean="0"/>
              <a:t>Alkali aggregate </a:t>
            </a:r>
            <a:r>
              <a:rPr lang="en-US" sz="2400" dirty="0" smtClean="0"/>
              <a:t>reaction</a:t>
            </a:r>
            <a:endParaRPr lang="en-US" sz="2400" dirty="0" smtClean="0"/>
          </a:p>
          <a:p>
            <a:pPr lvl="2" indent="-347662"/>
            <a:r>
              <a:rPr lang="en-US" sz="2400" dirty="0" smtClean="0"/>
              <a:t>D-Cracking</a:t>
            </a:r>
          </a:p>
          <a:p>
            <a:pPr lvl="1" indent="-347662"/>
            <a:endParaRPr lang="en-US" sz="2400" dirty="0"/>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16</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0169" y="2332892"/>
            <a:ext cx="3393831" cy="4525108"/>
          </a:xfrm>
          <a:prstGeom prst="rect">
            <a:avLst/>
          </a:prstGeom>
        </p:spPr>
      </p:pic>
    </p:spTree>
    <p:extLst>
      <p:ext uri="{BB962C8B-B14F-4D97-AF65-F5344CB8AC3E}">
        <p14:creationId xmlns:p14="http://schemas.microsoft.com/office/powerpoint/2010/main" val="1408846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Critical Properties</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lvl="0" indent="-347662"/>
            <a:r>
              <a:rPr lang="en-US" sz="2400" dirty="0" smtClean="0"/>
              <a:t>Strength</a:t>
            </a:r>
          </a:p>
          <a:p>
            <a:pPr lvl="1" indent="-347662"/>
            <a:r>
              <a:rPr lang="en-US" sz="2400" dirty="0" smtClean="0"/>
              <a:t>Strong enough </a:t>
            </a:r>
            <a:br>
              <a:rPr lang="en-US" sz="2400" dirty="0" smtClean="0"/>
            </a:br>
            <a:r>
              <a:rPr lang="en-US" sz="2400" dirty="0" smtClean="0"/>
              <a:t>(But not much more</a:t>
            </a:r>
            <a:r>
              <a:rPr lang="en-US" sz="2400" dirty="0" smtClean="0"/>
              <a:t>)</a:t>
            </a:r>
            <a:br>
              <a:rPr lang="en-US" sz="2400" dirty="0" smtClean="0"/>
            </a:br>
            <a:r>
              <a:rPr lang="en-US" sz="2400" dirty="0" smtClean="0"/>
              <a:t>It comes along for the ride</a:t>
            </a:r>
            <a:endParaRPr lang="en-US" sz="2400" dirty="0" smtClean="0"/>
          </a:p>
          <a:p>
            <a:pPr lvl="1" indent="-347662"/>
            <a:endParaRPr lang="en-US" sz="2400" dirty="0" smtClean="0"/>
          </a:p>
          <a:p>
            <a:pPr lvl="1" indent="-347662"/>
            <a:r>
              <a:rPr lang="en-US" sz="2400" dirty="0" smtClean="0"/>
              <a:t>Beware </a:t>
            </a:r>
            <a:r>
              <a:rPr lang="en-US" sz="2400" dirty="0" smtClean="0"/>
              <a:t>of shrinkage, high heat</a:t>
            </a:r>
          </a:p>
          <a:p>
            <a:pPr lvl="1" indent="-347662"/>
            <a:endParaRPr lang="en-US" sz="2400" dirty="0"/>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17</a:t>
            </a:fld>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9491" y="3649787"/>
            <a:ext cx="4840032" cy="3143736"/>
          </a:xfrm>
          <a:prstGeom prst="rect">
            <a:avLst/>
          </a:prstGeom>
          <a:noFill/>
        </p:spPr>
      </p:pic>
    </p:spTree>
    <p:extLst>
      <p:ext uri="{BB962C8B-B14F-4D97-AF65-F5344CB8AC3E}">
        <p14:creationId xmlns:p14="http://schemas.microsoft.com/office/powerpoint/2010/main" val="698956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Critical Properties</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lvl="0" indent="-347662"/>
            <a:r>
              <a:rPr lang="en-US" sz="2400" dirty="0" smtClean="0"/>
              <a:t>Cold Weather</a:t>
            </a:r>
          </a:p>
          <a:p>
            <a:pPr lvl="1" indent="-347662"/>
            <a:r>
              <a:rPr lang="en-US" sz="2400" dirty="0" smtClean="0"/>
              <a:t>Freeze-thaw</a:t>
            </a:r>
          </a:p>
          <a:p>
            <a:pPr lvl="2" indent="-347662"/>
            <a:r>
              <a:rPr lang="en-US" sz="2400" dirty="0" smtClean="0"/>
              <a:t>Entrained air </a:t>
            </a:r>
          </a:p>
          <a:p>
            <a:pPr lvl="1" indent="-347662"/>
            <a:r>
              <a:rPr lang="en-US" sz="2400" dirty="0" smtClean="0"/>
              <a:t>De-icing salts</a:t>
            </a:r>
          </a:p>
          <a:p>
            <a:pPr lvl="2" indent="-347662"/>
            <a:r>
              <a:rPr lang="en-US" sz="2400" dirty="0" smtClean="0"/>
              <a:t>Sufficient SCM</a:t>
            </a:r>
          </a:p>
          <a:p>
            <a:pPr lvl="1" indent="-347662"/>
            <a:endParaRPr lang="en-US" sz="2400" dirty="0"/>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18</a:t>
            </a:fld>
            <a:endParaRPr lang="en-US"/>
          </a:p>
        </p:txBody>
      </p:sp>
      <p:pic>
        <p:nvPicPr>
          <p:cNvPr id="6" name="Picture 2" descr="C:\Users\ptaylor\Desktop\IMG_075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3953" y="3460464"/>
            <a:ext cx="4530047" cy="3397535"/>
          </a:xfrm>
          <a:prstGeom prst="rect">
            <a:avLst/>
          </a:prstGeom>
          <a:noFill/>
          <a:ln w="9525">
            <a:noFill/>
            <a:miter lim="800000"/>
            <a:headEnd/>
            <a:tailEnd/>
          </a:ln>
        </p:spPr>
      </p:pic>
      <p:pic>
        <p:nvPicPr>
          <p:cNvPr id="7" name="Picture 6" descr="C:\Users\ptaylor\AppData\Local\Microsoft\Windows\Temporary Internet Files\Content.Word\IMG_2197.jpg"/>
          <p:cNvPicPr>
            <a:picLocks noChangeAspect="1"/>
          </p:cNvPicPr>
          <p:nvPr/>
        </p:nvPicPr>
        <p:blipFill>
          <a:blip r:embed="rId4" cstate="print"/>
          <a:srcRect/>
          <a:stretch>
            <a:fillRect/>
          </a:stretch>
        </p:blipFill>
        <p:spPr bwMode="auto">
          <a:xfrm>
            <a:off x="0" y="3460464"/>
            <a:ext cx="2548890" cy="3397536"/>
          </a:xfrm>
          <a:prstGeom prst="rect">
            <a:avLst/>
          </a:prstGeom>
          <a:noFill/>
          <a:ln w="9525">
            <a:noFill/>
            <a:miter lim="800000"/>
            <a:headEnd/>
            <a:tailEnd/>
          </a:ln>
        </p:spPr>
      </p:pic>
    </p:spTree>
    <p:extLst>
      <p:ext uri="{BB962C8B-B14F-4D97-AF65-F5344CB8AC3E}">
        <p14:creationId xmlns:p14="http://schemas.microsoft.com/office/powerpoint/2010/main" val="71756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14400" y="304800"/>
            <a:ext cx="7848600" cy="685800"/>
          </a:xfrm>
        </p:spPr>
        <p:txBody>
          <a:bodyPr/>
          <a:lstStyle/>
          <a:p>
            <a:r>
              <a:rPr lang="en-US" smtClean="0"/>
              <a:t>Salts can cause chemical attack</a:t>
            </a:r>
          </a:p>
        </p:txBody>
      </p:sp>
      <p:sp>
        <p:nvSpPr>
          <p:cNvPr id="26627" name="Rectangle 3"/>
          <p:cNvSpPr>
            <a:spLocks noGrp="1" noChangeArrowheads="1"/>
          </p:cNvSpPr>
          <p:nvPr>
            <p:ph type="body" idx="1"/>
          </p:nvPr>
        </p:nvSpPr>
        <p:spPr>
          <a:xfrm>
            <a:off x="1081088" y="1143000"/>
            <a:ext cx="8001000" cy="4572000"/>
          </a:xfrm>
        </p:spPr>
        <p:txBody>
          <a:bodyPr/>
          <a:lstStyle/>
          <a:p>
            <a:r>
              <a:rPr lang="en-US" dirty="0" smtClean="0"/>
              <a:t>Calcium </a:t>
            </a:r>
            <a:r>
              <a:rPr lang="en-US" dirty="0" err="1" smtClean="0"/>
              <a:t>oxychloride</a:t>
            </a:r>
            <a:r>
              <a:rPr lang="en-US" dirty="0" smtClean="0"/>
              <a:t> is formed</a:t>
            </a:r>
            <a:endParaRPr lang="en-US" dirty="0"/>
          </a:p>
          <a:p>
            <a:pPr lvl="1"/>
            <a:r>
              <a:rPr lang="en-US" dirty="0" smtClean="0"/>
              <a:t>Calcium from cement</a:t>
            </a:r>
          </a:p>
          <a:p>
            <a:pPr lvl="1"/>
            <a:r>
              <a:rPr lang="en-US" dirty="0" smtClean="0"/>
              <a:t>Chlorides from salts</a:t>
            </a:r>
            <a:endParaRPr lang="en-US" dirty="0"/>
          </a:p>
          <a:p>
            <a:pPr lvl="1"/>
            <a:r>
              <a:rPr lang="en-US" dirty="0" smtClean="0"/>
              <a:t>Expands 31%</a:t>
            </a:r>
            <a:endParaRPr lang="en-US" dirty="0"/>
          </a:p>
          <a:p>
            <a:pPr lvl="1"/>
            <a:r>
              <a:rPr lang="en-US" dirty="0" smtClean="0"/>
              <a:t>At </a:t>
            </a:r>
            <a:r>
              <a:rPr lang="en-US" dirty="0" smtClean="0"/>
              <a:t>40°F</a:t>
            </a:r>
            <a:endParaRPr lang="en-US" dirty="0" smtClean="0"/>
          </a:p>
        </p:txBody>
      </p:sp>
      <p:pic>
        <p:nvPicPr>
          <p:cNvPr id="26628" name="Picture 2"/>
          <p:cNvPicPr>
            <a:picLocks noChangeAspect="1" noChangeArrowheads="1"/>
          </p:cNvPicPr>
          <p:nvPr/>
        </p:nvPicPr>
        <p:blipFill>
          <a:blip r:embed="rId3" cstate="print"/>
          <a:srcRect/>
          <a:stretch>
            <a:fillRect/>
          </a:stretch>
        </p:blipFill>
        <p:spPr bwMode="auto">
          <a:xfrm>
            <a:off x="-1191" y="3685387"/>
            <a:ext cx="4228783" cy="3172613"/>
          </a:xfrm>
          <a:prstGeom prst="rect">
            <a:avLst/>
          </a:prstGeom>
          <a:noFill/>
          <a:ln w="9525">
            <a:noFill/>
            <a:miter lim="800000"/>
            <a:headEnd/>
            <a:tailEnd/>
          </a:ln>
          <a:effectLst/>
        </p:spPr>
      </p:pic>
      <p:sp>
        <p:nvSpPr>
          <p:cNvPr id="7" name="Subtitle 2"/>
          <p:cNvSpPr txBox="1">
            <a:spLocks/>
          </p:cNvSpPr>
          <p:nvPr/>
        </p:nvSpPr>
        <p:spPr bwMode="auto">
          <a:xfrm>
            <a:off x="0" y="6324600"/>
            <a:ext cx="2895600" cy="461963"/>
          </a:xfrm>
          <a:prstGeom prst="rect">
            <a:avLst/>
          </a:prstGeom>
          <a:noFill/>
          <a:ln w="9525">
            <a:noFill/>
            <a:miter lim="800000"/>
            <a:headEnd/>
            <a:tailEnd/>
          </a:ln>
        </p:spPr>
        <p:txBody>
          <a:bodyPr/>
          <a:lstStyle/>
          <a:p>
            <a:pPr marL="347663" indent="-347663">
              <a:spcBef>
                <a:spcPts val="0"/>
              </a:spcBef>
              <a:tabLst>
                <a:tab pos="347663" algn="l"/>
                <a:tab pos="804863" algn="l"/>
                <a:tab pos="1146175" algn="l"/>
                <a:tab pos="1597025" algn="l"/>
              </a:tabLst>
              <a:defRPr/>
            </a:pPr>
            <a:r>
              <a:rPr lang="en-US" kern="0" dirty="0">
                <a:latin typeface="+mn-lt"/>
              </a:rPr>
              <a:t>Sutter</a:t>
            </a:r>
          </a:p>
        </p:txBody>
      </p:sp>
      <p:sp>
        <p:nvSpPr>
          <p:cNvPr id="26630" name="TextBox 1"/>
          <p:cNvSpPr txBox="1">
            <a:spLocks noChangeArrowheads="1"/>
          </p:cNvSpPr>
          <p:nvPr/>
        </p:nvSpPr>
        <p:spPr bwMode="auto">
          <a:xfrm>
            <a:off x="4528185" y="6324600"/>
            <a:ext cx="2120900" cy="461963"/>
          </a:xfrm>
          <a:prstGeom prst="rect">
            <a:avLst/>
          </a:prstGeom>
          <a:noFill/>
          <a:ln w="9525">
            <a:noFill/>
            <a:miter lim="800000"/>
            <a:headEnd/>
            <a:tailEnd/>
          </a:ln>
        </p:spPr>
        <p:txBody>
          <a:bodyPr wrap="none">
            <a:spAutoFit/>
          </a:bodyPr>
          <a:lstStyle/>
          <a:p>
            <a:r>
              <a:rPr lang="en-US"/>
              <a:t>CaCl</a:t>
            </a:r>
            <a:r>
              <a:rPr lang="en-US" baseline="-25000"/>
              <a:t>2</a:t>
            </a:r>
            <a:r>
              <a:rPr lang="en-US"/>
              <a:t> @ 40°F</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80000" y="2831707"/>
            <a:ext cx="5201922" cy="2926081"/>
          </a:xfrm>
          <a:prstGeom prst="rect">
            <a:avLst/>
          </a:prstGeom>
        </p:spPr>
      </p:pic>
    </p:spTree>
    <p:extLst>
      <p:ext uri="{BB962C8B-B14F-4D97-AF65-F5344CB8AC3E}">
        <p14:creationId xmlns:p14="http://schemas.microsoft.com/office/powerpoint/2010/main" val="2540107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The Challenge</a:t>
            </a:r>
            <a:endParaRPr lang="en-US" dirty="0"/>
          </a:p>
        </p:txBody>
      </p:sp>
      <p:sp>
        <p:nvSpPr>
          <p:cNvPr id="41" name="Shape 41"/>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lvl="1" indent="-347662">
              <a:buFont typeface="Arial"/>
            </a:pPr>
            <a:r>
              <a:rPr lang="en-US" dirty="0" smtClean="0"/>
              <a:t>Contractors want</a:t>
            </a:r>
            <a:endParaRPr lang="en-US" dirty="0" smtClean="0"/>
          </a:p>
          <a:p>
            <a:pPr lvl="2" indent="-347662">
              <a:buFont typeface="Arial"/>
            </a:pPr>
            <a:r>
              <a:rPr lang="en-US" dirty="0" smtClean="0"/>
              <a:t>Workability</a:t>
            </a:r>
          </a:p>
          <a:p>
            <a:pPr lvl="2" indent="-347662">
              <a:buFont typeface="Arial"/>
            </a:pPr>
            <a:r>
              <a:rPr lang="en-US" dirty="0" smtClean="0"/>
              <a:t>Uniformity</a:t>
            </a:r>
          </a:p>
          <a:p>
            <a:pPr lvl="1" indent="-347662">
              <a:buFont typeface="Arial"/>
            </a:pPr>
            <a:r>
              <a:rPr lang="en-US" dirty="0" smtClean="0"/>
              <a:t>Owners want</a:t>
            </a:r>
            <a:endParaRPr lang="en-US" dirty="0"/>
          </a:p>
          <a:p>
            <a:pPr lvl="2" indent="-347662">
              <a:buFont typeface="Arial"/>
            </a:pPr>
            <a:r>
              <a:rPr lang="en-US" dirty="0" smtClean="0"/>
              <a:t>Durability</a:t>
            </a:r>
          </a:p>
          <a:p>
            <a:pPr lvl="2" indent="-347662">
              <a:buFont typeface="Arial"/>
            </a:pPr>
            <a:r>
              <a:rPr lang="en-US" dirty="0" smtClean="0"/>
              <a:t>FOD free</a:t>
            </a:r>
            <a:endParaRPr lang="en-US" dirty="0"/>
          </a:p>
          <a:p>
            <a:pPr lvl="1" indent="-347662">
              <a:buFont typeface="Arial"/>
            </a:pPr>
            <a:r>
              <a:rPr lang="en-US" dirty="0" smtClean="0"/>
              <a:t>Everyone wants</a:t>
            </a:r>
            <a:endParaRPr lang="en-US" dirty="0"/>
          </a:p>
          <a:p>
            <a:pPr lvl="2" indent="-347662">
              <a:buFont typeface="Arial"/>
            </a:pPr>
            <a:r>
              <a:rPr lang="en-US" dirty="0"/>
              <a:t>Local materials</a:t>
            </a:r>
          </a:p>
          <a:p>
            <a:pPr lvl="2" indent="-347662">
              <a:buFont typeface="Arial"/>
            </a:pPr>
            <a:r>
              <a:rPr lang="en-US" dirty="0" smtClean="0"/>
              <a:t>Competitive</a:t>
            </a:r>
          </a:p>
          <a:p>
            <a:pPr lvl="2" indent="-347662">
              <a:buFont typeface="Arial"/>
            </a:pPr>
            <a:endParaRPr lang="en-US" dirty="0"/>
          </a:p>
          <a:p>
            <a:pPr lvl="2" indent="-347662">
              <a:buFont typeface="Arial"/>
            </a:pPr>
            <a:endParaRPr lang="en-US" dirty="0"/>
          </a:p>
        </p:txBody>
      </p:sp>
      <p:sp>
        <p:nvSpPr>
          <p:cNvPr id="42" name="Shape 4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40" y="4366260"/>
            <a:ext cx="4429760" cy="2491740"/>
          </a:xfrm>
          <a:prstGeom prst="rect">
            <a:avLst/>
          </a:prstGeom>
        </p:spPr>
      </p:pic>
    </p:spTree>
    <p:extLst>
      <p:ext uri="{BB962C8B-B14F-4D97-AF65-F5344CB8AC3E}">
        <p14:creationId xmlns:p14="http://schemas.microsoft.com/office/powerpoint/2010/main" val="336391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343150"/>
            <a:ext cx="6019800" cy="4514850"/>
          </a:xfrm>
          <a:prstGeom prst="rect">
            <a:avLst/>
          </a:prstGeom>
        </p:spPr>
      </p:pic>
      <p:sp>
        <p:nvSpPr>
          <p:cNvPr id="26626" name="Rectangle 2"/>
          <p:cNvSpPr>
            <a:spLocks noGrp="1" noChangeArrowheads="1"/>
          </p:cNvSpPr>
          <p:nvPr>
            <p:ph type="title"/>
          </p:nvPr>
        </p:nvSpPr>
        <p:spPr>
          <a:xfrm>
            <a:off x="914400" y="304800"/>
            <a:ext cx="7848600" cy="685800"/>
          </a:xfrm>
        </p:spPr>
        <p:txBody>
          <a:bodyPr/>
          <a:lstStyle/>
          <a:p>
            <a:r>
              <a:rPr lang="en-US" smtClean="0"/>
              <a:t>Salts can cause chemical attack</a:t>
            </a:r>
          </a:p>
        </p:txBody>
      </p:sp>
      <p:sp>
        <p:nvSpPr>
          <p:cNvPr id="26627" name="Rectangle 3"/>
          <p:cNvSpPr>
            <a:spLocks noGrp="1" noChangeArrowheads="1"/>
          </p:cNvSpPr>
          <p:nvPr>
            <p:ph type="body" idx="1"/>
          </p:nvPr>
        </p:nvSpPr>
        <p:spPr>
          <a:xfrm>
            <a:off x="1081088" y="1143000"/>
            <a:ext cx="8001000" cy="4572000"/>
          </a:xfrm>
        </p:spPr>
        <p:txBody>
          <a:bodyPr/>
          <a:lstStyle/>
          <a:p>
            <a:r>
              <a:rPr lang="en-US" dirty="0" smtClean="0"/>
              <a:t>Calcium oxychloride</a:t>
            </a:r>
          </a:p>
        </p:txBody>
      </p:sp>
      <p:sp>
        <p:nvSpPr>
          <p:cNvPr id="26630" name="TextBox 1"/>
          <p:cNvSpPr txBox="1">
            <a:spLocks noChangeArrowheads="1"/>
          </p:cNvSpPr>
          <p:nvPr/>
        </p:nvSpPr>
        <p:spPr bwMode="auto">
          <a:xfrm>
            <a:off x="20638" y="6396037"/>
            <a:ext cx="2154757" cy="461665"/>
          </a:xfrm>
          <a:prstGeom prst="rect">
            <a:avLst/>
          </a:prstGeom>
          <a:noFill/>
          <a:ln w="9525">
            <a:noFill/>
            <a:miter lim="800000"/>
            <a:headEnd/>
            <a:tailEnd/>
          </a:ln>
        </p:spPr>
        <p:txBody>
          <a:bodyPr wrap="none">
            <a:spAutoFit/>
          </a:bodyPr>
          <a:lstStyle/>
          <a:p>
            <a:r>
              <a:rPr lang="en-US" smtClean="0"/>
              <a:t>MgCl</a:t>
            </a:r>
            <a:r>
              <a:rPr lang="en-US" baseline="-25000" smtClean="0"/>
              <a:t>2</a:t>
            </a:r>
            <a:r>
              <a:rPr lang="en-US" smtClean="0"/>
              <a:t> </a:t>
            </a:r>
            <a:r>
              <a:rPr lang="en-US" dirty="0"/>
              <a:t>@ 40°F</a:t>
            </a:r>
          </a:p>
        </p:txBody>
      </p:sp>
      <p:cxnSp>
        <p:nvCxnSpPr>
          <p:cNvPr id="4" name="Straight Arrow Connector 3"/>
          <p:cNvCxnSpPr/>
          <p:nvPr/>
        </p:nvCxnSpPr>
        <p:spPr bwMode="auto">
          <a:xfrm>
            <a:off x="1973967" y="3276600"/>
            <a:ext cx="2850356" cy="1123950"/>
          </a:xfrm>
          <a:prstGeom prst="straightConnector1">
            <a:avLst/>
          </a:prstGeom>
          <a:solidFill>
            <a:schemeClr val="accent1"/>
          </a:solidFill>
          <a:ln w="34925" cap="flat" cmpd="sng" algn="ctr">
            <a:solidFill>
              <a:srgbClr val="FF0000"/>
            </a:solidFill>
            <a:prstDash val="solid"/>
            <a:round/>
            <a:headEnd type="none" w="lg" len="lg"/>
            <a:tailEnd type="stealth" w="lg" len="lg"/>
          </a:ln>
          <a:effectLst/>
        </p:spPr>
      </p:cxnSp>
    </p:spTree>
    <p:extLst>
      <p:ext uri="{BB962C8B-B14F-4D97-AF65-F5344CB8AC3E}">
        <p14:creationId xmlns:p14="http://schemas.microsoft.com/office/powerpoint/2010/main" val="1763044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Critical Properties</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lvl="0" indent="-347662"/>
            <a:r>
              <a:rPr lang="en-US" sz="2400" dirty="0" smtClean="0"/>
              <a:t>Shrinkage</a:t>
            </a:r>
          </a:p>
          <a:p>
            <a:pPr lvl="1" indent="-347662"/>
            <a:r>
              <a:rPr lang="en-US" sz="2400" dirty="0" smtClean="0"/>
              <a:t>Random cracking</a:t>
            </a:r>
          </a:p>
          <a:p>
            <a:pPr lvl="1" indent="-347662"/>
            <a:r>
              <a:rPr lang="en-US" sz="2400" dirty="0" smtClean="0"/>
              <a:t>Warping</a:t>
            </a:r>
          </a:p>
          <a:p>
            <a:pPr lvl="1" indent="-347662"/>
            <a:endParaRPr lang="en-US" sz="2400" dirty="0"/>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21</a:t>
            </a:fld>
            <a:endParaRPr lang="en-US"/>
          </a:p>
        </p:txBody>
      </p:sp>
      <p:pic>
        <p:nvPicPr>
          <p:cNvPr id="6" name="Picture 4" descr="HPIM03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2260" y="3316778"/>
            <a:ext cx="4731740" cy="354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381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Critical Properties</a:t>
            </a:r>
            <a:endParaRPr lang="en-US" dirty="0"/>
          </a:p>
        </p:txBody>
      </p:sp>
      <p:sp>
        <p:nvSpPr>
          <p:cNvPr id="117" name="Shape 117"/>
          <p:cNvSpPr txBox="1">
            <a:spLocks noGrp="1"/>
          </p:cNvSpPr>
          <p:nvPr>
            <p:ph type="body" idx="1"/>
          </p:nvPr>
        </p:nvSpPr>
        <p:spPr>
          <a:xfrm>
            <a:off x="381000" y="1219200"/>
            <a:ext cx="8382000" cy="4572000"/>
          </a:xfrm>
          <a:prstGeom prst="rect">
            <a:avLst/>
          </a:prstGeom>
          <a:noFill/>
          <a:ln>
            <a:noFill/>
          </a:ln>
        </p:spPr>
        <p:txBody>
          <a:bodyPr lIns="91425" tIns="45700" rIns="91425" bIns="45700" anchor="t" anchorCtr="0">
            <a:noAutofit/>
          </a:bodyPr>
          <a:lstStyle/>
          <a:p>
            <a:pPr lvl="0" indent="-347662"/>
            <a:r>
              <a:rPr lang="en-US" sz="2400" dirty="0" smtClean="0"/>
              <a:t>Workability</a:t>
            </a:r>
          </a:p>
          <a:p>
            <a:pPr lvl="1" indent="-347662"/>
            <a:r>
              <a:rPr lang="en-US" sz="2400" dirty="0" smtClean="0"/>
              <a:t>Not too wet</a:t>
            </a:r>
          </a:p>
          <a:p>
            <a:pPr lvl="1" indent="-347662"/>
            <a:r>
              <a:rPr lang="en-US" sz="2400" dirty="0" smtClean="0"/>
              <a:t>Not too dry</a:t>
            </a:r>
          </a:p>
          <a:p>
            <a:pPr lvl="1" indent="-347662"/>
            <a:endParaRPr lang="en-US" sz="2400" dirty="0"/>
          </a:p>
        </p:txBody>
      </p:sp>
      <p:sp>
        <p:nvSpPr>
          <p:cNvPr id="118" name="Shape 11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22</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561492"/>
            <a:ext cx="4935415" cy="2773703"/>
          </a:xfrm>
          <a:prstGeom prst="rect">
            <a:avLst/>
          </a:prstGeom>
        </p:spPr>
      </p:pic>
      <p:pic>
        <p:nvPicPr>
          <p:cNvPr id="7" name="Picture 4" descr="P1010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9387" y="3839308"/>
            <a:ext cx="4024614" cy="301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89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dirty="0" smtClean="0"/>
              <a:t>A Better Specification</a:t>
            </a:r>
            <a:endParaRPr lang="en-US" dirty="0"/>
          </a:p>
        </p:txBody>
      </p:sp>
      <p:sp>
        <p:nvSpPr>
          <p:cNvPr id="124" name="Shape 124"/>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804862" lvl="1" indent="-347662" algn="l" rtl="0">
              <a:spcBef>
                <a:spcPts val="0"/>
              </a:spcBef>
              <a:spcAft>
                <a:spcPts val="0"/>
              </a:spcAft>
              <a:buClr>
                <a:schemeClr val="dk1"/>
              </a:buClr>
              <a:buSzPct val="100000"/>
            </a:pPr>
            <a:r>
              <a:rPr lang="en-US" dirty="0" smtClean="0"/>
              <a:t>Measure </a:t>
            </a:r>
            <a:r>
              <a:rPr lang="en-US" dirty="0" smtClean="0"/>
              <a:t>the right things </a:t>
            </a:r>
            <a:r>
              <a:rPr lang="en-US" dirty="0"/>
              <a:t>at the right time</a:t>
            </a:r>
          </a:p>
          <a:p>
            <a:pPr marL="1147762" lvl="2" indent="-233362" algn="l" rtl="0">
              <a:spcBef>
                <a:spcPts val="560"/>
              </a:spcBef>
              <a:spcAft>
                <a:spcPts val="0"/>
              </a:spcAft>
              <a:buClr>
                <a:schemeClr val="dk1"/>
              </a:buClr>
              <a:buSzPct val="100000"/>
            </a:pPr>
            <a:r>
              <a:rPr lang="en-US" dirty="0">
                <a:latin typeface="Arial"/>
                <a:ea typeface="Arial"/>
                <a:cs typeface="Arial"/>
                <a:sym typeface="Arial"/>
              </a:rPr>
              <a:t>Prequalification</a:t>
            </a:r>
          </a:p>
          <a:p>
            <a:pPr marL="1147762" lvl="2" indent="-233362" algn="l" rtl="0">
              <a:spcBef>
                <a:spcPts val="560"/>
              </a:spcBef>
              <a:spcAft>
                <a:spcPts val="0"/>
              </a:spcAft>
              <a:buClr>
                <a:schemeClr val="dk1"/>
              </a:buClr>
              <a:buSzPct val="100000"/>
            </a:pPr>
            <a:r>
              <a:rPr lang="en-US" dirty="0">
                <a:latin typeface="Arial"/>
                <a:ea typeface="Arial"/>
                <a:cs typeface="Arial"/>
                <a:sym typeface="Arial"/>
              </a:rPr>
              <a:t>Process control</a:t>
            </a:r>
          </a:p>
          <a:p>
            <a:pPr marL="1147762" lvl="2" indent="-233362" algn="l" rtl="0">
              <a:spcBef>
                <a:spcPts val="560"/>
              </a:spcBef>
              <a:spcAft>
                <a:spcPts val="0"/>
              </a:spcAft>
              <a:buClr>
                <a:schemeClr val="dk1"/>
              </a:buClr>
              <a:buSzPct val="100000"/>
            </a:pPr>
            <a:r>
              <a:rPr lang="en-US" dirty="0" smtClean="0">
                <a:latin typeface="Arial"/>
                <a:ea typeface="Arial"/>
                <a:cs typeface="Arial"/>
                <a:sym typeface="Arial"/>
              </a:rPr>
              <a:t>Acceptance</a:t>
            </a:r>
            <a:endParaRPr lang="en-US" dirty="0">
              <a:latin typeface="Arial"/>
              <a:ea typeface="Arial"/>
              <a:cs typeface="Arial"/>
              <a:sym typeface="Arial"/>
            </a:endParaRPr>
          </a:p>
        </p:txBody>
      </p:sp>
      <p:sp>
        <p:nvSpPr>
          <p:cNvPr id="125" name="Shape 125"/>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23</a:t>
            </a:fld>
            <a:endParaRPr lang="en-US"/>
          </a:p>
        </p:txBody>
      </p:sp>
      <p:pic>
        <p:nvPicPr>
          <p:cNvPr id="5" name="Picture 4" descr="KS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920" y="4141672"/>
            <a:ext cx="4069080" cy="27163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40516"/>
            <a:ext cx="3623310" cy="271748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lvl="0">
              <a:buSzPct val="25000"/>
            </a:pPr>
            <a:r>
              <a:rPr lang="en-US" dirty="0"/>
              <a:t>A Better Specification</a:t>
            </a:r>
            <a:endParaRPr lang="en-US" dirty="0"/>
          </a:p>
        </p:txBody>
      </p:sp>
      <p:sp>
        <p:nvSpPr>
          <p:cNvPr id="124" name="Shape 124"/>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804862" lvl="1" indent="-347662" algn="l" rtl="0">
              <a:spcBef>
                <a:spcPts val="0"/>
              </a:spcBef>
              <a:spcAft>
                <a:spcPts val="0"/>
              </a:spcAft>
              <a:buClr>
                <a:schemeClr val="dk1"/>
              </a:buClr>
              <a:buSzPct val="100000"/>
            </a:pPr>
            <a:r>
              <a:rPr lang="en-US" dirty="0" smtClean="0"/>
              <a:t>A </a:t>
            </a:r>
            <a:r>
              <a:rPr lang="en-US" dirty="0"/>
              <a:t>buffet of approaches</a:t>
            </a:r>
          </a:p>
          <a:p>
            <a:pPr marL="1147762" lvl="2" indent="-233362" algn="l" rtl="0">
              <a:spcBef>
                <a:spcPts val="560"/>
              </a:spcBef>
              <a:spcAft>
                <a:spcPts val="0"/>
              </a:spcAft>
              <a:buClr>
                <a:schemeClr val="dk1"/>
              </a:buClr>
              <a:buSzPct val="100000"/>
            </a:pPr>
            <a:r>
              <a:rPr lang="en-US" dirty="0">
                <a:latin typeface="Arial"/>
                <a:ea typeface="Arial"/>
                <a:cs typeface="Arial"/>
                <a:sym typeface="Arial"/>
              </a:rPr>
              <a:t>Prescriptive: w/cm, paste volume</a:t>
            </a:r>
          </a:p>
          <a:p>
            <a:pPr marL="1147762" lvl="2" indent="-233362" algn="l" rtl="0">
              <a:spcBef>
                <a:spcPts val="560"/>
              </a:spcBef>
              <a:spcAft>
                <a:spcPts val="0"/>
              </a:spcAft>
              <a:buClr>
                <a:schemeClr val="dk1"/>
              </a:buClr>
              <a:buSzPct val="100000"/>
            </a:pPr>
            <a:r>
              <a:rPr lang="en-US" dirty="0">
                <a:latin typeface="Arial"/>
                <a:ea typeface="Arial"/>
                <a:cs typeface="Arial"/>
                <a:sym typeface="Arial"/>
              </a:rPr>
              <a:t>Performance: Formation factor</a:t>
            </a:r>
          </a:p>
          <a:p>
            <a:pPr marL="461962" lvl="1" indent="-4762" algn="l" rtl="0">
              <a:spcBef>
                <a:spcPts val="0"/>
              </a:spcBef>
              <a:spcAft>
                <a:spcPts val="0"/>
              </a:spcAft>
              <a:buClr>
                <a:schemeClr val="dk1"/>
              </a:buClr>
              <a:buSzPct val="25000"/>
              <a:buNone/>
            </a:pPr>
            <a:endParaRPr dirty="0"/>
          </a:p>
        </p:txBody>
      </p:sp>
      <p:sp>
        <p:nvSpPr>
          <p:cNvPr id="125" name="Shape 125"/>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24</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3627120"/>
            <a:ext cx="4846320" cy="3230880"/>
          </a:xfrm>
          <a:prstGeom prst="rect">
            <a:avLst/>
          </a:prstGeom>
        </p:spPr>
      </p:pic>
    </p:spTree>
    <p:extLst>
      <p:ext uri="{BB962C8B-B14F-4D97-AF65-F5344CB8AC3E}">
        <p14:creationId xmlns:p14="http://schemas.microsoft.com/office/powerpoint/2010/main" val="4039823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lvl="0">
              <a:buSzPct val="25000"/>
            </a:pPr>
            <a:r>
              <a:rPr lang="en-US" dirty="0"/>
              <a:t>A Better Specification</a:t>
            </a:r>
            <a:endParaRPr lang="en-US" dirty="0"/>
          </a:p>
        </p:txBody>
      </p:sp>
      <p:sp>
        <p:nvSpPr>
          <p:cNvPr id="131" name="Shape 131"/>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804862" lvl="1" indent="-347662" algn="l" rtl="0">
              <a:spcBef>
                <a:spcPts val="0"/>
              </a:spcBef>
              <a:spcAft>
                <a:spcPts val="0"/>
              </a:spcAft>
              <a:buClr>
                <a:schemeClr val="dk1"/>
              </a:buClr>
              <a:buSzPct val="100000"/>
            </a:pPr>
            <a:r>
              <a:rPr lang="en-US" dirty="0" smtClean="0"/>
              <a:t>AASHTO </a:t>
            </a:r>
            <a:r>
              <a:rPr lang="en-US" dirty="0"/>
              <a:t>PP84 </a:t>
            </a:r>
            <a:r>
              <a:rPr lang="en-US" dirty="0" smtClean="0"/>
              <a:t>published </a:t>
            </a:r>
            <a:r>
              <a:rPr lang="en-US" dirty="0"/>
              <a:t>in March</a:t>
            </a:r>
          </a:p>
          <a:p>
            <a:pPr marL="1147762" lvl="2" indent="-233362" algn="l" rtl="0">
              <a:spcBef>
                <a:spcPts val="560"/>
              </a:spcBef>
              <a:spcAft>
                <a:spcPts val="0"/>
              </a:spcAft>
              <a:buClr>
                <a:schemeClr val="dk1"/>
              </a:buClr>
              <a:buSzPct val="100000"/>
            </a:pPr>
            <a:r>
              <a:rPr lang="en-US" dirty="0"/>
              <a:t>Guide Specification</a:t>
            </a:r>
          </a:p>
          <a:p>
            <a:pPr marL="1147762" lvl="2" indent="-233362" algn="l" rtl="0">
              <a:spcBef>
                <a:spcPts val="560"/>
              </a:spcBef>
              <a:spcAft>
                <a:spcPts val="0"/>
              </a:spcAft>
              <a:buClr>
                <a:schemeClr val="dk1"/>
              </a:buClr>
              <a:buSzPct val="100000"/>
            </a:pPr>
            <a:r>
              <a:rPr lang="en-US" dirty="0"/>
              <a:t>“Deemed to satisfy”</a:t>
            </a:r>
          </a:p>
          <a:p>
            <a:pPr marL="1147762" lvl="2" indent="-233362" algn="l" rtl="0">
              <a:spcBef>
                <a:spcPts val="560"/>
              </a:spcBef>
              <a:spcAft>
                <a:spcPts val="0"/>
              </a:spcAft>
              <a:buClr>
                <a:schemeClr val="dk1"/>
              </a:buClr>
              <a:buSzPct val="100000"/>
            </a:pPr>
            <a:r>
              <a:rPr lang="en-US" dirty="0"/>
              <a:t>Avoids </a:t>
            </a:r>
            <a:r>
              <a:rPr lang="en-US" dirty="0" smtClean="0"/>
              <a:t>bonus discussion </a:t>
            </a:r>
            <a:r>
              <a:rPr lang="en-US" dirty="0"/>
              <a:t>– that is local</a:t>
            </a:r>
          </a:p>
          <a:p>
            <a:pPr marL="1255713" lvl="2" indent="-341313" algn="l" rtl="0">
              <a:spcBef>
                <a:spcPts val="560"/>
              </a:spcBef>
              <a:spcAft>
                <a:spcPts val="0"/>
              </a:spcAft>
              <a:buClr>
                <a:schemeClr val="dk1"/>
              </a:buClr>
              <a:buSzPct val="100000"/>
            </a:pPr>
            <a:r>
              <a:rPr lang="en-US" dirty="0"/>
              <a:t>Provisional = meaning we can </a:t>
            </a:r>
            <a:r>
              <a:rPr lang="en-US" dirty="0" smtClean="0"/>
              <a:t/>
            </a:r>
            <a:br>
              <a:rPr lang="en-US" dirty="0" smtClean="0"/>
            </a:br>
            <a:r>
              <a:rPr lang="en-US" dirty="0" smtClean="0"/>
              <a:t>modify </a:t>
            </a:r>
            <a:r>
              <a:rPr lang="en-US" dirty="0"/>
              <a:t>as we learn things</a:t>
            </a:r>
          </a:p>
          <a:p>
            <a:pPr marL="804862" lvl="1" indent="-347662" algn="l" rtl="0">
              <a:spcBef>
                <a:spcPts val="0"/>
              </a:spcBef>
              <a:spcAft>
                <a:spcPts val="0"/>
              </a:spcAft>
              <a:buClr>
                <a:schemeClr val="dk1"/>
              </a:buClr>
              <a:buSzPct val="100000"/>
              <a:buNone/>
            </a:pPr>
            <a:endParaRPr dirty="0"/>
          </a:p>
          <a:p>
            <a:pPr marL="804862" lvl="1" indent="-347662" algn="l" rtl="0">
              <a:spcBef>
                <a:spcPts val="0"/>
              </a:spcBef>
              <a:spcAft>
                <a:spcPts val="0"/>
              </a:spcAft>
              <a:buClr>
                <a:schemeClr val="dk1"/>
              </a:buClr>
              <a:buSzPct val="100000"/>
              <a:buNone/>
            </a:pPr>
            <a:endParaRPr dirty="0"/>
          </a:p>
        </p:txBody>
      </p:sp>
      <p:sp>
        <p:nvSpPr>
          <p:cNvPr id="132" name="Shape 13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762840657"/>
              </p:ext>
            </p:extLst>
          </p:nvPr>
        </p:nvGraphicFramePr>
        <p:xfrm>
          <a:off x="6914987" y="3973484"/>
          <a:ext cx="2229013" cy="2884516"/>
        </p:xfrm>
        <a:graphic>
          <a:graphicData uri="http://schemas.openxmlformats.org/presentationml/2006/ole">
            <mc:AlternateContent xmlns:mc="http://schemas.openxmlformats.org/markup-compatibility/2006">
              <mc:Choice xmlns:v="urn:schemas-microsoft-com:vml" Requires="v">
                <p:oleObj spid="_x0000_s1048" name="Acrobat Document" r:id="rId4" imgW="4663369" imgH="6035040" progId="Acrobat.Document.2015">
                  <p:embed/>
                </p:oleObj>
              </mc:Choice>
              <mc:Fallback>
                <p:oleObj name="Acrobat Document" r:id="rId4" imgW="4663369" imgH="6035040" progId="Acrobat.Document.2015">
                  <p:embed/>
                  <p:pic>
                    <p:nvPicPr>
                      <p:cNvPr id="0" name=""/>
                      <p:cNvPicPr/>
                      <p:nvPr/>
                    </p:nvPicPr>
                    <p:blipFill>
                      <a:blip r:embed="rId5"/>
                      <a:stretch>
                        <a:fillRect/>
                      </a:stretch>
                    </p:blipFill>
                    <p:spPr>
                      <a:xfrm>
                        <a:off x="6914987" y="3973484"/>
                        <a:ext cx="2229013" cy="2884516"/>
                      </a:xfrm>
                      <a:prstGeom prst="rect">
                        <a:avLst/>
                      </a:prstGeom>
                      <a:ln>
                        <a:solidFill>
                          <a:schemeClr val="tx1"/>
                        </a:solidFill>
                      </a:ln>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a:t>Transport Properties/Permeability (6.6)</a:t>
            </a:r>
          </a:p>
        </p:txBody>
      </p:sp>
      <p:sp>
        <p:nvSpPr>
          <p:cNvPr id="418" name="Shape 418"/>
          <p:cNvSpPr/>
          <p:nvPr/>
        </p:nvSpPr>
        <p:spPr>
          <a:xfrm>
            <a:off x="7650571" y="3384666"/>
            <a:ext cx="955800" cy="9999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419" name="Shape 41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lnSpc>
                <a:spcPct val="100000"/>
              </a:lnSpc>
              <a:spcBef>
                <a:spcPts val="0"/>
              </a:spcBef>
              <a:spcAft>
                <a:spcPts val="0"/>
              </a:spcAft>
              <a:buClr>
                <a:srgbClr val="000000"/>
              </a:buClr>
              <a:buSzPct val="25000"/>
              <a:buFont typeface="Arial"/>
              <a:buNone/>
            </a:pPr>
            <a:fld id="{00000000-1234-1234-1234-123412341234}" type="slidenum">
              <a:rPr lang="en-US"/>
              <a:t>26</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101" y="1622225"/>
            <a:ext cx="8343039" cy="382968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a:t>Aggregate Stability (6.7)</a:t>
            </a:r>
          </a:p>
        </p:txBody>
      </p:sp>
      <p:sp>
        <p:nvSpPr>
          <p:cNvPr id="151" name="Shape 151"/>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27</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480" y="2384100"/>
            <a:ext cx="8343039" cy="2089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a:t>Concrete Strength (6.3)</a:t>
            </a:r>
          </a:p>
        </p:txBody>
      </p:sp>
      <p:sp>
        <p:nvSpPr>
          <p:cNvPr id="424" name="Shape 424"/>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lnSpc>
                <a:spcPct val="100000"/>
              </a:lnSpc>
              <a:spcBef>
                <a:spcPts val="0"/>
              </a:spcBef>
              <a:spcAft>
                <a:spcPts val="0"/>
              </a:spcAft>
              <a:buClr>
                <a:srgbClr val="000000"/>
              </a:buClr>
              <a:buSzPct val="25000"/>
              <a:buFont typeface="Arial"/>
              <a:buNone/>
            </a:pPr>
            <a:fld id="{00000000-1234-1234-1234-123412341234}" type="slidenum">
              <a:rPr lang="en-US"/>
              <a:t>28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480" y="2384100"/>
            <a:ext cx="8343039" cy="20898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Shape 427"/>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a:t>Hardened Cement Paste Freeze-Thaw Durability (6.5)</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961" y="1268850"/>
            <a:ext cx="8343039" cy="5637600"/>
          </a:xfrm>
          <a:prstGeom prst="rect">
            <a:avLst/>
          </a:prstGeom>
          <a:solidFill>
            <a:schemeClr val="bg1"/>
          </a:solidFill>
        </p:spPr>
      </p:pic>
      <p:sp>
        <p:nvSpPr>
          <p:cNvPr id="429" name="Shape 429"/>
          <p:cNvSpPr/>
          <p:nvPr/>
        </p:nvSpPr>
        <p:spPr>
          <a:xfrm>
            <a:off x="381000" y="1886927"/>
            <a:ext cx="8382000" cy="2902787"/>
          </a:xfrm>
          <a:prstGeom prst="rect">
            <a:avLst/>
          </a:prstGeom>
          <a:noFill/>
          <a:ln w="44450"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431" name="Shape 431"/>
          <p:cNvSpPr/>
          <p:nvPr/>
        </p:nvSpPr>
        <p:spPr>
          <a:xfrm>
            <a:off x="381000" y="4847772"/>
            <a:ext cx="8382000" cy="2044164"/>
          </a:xfrm>
          <a:prstGeom prst="rect">
            <a:avLst/>
          </a:prstGeom>
          <a:noFill/>
          <a:ln w="44450" cap="flat" cmpd="sng">
            <a:solidFill>
              <a:srgbClr val="00B05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Performance Engineered Mixtures</a:t>
            </a:r>
            <a:br>
              <a:rPr lang="en-US" dirty="0" smtClean="0"/>
            </a:br>
            <a:r>
              <a:rPr lang="en-US" dirty="0" smtClean="0"/>
              <a:t> </a:t>
            </a:r>
            <a:r>
              <a:rPr lang="en-US" dirty="0"/>
              <a:t>What is it?</a:t>
            </a:r>
          </a:p>
        </p:txBody>
      </p:sp>
      <p:sp>
        <p:nvSpPr>
          <p:cNvPr id="41" name="Shape 41"/>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a:t>A program to</a:t>
            </a:r>
          </a:p>
          <a:p>
            <a:pPr marL="804862" lvl="1" indent="-347662" algn="l" rtl="0">
              <a:spcBef>
                <a:spcPts val="0"/>
              </a:spcBef>
              <a:spcAft>
                <a:spcPts val="0"/>
              </a:spcAft>
              <a:buClr>
                <a:schemeClr val="dk1"/>
              </a:buClr>
              <a:buSzPct val="100000"/>
            </a:pPr>
            <a:r>
              <a:rPr lang="en-US" dirty="0"/>
              <a:t>Understand what makes concrete “good”</a:t>
            </a:r>
          </a:p>
          <a:p>
            <a:pPr marL="804862" lvl="1" indent="-347662" algn="l" rtl="0">
              <a:spcBef>
                <a:spcPts val="0"/>
              </a:spcBef>
              <a:spcAft>
                <a:spcPts val="0"/>
              </a:spcAft>
              <a:buClr>
                <a:schemeClr val="dk1"/>
              </a:buClr>
              <a:buSzPct val="100000"/>
            </a:pPr>
            <a:r>
              <a:rPr lang="en-US" dirty="0"/>
              <a:t>Specify the critical properties and test for them</a:t>
            </a:r>
          </a:p>
          <a:p>
            <a:pPr marL="804862" lvl="1" indent="-347662" algn="l" rtl="0">
              <a:spcBef>
                <a:spcPts val="0"/>
              </a:spcBef>
              <a:spcAft>
                <a:spcPts val="0"/>
              </a:spcAft>
              <a:buClr>
                <a:schemeClr val="dk1"/>
              </a:buClr>
              <a:buSzPct val="100000"/>
            </a:pPr>
            <a:r>
              <a:rPr lang="en-US" dirty="0"/>
              <a:t>Prepare the mixtures to meet those specifications</a:t>
            </a:r>
          </a:p>
        </p:txBody>
      </p:sp>
      <p:sp>
        <p:nvSpPr>
          <p:cNvPr id="42" name="Shape 4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a:t>
            </a:fld>
            <a:endParaRPr lang="en-US" dirty="0"/>
          </a:p>
        </p:txBody>
      </p:sp>
      <p:pic>
        <p:nvPicPr>
          <p:cNvPr id="43" name="Shape 4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234700" y="3926100"/>
            <a:ext cx="3909300" cy="29319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a:t>Reducing Unwanted Cracking Due to Shrinkage (6.4)</a:t>
            </a:r>
          </a:p>
        </p:txBody>
      </p:sp>
      <p:sp>
        <p:nvSpPr>
          <p:cNvPr id="178" name="Shape 17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30</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100" y="1512000"/>
            <a:ext cx="8343039" cy="5346000"/>
          </a:xfrm>
          <a:prstGeom prst="rect">
            <a:avLst/>
          </a:prstGeom>
          <a:solidFill>
            <a:schemeClr val="lt1"/>
          </a:solid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a:t>Workability (6.8)</a:t>
            </a:r>
          </a:p>
        </p:txBody>
      </p:sp>
      <p:sp>
        <p:nvSpPr>
          <p:cNvPr id="185" name="Shape 185"/>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31</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824" y="2384100"/>
            <a:ext cx="7420351" cy="20898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6860077F-BAD3-47EC-8979-6A8EC06E55E3}" type="slidenum">
              <a:rPr lang="en-US" smtClean="0"/>
              <a:pPr>
                <a:defRPr/>
              </a:pPr>
              <a:t>32</a:t>
            </a:fld>
            <a:endParaRPr lang="en-US" dirty="0"/>
          </a:p>
        </p:txBody>
      </p:sp>
      <p:sp>
        <p:nvSpPr>
          <p:cNvPr id="4" name="Content Placeholder 2"/>
          <p:cNvSpPr>
            <a:spLocks noGrp="1"/>
          </p:cNvSpPr>
          <p:nvPr>
            <p:ph idx="1"/>
          </p:nvPr>
        </p:nvSpPr>
        <p:spPr/>
        <p:txBody>
          <a:bodyPr/>
          <a:lstStyle/>
          <a:p>
            <a:pPr marL="177800" indent="0" algn="ctr">
              <a:buNone/>
            </a:pPr>
            <a:r>
              <a:rPr lang="en-US" dirty="0" smtClean="0"/>
              <a:t>Time for a break</a:t>
            </a:r>
            <a:endParaRPr lang="en-US" dirty="0" smtClean="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3299564"/>
            <a:ext cx="5334000" cy="3558436"/>
          </a:xfrm>
          <a:prstGeom prst="rect">
            <a:avLst/>
          </a:prstGeom>
        </p:spPr>
      </p:pic>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288045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5562600"/>
            <a:ext cx="1447801"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Quality</a:t>
            </a:r>
            <a:endParaRPr lang="en-US" dirty="0"/>
          </a:p>
        </p:txBody>
      </p:sp>
      <p:pic>
        <p:nvPicPr>
          <p:cNvPr id="3" name="Picture 2"/>
          <p:cNvPicPr>
            <a:picLocks noChangeAspect="1"/>
          </p:cNvPicPr>
          <p:nvPr/>
        </p:nvPicPr>
        <p:blipFill>
          <a:blip r:embed="rId2"/>
          <a:stretch>
            <a:fillRect/>
          </a:stretch>
        </p:blipFill>
        <p:spPr>
          <a:xfrm>
            <a:off x="1" y="1199661"/>
            <a:ext cx="9144000" cy="5639289"/>
          </a:xfrm>
          <a:prstGeom prst="rect">
            <a:avLst/>
          </a:prstGeom>
          <a:solidFill>
            <a:schemeClr val="bg1"/>
          </a:solidFill>
        </p:spPr>
      </p:pic>
    </p:spTree>
    <p:extLst>
      <p:ext uri="{BB962C8B-B14F-4D97-AF65-F5344CB8AC3E}">
        <p14:creationId xmlns:p14="http://schemas.microsoft.com/office/powerpoint/2010/main" val="1201858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le 2"/>
          <p:cNvSpPr>
            <a:spLocks noGrp="1"/>
          </p:cNvSpPr>
          <p:nvPr>
            <p:ph type="title"/>
          </p:nvPr>
        </p:nvSpPr>
        <p:spPr/>
        <p:txBody>
          <a:bodyPr>
            <a:normAutofit/>
          </a:bodyPr>
          <a:lstStyle/>
          <a:p>
            <a:r>
              <a:rPr lang="en-US" dirty="0" smtClean="0"/>
              <a:t>Acceptance Testing</a:t>
            </a:r>
            <a:endParaRPr lang="en-US" altLang="en-US" dirty="0" smtClean="0"/>
          </a:p>
        </p:txBody>
      </p:sp>
      <p:sp>
        <p:nvSpPr>
          <p:cNvPr id="6" name="Content Placeholder 2"/>
          <p:cNvSpPr>
            <a:spLocks noGrp="1"/>
          </p:cNvSpPr>
          <p:nvPr>
            <p:ph idx="1"/>
          </p:nvPr>
        </p:nvSpPr>
        <p:spPr/>
        <p:txBody>
          <a:bodyPr/>
          <a:lstStyle/>
          <a:p>
            <a:r>
              <a:rPr lang="en-US" altLang="en-US" dirty="0" smtClean="0"/>
              <a:t>Should be </a:t>
            </a:r>
          </a:p>
          <a:p>
            <a:pPr lvl="1"/>
            <a:r>
              <a:rPr lang="en-US" altLang="en-US" dirty="0" smtClean="0"/>
              <a:t>Fast</a:t>
            </a:r>
            <a:endParaRPr lang="en-US" altLang="en-US" dirty="0" smtClean="0"/>
          </a:p>
          <a:p>
            <a:pPr lvl="1"/>
            <a:r>
              <a:rPr lang="en-US" altLang="en-US" dirty="0" smtClean="0"/>
              <a:t>Reliable</a:t>
            </a:r>
          </a:p>
          <a:p>
            <a:pPr lvl="1"/>
            <a:r>
              <a:rPr lang="en-US" altLang="en-US" dirty="0" smtClean="0"/>
              <a:t>Meaningful</a:t>
            </a:r>
          </a:p>
          <a:p>
            <a:pPr lvl="1"/>
            <a:r>
              <a:rPr lang="en-US" altLang="en-US" dirty="0" smtClean="0"/>
              <a:t>Affordable </a:t>
            </a:r>
          </a:p>
        </p:txBody>
      </p:sp>
      <p:sp>
        <p:nvSpPr>
          <p:cNvPr id="2" name="Slide Number Placeholder 1"/>
          <p:cNvSpPr>
            <a:spLocks noGrp="1"/>
          </p:cNvSpPr>
          <p:nvPr>
            <p:ph type="sldNum" sz="quarter" idx="4294967295"/>
          </p:nvPr>
        </p:nvSpPr>
        <p:spPr/>
        <p:txBody>
          <a:bodyPr/>
          <a:lstStyle/>
          <a:p>
            <a:pPr>
              <a:defRPr/>
            </a:pPr>
            <a:fld id="{6860077F-BAD3-47EC-8979-6A8EC06E55E3}" type="slidenum">
              <a:rPr lang="en-US" smtClean="0"/>
              <a:pPr>
                <a:defRPr/>
              </a:pPr>
              <a:t>34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720" y="3469640"/>
            <a:ext cx="5059680" cy="3388360"/>
          </a:xfrm>
          <a:prstGeom prst="rect">
            <a:avLst/>
          </a:prstGeom>
        </p:spPr>
      </p:pic>
    </p:spTree>
    <p:extLst>
      <p:ext uri="{BB962C8B-B14F-4D97-AF65-F5344CB8AC3E}">
        <p14:creationId xmlns:p14="http://schemas.microsoft.com/office/powerpoint/2010/main" val="3993949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a:buSzPct val="25000"/>
            </a:pPr>
            <a:r>
              <a:rPr lang="en-US" dirty="0" smtClean="0"/>
              <a:t>Test Methods</a:t>
            </a:r>
            <a:endParaRPr lang="en-US" b="1" dirty="0"/>
          </a:p>
        </p:txBody>
      </p:sp>
      <p:sp>
        <p:nvSpPr>
          <p:cNvPr id="191" name="Shape 191"/>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smtClean="0"/>
              <a:t>Tests for </a:t>
            </a:r>
            <a:r>
              <a:rPr lang="en-US" dirty="0"/>
              <a:t>those critical </a:t>
            </a:r>
            <a:r>
              <a:rPr lang="en-US" dirty="0" smtClean="0"/>
              <a:t>properties</a:t>
            </a:r>
            <a:endParaRPr lang="en-US" dirty="0"/>
          </a:p>
          <a:p>
            <a:pPr marL="1147762" lvl="2" indent="-233362" algn="l" rtl="0">
              <a:spcBef>
                <a:spcPts val="560"/>
              </a:spcBef>
              <a:spcAft>
                <a:spcPts val="0"/>
              </a:spcAft>
              <a:buClr>
                <a:schemeClr val="dk1"/>
              </a:buClr>
              <a:buSzPct val="100000"/>
            </a:pPr>
            <a:r>
              <a:rPr lang="en-US" sz="2800" dirty="0" err="1">
                <a:latin typeface="Arial"/>
                <a:ea typeface="Arial"/>
                <a:cs typeface="Arial"/>
                <a:sym typeface="Arial"/>
              </a:rPr>
              <a:t>VKelly</a:t>
            </a:r>
            <a:endParaRPr lang="en-US" sz="2800" dirty="0">
              <a:latin typeface="Arial"/>
              <a:ea typeface="Arial"/>
              <a:cs typeface="Arial"/>
              <a:sym typeface="Arial"/>
            </a:endParaRPr>
          </a:p>
          <a:p>
            <a:pPr marL="1147762" lvl="2" indent="-233362" algn="l" rtl="0">
              <a:spcBef>
                <a:spcPts val="560"/>
              </a:spcBef>
              <a:spcAft>
                <a:spcPts val="0"/>
              </a:spcAft>
              <a:buClr>
                <a:schemeClr val="dk1"/>
              </a:buClr>
              <a:buSzPct val="100000"/>
            </a:pPr>
            <a:r>
              <a:rPr lang="en-US" sz="2800" dirty="0">
                <a:latin typeface="Arial"/>
                <a:ea typeface="Arial"/>
                <a:cs typeface="Arial"/>
                <a:sym typeface="Arial"/>
              </a:rPr>
              <a:t>Box</a:t>
            </a:r>
          </a:p>
          <a:p>
            <a:pPr marL="1147762" lvl="2" indent="-233362" algn="l" rtl="0">
              <a:spcBef>
                <a:spcPts val="560"/>
              </a:spcBef>
              <a:spcAft>
                <a:spcPts val="0"/>
              </a:spcAft>
              <a:buClr>
                <a:schemeClr val="dk1"/>
              </a:buClr>
              <a:buSzPct val="100000"/>
            </a:pPr>
            <a:r>
              <a:rPr lang="en-US" sz="2800" dirty="0">
                <a:latin typeface="Arial"/>
                <a:ea typeface="Arial"/>
                <a:cs typeface="Arial"/>
                <a:sym typeface="Arial"/>
              </a:rPr>
              <a:t>Resistivity / Formation </a:t>
            </a:r>
            <a:br>
              <a:rPr lang="en-US" sz="2800" dirty="0">
                <a:latin typeface="Arial"/>
                <a:ea typeface="Arial"/>
                <a:cs typeface="Arial"/>
                <a:sym typeface="Arial"/>
              </a:rPr>
            </a:br>
            <a:r>
              <a:rPr lang="en-US" sz="2800" dirty="0">
                <a:latin typeface="Arial"/>
                <a:ea typeface="Arial"/>
                <a:cs typeface="Arial"/>
                <a:sym typeface="Arial"/>
              </a:rPr>
              <a:t>factor</a:t>
            </a:r>
          </a:p>
          <a:p>
            <a:pPr marL="1147762" lvl="2" indent="-233362" algn="l" rtl="0">
              <a:spcBef>
                <a:spcPts val="560"/>
              </a:spcBef>
              <a:spcAft>
                <a:spcPts val="0"/>
              </a:spcAft>
              <a:buClr>
                <a:schemeClr val="dk1"/>
              </a:buClr>
              <a:buSzPct val="100000"/>
            </a:pPr>
            <a:r>
              <a:rPr lang="en-US" sz="2800" dirty="0">
                <a:latin typeface="Arial"/>
                <a:ea typeface="Arial"/>
                <a:cs typeface="Arial"/>
                <a:sym typeface="Arial"/>
              </a:rPr>
              <a:t>Bucket / </a:t>
            </a:r>
            <a:r>
              <a:rPr lang="en-US" sz="2800" dirty="0" err="1">
                <a:latin typeface="Arial"/>
                <a:ea typeface="Arial"/>
                <a:cs typeface="Arial"/>
                <a:sym typeface="Arial"/>
              </a:rPr>
              <a:t>Sorptivity</a:t>
            </a:r>
            <a:r>
              <a:rPr lang="en-US" sz="2800" dirty="0">
                <a:latin typeface="Arial"/>
                <a:ea typeface="Arial"/>
                <a:cs typeface="Arial"/>
                <a:sym typeface="Arial"/>
              </a:rPr>
              <a:t> </a:t>
            </a:r>
          </a:p>
          <a:p>
            <a:pPr marL="1147762" lvl="2" indent="-233362" algn="l" rtl="0">
              <a:spcBef>
                <a:spcPts val="560"/>
              </a:spcBef>
              <a:spcAft>
                <a:spcPts val="0"/>
              </a:spcAft>
              <a:buClr>
                <a:schemeClr val="dk1"/>
              </a:buClr>
              <a:buSzPct val="100000"/>
            </a:pPr>
            <a:r>
              <a:rPr lang="en-US" sz="2800" dirty="0">
                <a:latin typeface="Arial"/>
                <a:ea typeface="Arial"/>
                <a:cs typeface="Arial"/>
                <a:sym typeface="Arial"/>
              </a:rPr>
              <a:t>Dual ring</a:t>
            </a:r>
          </a:p>
          <a:p>
            <a:pPr marL="1147762" lvl="2" indent="-233362" algn="l" rtl="0">
              <a:spcBef>
                <a:spcPts val="560"/>
              </a:spcBef>
              <a:spcAft>
                <a:spcPts val="0"/>
              </a:spcAft>
              <a:buClr>
                <a:schemeClr val="dk1"/>
              </a:buClr>
              <a:buSzPct val="100000"/>
            </a:pPr>
            <a:r>
              <a:rPr lang="en-US" sz="2800" dirty="0">
                <a:latin typeface="Arial"/>
                <a:ea typeface="Arial"/>
                <a:cs typeface="Arial"/>
                <a:sym typeface="Arial"/>
              </a:rPr>
              <a:t>SAM</a:t>
            </a:r>
          </a:p>
          <a:p>
            <a:pPr marL="804862" lvl="1" indent="-347662" algn="l" rtl="0">
              <a:spcBef>
                <a:spcPts val="0"/>
              </a:spcBef>
              <a:spcAft>
                <a:spcPts val="0"/>
              </a:spcAft>
              <a:buClr>
                <a:schemeClr val="dk1"/>
              </a:buClr>
              <a:buSzPct val="100000"/>
              <a:buNone/>
            </a:pPr>
            <a:endParaRPr sz="2800" dirty="0"/>
          </a:p>
          <a:p>
            <a:pPr marL="1147762" lvl="2" indent="-233362" algn="l" rtl="0">
              <a:spcBef>
                <a:spcPts val="560"/>
              </a:spcBef>
              <a:spcAft>
                <a:spcPts val="0"/>
              </a:spcAft>
              <a:buClr>
                <a:schemeClr val="dk1"/>
              </a:buClr>
              <a:buSzPct val="100000"/>
              <a:buNone/>
            </a:pPr>
            <a:endParaRPr sz="2800" dirty="0">
              <a:latin typeface="Arial"/>
              <a:ea typeface="Arial"/>
              <a:cs typeface="Arial"/>
              <a:sym typeface="Arial"/>
            </a:endParaRPr>
          </a:p>
        </p:txBody>
      </p:sp>
      <p:sp>
        <p:nvSpPr>
          <p:cNvPr id="192" name="Shape 19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35</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29050"/>
            <a:ext cx="4038600" cy="302895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VKelly</a:t>
            </a:r>
          </a:p>
        </p:txBody>
      </p:sp>
      <p:sp>
        <p:nvSpPr>
          <p:cNvPr id="199" name="Shape 199"/>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a:t>Kelly ball test</a:t>
            </a:r>
          </a:p>
          <a:p>
            <a:pPr marL="804862" lvl="1" indent="-347662" algn="l" rtl="0">
              <a:spcBef>
                <a:spcPts val="0"/>
              </a:spcBef>
              <a:spcAft>
                <a:spcPts val="0"/>
              </a:spcAft>
              <a:buClr>
                <a:schemeClr val="dk1"/>
              </a:buClr>
              <a:buSzPct val="100000"/>
            </a:pPr>
            <a:r>
              <a:rPr lang="en-US"/>
              <a:t>Developed in the 1950s in US</a:t>
            </a:r>
          </a:p>
          <a:p>
            <a:pPr marL="804862" lvl="1" indent="-347662" algn="l" rtl="0">
              <a:spcBef>
                <a:spcPts val="0"/>
              </a:spcBef>
              <a:spcAft>
                <a:spcPts val="0"/>
              </a:spcAft>
              <a:buClr>
                <a:schemeClr val="dk1"/>
              </a:buClr>
              <a:buSzPct val="100000"/>
            </a:pPr>
            <a:r>
              <a:rPr lang="en-US"/>
              <a:t>Standardized in California DOT test</a:t>
            </a:r>
          </a:p>
          <a:p>
            <a:pPr marL="804862" lvl="1" indent="-347662" algn="l" rtl="0">
              <a:spcBef>
                <a:spcPts val="0"/>
              </a:spcBef>
              <a:spcAft>
                <a:spcPts val="0"/>
              </a:spcAft>
              <a:buClr>
                <a:schemeClr val="dk1"/>
              </a:buClr>
              <a:buSzPct val="100000"/>
            </a:pPr>
            <a:r>
              <a:rPr lang="en-US"/>
              <a:t>Comparable to slump test</a:t>
            </a:r>
          </a:p>
        </p:txBody>
      </p:sp>
      <p:sp>
        <p:nvSpPr>
          <p:cNvPr id="200" name="Shape 200"/>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36</a:t>
            </a:fld>
            <a:endParaRPr lang="en-US"/>
          </a:p>
        </p:txBody>
      </p:sp>
      <p:pic>
        <p:nvPicPr>
          <p:cNvPr id="201" name="Shape 201"/>
          <p:cNvPicPr preferRelativeResize="0"/>
          <p:nvPr/>
        </p:nvPicPr>
        <p:blipFill rotWithShape="1">
          <a:blip r:embed="rId3" cstate="screen">
            <a:alphaModFix/>
            <a:extLst>
              <a:ext uri="{28A0092B-C50C-407E-A947-70E740481C1C}">
                <a14:useLocalDpi xmlns:a14="http://schemas.microsoft.com/office/drawing/2010/main"/>
              </a:ext>
            </a:extLst>
          </a:blip>
          <a:srcRect b="20000"/>
          <a:stretch/>
        </p:blipFill>
        <p:spPr>
          <a:xfrm>
            <a:off x="5536223" y="3974123"/>
            <a:ext cx="3619500" cy="2895600"/>
          </a:xfrm>
          <a:prstGeom prst="rect">
            <a:avLst/>
          </a:prstGeom>
          <a:noFill/>
          <a:ln>
            <a:noFill/>
          </a:ln>
        </p:spPr>
      </p:pic>
    </p:spTree>
    <p:extLst>
      <p:ext uri="{BB962C8B-B14F-4D97-AF65-F5344CB8AC3E}">
        <p14:creationId xmlns:p14="http://schemas.microsoft.com/office/powerpoint/2010/main" val="3073096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VKelly</a:t>
            </a:r>
          </a:p>
        </p:txBody>
      </p:sp>
      <p:sp>
        <p:nvSpPr>
          <p:cNvPr id="207" name="Shape 207"/>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a:t>Measure initial slump (initial penetration)</a:t>
            </a:r>
          </a:p>
          <a:p>
            <a:pPr marL="347662" lvl="0" indent="-347662" algn="l" rtl="0">
              <a:spcBef>
                <a:spcPts val="0"/>
              </a:spcBef>
              <a:spcAft>
                <a:spcPts val="0"/>
              </a:spcAft>
              <a:buClr>
                <a:schemeClr val="dk1"/>
              </a:buClr>
              <a:buSzPct val="100000"/>
              <a:buFont typeface="Arial"/>
            </a:pPr>
            <a:r>
              <a:rPr lang="en-US"/>
              <a:t>Start vibrator for 36 seconds at 8000 vpm</a:t>
            </a:r>
          </a:p>
          <a:p>
            <a:pPr marL="347662" lvl="0" indent="-347662" algn="l" rtl="0">
              <a:spcBef>
                <a:spcPts val="0"/>
              </a:spcBef>
              <a:spcAft>
                <a:spcPts val="0"/>
              </a:spcAft>
              <a:buClr>
                <a:schemeClr val="dk1"/>
              </a:buClr>
              <a:buSzPct val="100000"/>
              <a:buFont typeface="Arial"/>
            </a:pPr>
            <a:r>
              <a:rPr lang="en-US"/>
              <a:t>Record depth every 6 seconds</a:t>
            </a:r>
          </a:p>
          <a:p>
            <a:pPr marL="347662" lvl="0" indent="-347662" algn="l" rtl="0">
              <a:spcBef>
                <a:spcPts val="0"/>
              </a:spcBef>
              <a:spcAft>
                <a:spcPts val="0"/>
              </a:spcAft>
              <a:buClr>
                <a:schemeClr val="dk1"/>
              </a:buClr>
              <a:buSzPct val="100000"/>
              <a:buFont typeface="Arial"/>
            </a:pPr>
            <a:r>
              <a:rPr lang="en-US"/>
              <a:t>Repeat</a:t>
            </a:r>
          </a:p>
          <a:p>
            <a:pPr marL="347662" lvl="0" indent="-347662" algn="l" rtl="0">
              <a:spcBef>
                <a:spcPts val="0"/>
              </a:spcBef>
              <a:spcAft>
                <a:spcPts val="0"/>
              </a:spcAft>
              <a:buClr>
                <a:schemeClr val="dk1"/>
              </a:buClr>
              <a:buSzPct val="100000"/>
              <a:buFont typeface="Arial"/>
            </a:pPr>
            <a:r>
              <a:rPr lang="en-US"/>
              <a:t>Plot on root time</a:t>
            </a:r>
          </a:p>
          <a:p>
            <a:pPr marL="347662" lvl="0" indent="-347662" algn="l" rtl="0">
              <a:spcBef>
                <a:spcPts val="0"/>
              </a:spcBef>
              <a:spcAft>
                <a:spcPts val="0"/>
              </a:spcAft>
              <a:buClr>
                <a:schemeClr val="dk1"/>
              </a:buClr>
              <a:buSzPct val="100000"/>
              <a:buFont typeface="Arial"/>
            </a:pPr>
            <a:r>
              <a:rPr lang="en-US"/>
              <a:t>Calculate slope = VKelly Index</a:t>
            </a:r>
          </a:p>
        </p:txBody>
      </p:sp>
      <p:sp>
        <p:nvSpPr>
          <p:cNvPr id="208" name="Shape 20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37</a:t>
            </a:fld>
            <a:endParaRPr lang="en-US"/>
          </a:p>
        </p:txBody>
      </p:sp>
      <p:pic>
        <p:nvPicPr>
          <p:cNvPr id="209" name="Shape 209" descr="C:\Users\ptaylor\Documents\PCT\Photo\VKelly.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186646" y="3844933"/>
            <a:ext cx="3886200" cy="2075400"/>
          </a:xfrm>
          <a:prstGeom prst="rect">
            <a:avLst/>
          </a:prstGeom>
          <a:noFill/>
          <a:ln>
            <a:noFill/>
          </a:ln>
        </p:spPr>
      </p:pic>
      <p:pic>
        <p:nvPicPr>
          <p:cNvPr id="210" name="Shape 2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445" y="4109325"/>
            <a:ext cx="4366800" cy="2748600"/>
          </a:xfrm>
          <a:prstGeom prst="rect">
            <a:avLst/>
          </a:prstGeom>
          <a:noFill/>
          <a:ln>
            <a:noFill/>
          </a:ln>
        </p:spPr>
      </p:pic>
    </p:spTree>
    <p:extLst>
      <p:ext uri="{BB962C8B-B14F-4D97-AF65-F5344CB8AC3E}">
        <p14:creationId xmlns:p14="http://schemas.microsoft.com/office/powerpoint/2010/main" val="2208973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Box Test</a:t>
            </a:r>
          </a:p>
        </p:txBody>
      </p:sp>
      <p:sp>
        <p:nvSpPr>
          <p:cNvPr id="216" name="Shape 216"/>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a:t>A test that examines:</a:t>
            </a:r>
          </a:p>
          <a:p>
            <a:pPr marL="804862" lvl="1" indent="-347662" algn="l" rtl="0">
              <a:spcBef>
                <a:spcPts val="0"/>
              </a:spcBef>
              <a:spcAft>
                <a:spcPts val="0"/>
              </a:spcAft>
              <a:buClr>
                <a:schemeClr val="dk1"/>
              </a:buClr>
              <a:buSzPct val="100000"/>
            </a:pPr>
            <a:r>
              <a:rPr lang="en-US" dirty="0"/>
              <a:t>Response to vibration </a:t>
            </a:r>
          </a:p>
          <a:p>
            <a:pPr marL="804862" lvl="1" indent="-347662" algn="l" rtl="0">
              <a:spcBef>
                <a:spcPts val="0"/>
              </a:spcBef>
              <a:spcAft>
                <a:spcPts val="0"/>
              </a:spcAft>
              <a:buClr>
                <a:schemeClr val="dk1"/>
              </a:buClr>
              <a:buSzPct val="100000"/>
            </a:pPr>
            <a:r>
              <a:rPr lang="en-US" dirty="0"/>
              <a:t>Filling ability of the grout (avoid internal voids)</a:t>
            </a:r>
          </a:p>
          <a:p>
            <a:pPr marL="804862" lvl="1" indent="-347662" algn="l" rtl="0">
              <a:spcBef>
                <a:spcPts val="0"/>
              </a:spcBef>
              <a:spcAft>
                <a:spcPts val="0"/>
              </a:spcAft>
              <a:buClr>
                <a:schemeClr val="dk1"/>
              </a:buClr>
              <a:buSzPct val="100000"/>
            </a:pPr>
            <a:r>
              <a:rPr lang="en-US" dirty="0"/>
              <a:t>Ability of </a:t>
            </a:r>
            <a:r>
              <a:rPr lang="en-US" dirty="0" smtClean="0"/>
              <a:t>the concrete </a:t>
            </a:r>
            <a:r>
              <a:rPr lang="en-US" dirty="0"/>
              <a:t>to </a:t>
            </a:r>
            <a:r>
              <a:rPr lang="en-US" dirty="0" smtClean="0"/>
              <a:t/>
            </a:r>
            <a:br>
              <a:rPr lang="en-US" dirty="0" smtClean="0"/>
            </a:br>
            <a:r>
              <a:rPr lang="en-US" dirty="0" smtClean="0"/>
              <a:t>hold an </a:t>
            </a:r>
            <a:r>
              <a:rPr lang="en-US" dirty="0"/>
              <a:t>edge</a:t>
            </a:r>
          </a:p>
        </p:txBody>
      </p:sp>
      <p:pic>
        <p:nvPicPr>
          <p:cNvPr id="217" name="Shape 21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536644" y="3124200"/>
            <a:ext cx="3607500" cy="3626700"/>
          </a:xfrm>
          <a:prstGeom prst="rect">
            <a:avLst/>
          </a:prstGeom>
          <a:noFill/>
          <a:ln>
            <a:noFill/>
          </a:ln>
        </p:spPr>
      </p:pic>
      <p:sp>
        <p:nvSpPr>
          <p:cNvPr id="218" name="Shape 218"/>
          <p:cNvSpPr txBox="1"/>
          <p:nvPr/>
        </p:nvSpPr>
        <p:spPr>
          <a:xfrm>
            <a:off x="4820835" y="6296902"/>
            <a:ext cx="681600" cy="461699"/>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Ley</a:t>
            </a:r>
          </a:p>
        </p:txBody>
      </p:sp>
      <p:sp>
        <p:nvSpPr>
          <p:cNvPr id="219" name="Shape 21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38</a:t>
            </a:fld>
            <a:endParaRPr lang="en-US"/>
          </a:p>
        </p:txBody>
      </p:sp>
    </p:spTree>
    <p:extLst>
      <p:ext uri="{BB962C8B-B14F-4D97-AF65-F5344CB8AC3E}">
        <p14:creationId xmlns:p14="http://schemas.microsoft.com/office/powerpoint/2010/main" val="1955854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rmAutofit/>
          </a:bodyPr>
          <a:lstStyle/>
          <a:p>
            <a:pPr marL="0" lvl="0" indent="0" algn="ctr" rtl="0">
              <a:spcBef>
                <a:spcPts val="0"/>
              </a:spcBef>
              <a:spcAft>
                <a:spcPts val="0"/>
              </a:spcAft>
              <a:buSzPct val="25000"/>
              <a:buNone/>
            </a:pPr>
            <a:r>
              <a:rPr lang="en-US"/>
              <a:t>Box Test</a:t>
            </a:r>
          </a:p>
        </p:txBody>
      </p:sp>
      <p:sp>
        <p:nvSpPr>
          <p:cNvPr id="235" name="Shape 235"/>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a:t>The edges of the box are then removed and inspected for honey combing and edge slump</a:t>
            </a:r>
          </a:p>
        </p:txBody>
      </p:sp>
      <p:pic>
        <p:nvPicPr>
          <p:cNvPr id="236" name="Shape 236" descr="C:\Documents and Settings\CIVE Student\Desktop\optimized gradation\OGM Pictures\Box TEST\box 006.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11970" y="2876760"/>
            <a:ext cx="3731999" cy="3352800"/>
          </a:xfrm>
          <a:prstGeom prst="rect">
            <a:avLst/>
          </a:prstGeom>
          <a:noFill/>
          <a:ln>
            <a:noFill/>
          </a:ln>
        </p:spPr>
      </p:pic>
      <p:pic>
        <p:nvPicPr>
          <p:cNvPr id="237" name="Shape 2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9970" y="2876760"/>
            <a:ext cx="4572000" cy="3428100"/>
          </a:xfrm>
          <a:prstGeom prst="rect">
            <a:avLst/>
          </a:prstGeom>
          <a:noFill/>
          <a:ln>
            <a:noFill/>
          </a:ln>
        </p:spPr>
      </p:pic>
      <p:sp>
        <p:nvSpPr>
          <p:cNvPr id="238" name="Shape 238"/>
          <p:cNvSpPr txBox="1"/>
          <p:nvPr/>
        </p:nvSpPr>
        <p:spPr>
          <a:xfrm>
            <a:off x="8462403" y="6311495"/>
            <a:ext cx="681600" cy="4617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Ley</a:t>
            </a:r>
          </a:p>
        </p:txBody>
      </p:sp>
      <p:sp>
        <p:nvSpPr>
          <p:cNvPr id="239" name="Shape 23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39</a:t>
            </a:fld>
            <a:endParaRPr lang="en-US"/>
          </a:p>
        </p:txBody>
      </p:sp>
    </p:spTree>
    <p:extLst>
      <p:ext uri="{BB962C8B-B14F-4D97-AF65-F5344CB8AC3E}">
        <p14:creationId xmlns:p14="http://schemas.microsoft.com/office/powerpoint/2010/main" val="1661521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Shape 4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486400" y="4191000"/>
            <a:ext cx="3662400" cy="2652900"/>
          </a:xfrm>
          <a:prstGeom prst="rect">
            <a:avLst/>
          </a:prstGeom>
          <a:solidFill>
            <a:srgbClr val="FFFFCC"/>
          </a:solidFill>
          <a:ln>
            <a:noFill/>
          </a:ln>
        </p:spPr>
      </p:pic>
      <p:sp>
        <p:nvSpPr>
          <p:cNvPr id="49" name="Shape 4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What is it?</a:t>
            </a:r>
          </a:p>
        </p:txBody>
      </p:sp>
      <p:sp>
        <p:nvSpPr>
          <p:cNvPr id="50" name="Shape 50"/>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lnSpc>
                <a:spcPct val="150000"/>
              </a:lnSpc>
              <a:spcBef>
                <a:spcPts val="0"/>
              </a:spcBef>
              <a:spcAft>
                <a:spcPts val="0"/>
              </a:spcAft>
              <a:buClr>
                <a:schemeClr val="dk1"/>
              </a:buClr>
              <a:buSzPct val="100000"/>
              <a:buFont typeface="Arial"/>
            </a:pPr>
            <a:r>
              <a:rPr lang="en-US" dirty="0"/>
              <a:t>Performance – choosing what we need</a:t>
            </a:r>
          </a:p>
          <a:p>
            <a:pPr marL="347662" lvl="0" indent="-347662" algn="l" rtl="0">
              <a:lnSpc>
                <a:spcPct val="150000"/>
              </a:lnSpc>
              <a:spcBef>
                <a:spcPts val="0"/>
              </a:spcBef>
              <a:spcAft>
                <a:spcPts val="0"/>
              </a:spcAft>
              <a:buClr>
                <a:schemeClr val="dk1"/>
              </a:buClr>
              <a:buSzPct val="100000"/>
              <a:buFont typeface="Arial"/>
            </a:pPr>
            <a:r>
              <a:rPr lang="en-US" dirty="0"/>
              <a:t>Engineered – delivering what is needed</a:t>
            </a:r>
          </a:p>
          <a:p>
            <a:pPr marL="347662" lvl="0" indent="-347662" algn="l" rtl="0">
              <a:lnSpc>
                <a:spcPct val="150000"/>
              </a:lnSpc>
              <a:spcBef>
                <a:spcPts val="0"/>
              </a:spcBef>
              <a:spcAft>
                <a:spcPts val="0"/>
              </a:spcAft>
              <a:buClr>
                <a:schemeClr val="dk1"/>
              </a:buClr>
              <a:buSzPct val="100000"/>
              <a:buFont typeface="Arial"/>
            </a:pPr>
            <a:r>
              <a:rPr lang="en-US" dirty="0"/>
              <a:t>Mixtures – focus on the mixture, for now</a:t>
            </a:r>
          </a:p>
          <a:p>
            <a:pPr marL="347662" lvl="0" indent="-347662" algn="l" rtl="0">
              <a:lnSpc>
                <a:spcPct val="150000"/>
              </a:lnSpc>
              <a:spcBef>
                <a:spcPts val="0"/>
              </a:spcBef>
              <a:spcAft>
                <a:spcPts val="0"/>
              </a:spcAft>
              <a:buClr>
                <a:schemeClr val="dk1"/>
              </a:buClr>
              <a:buSzPct val="100000"/>
              <a:buFont typeface="Arial"/>
              <a:buNone/>
            </a:pPr>
            <a:endParaRPr dirty="0"/>
          </a:p>
        </p:txBody>
      </p:sp>
      <p:pic>
        <p:nvPicPr>
          <p:cNvPr id="51" name="Shape 5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890518">
            <a:off x="6370665" y="5337027"/>
            <a:ext cx="1893784" cy="647706"/>
          </a:xfrm>
          <a:prstGeom prst="rect">
            <a:avLst/>
          </a:prstGeom>
          <a:noFill/>
          <a:ln>
            <a:noFill/>
          </a:ln>
        </p:spPr>
      </p:pic>
      <p:sp>
        <p:nvSpPr>
          <p:cNvPr id="52" name="Shape 5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rmAutofit/>
          </a:bodyPr>
          <a:lstStyle/>
          <a:p>
            <a:pPr marL="0" lvl="0" indent="0" algn="ctr" rtl="0">
              <a:spcBef>
                <a:spcPts val="0"/>
              </a:spcBef>
              <a:spcAft>
                <a:spcPts val="0"/>
              </a:spcAft>
              <a:buSzPct val="25000"/>
              <a:buNone/>
            </a:pPr>
            <a:r>
              <a:rPr lang="en-US"/>
              <a:t>Super Air Meter</a:t>
            </a:r>
          </a:p>
        </p:txBody>
      </p:sp>
      <p:sp>
        <p:nvSpPr>
          <p:cNvPr id="246" name="Shape 246"/>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a:t>Reports air content and SAM number</a:t>
            </a:r>
          </a:p>
          <a:p>
            <a:pPr marL="347662" lvl="0" indent="-347662" algn="l" rtl="0">
              <a:spcBef>
                <a:spcPts val="0"/>
              </a:spcBef>
              <a:spcAft>
                <a:spcPts val="0"/>
              </a:spcAft>
              <a:buClr>
                <a:schemeClr val="dk1"/>
              </a:buClr>
              <a:buSzPct val="100000"/>
              <a:buFont typeface="Arial"/>
            </a:pPr>
            <a:r>
              <a:rPr lang="en-US"/>
              <a:t>SAM number correlates well with freeze thaw testing</a:t>
            </a:r>
          </a:p>
        </p:txBody>
      </p:sp>
      <p:pic>
        <p:nvPicPr>
          <p:cNvPr id="247" name="Shape 247" descr="C:\tylers stuff\downloads\IMG_3445 (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57900" y="2743200"/>
            <a:ext cx="3086100" cy="4114800"/>
          </a:xfrm>
          <a:prstGeom prst="rect">
            <a:avLst/>
          </a:prstGeom>
          <a:noFill/>
          <a:ln>
            <a:noFill/>
          </a:ln>
        </p:spPr>
      </p:pic>
      <p:sp>
        <p:nvSpPr>
          <p:cNvPr id="248" name="Shape 248"/>
          <p:cNvSpPr txBox="1"/>
          <p:nvPr/>
        </p:nvSpPr>
        <p:spPr>
          <a:xfrm>
            <a:off x="5376303" y="6324010"/>
            <a:ext cx="681600" cy="4617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Ley</a:t>
            </a:r>
          </a:p>
        </p:txBody>
      </p:sp>
      <p:sp>
        <p:nvSpPr>
          <p:cNvPr id="249" name="Shape 24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40</a:t>
            </a:fld>
            <a:endParaRPr lang="en-US"/>
          </a:p>
        </p:txBody>
      </p:sp>
      <p:pic>
        <p:nvPicPr>
          <p:cNvPr id="250" name="Shape 2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002" y="2935233"/>
            <a:ext cx="5629800" cy="3316500"/>
          </a:xfrm>
          <a:prstGeom prst="rect">
            <a:avLst/>
          </a:prstGeom>
          <a:noFill/>
          <a:ln>
            <a:noFill/>
          </a:ln>
        </p:spPr>
      </p:pic>
    </p:spTree>
    <p:extLst>
      <p:ext uri="{BB962C8B-B14F-4D97-AF65-F5344CB8AC3E}">
        <p14:creationId xmlns:p14="http://schemas.microsoft.com/office/powerpoint/2010/main" val="3575333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W</a:t>
            </a:r>
            <a:r>
              <a:rPr lang="en-US" dirty="0" smtClean="0"/>
              <a:t>eather Resistance</a:t>
            </a:r>
            <a:endParaRPr lang="en-US" dirty="0"/>
          </a:p>
        </p:txBody>
      </p:sp>
      <p:sp>
        <p:nvSpPr>
          <p:cNvPr id="3" name="Content Placeholder 2"/>
          <p:cNvSpPr>
            <a:spLocks noGrp="1"/>
          </p:cNvSpPr>
          <p:nvPr>
            <p:ph type="body" idx="1"/>
          </p:nvPr>
        </p:nvSpPr>
        <p:spPr/>
        <p:txBody>
          <a:bodyPr/>
          <a:lstStyle/>
          <a:p>
            <a:r>
              <a:rPr lang="en-US" dirty="0"/>
              <a:t>Freeze Thaw </a:t>
            </a:r>
            <a:r>
              <a:rPr lang="en-US" dirty="0" smtClean="0"/>
              <a:t>(Time to Saturation)</a:t>
            </a:r>
            <a:endParaRPr lang="en-US" dirty="0"/>
          </a:p>
          <a:p>
            <a:pPr lvl="1"/>
            <a:endParaRPr lang="en-US" dirty="0" smtClean="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2200" y="2289752"/>
            <a:ext cx="3964055" cy="3922486"/>
          </a:xfrm>
          <a:prstGeom prst="rect">
            <a:avLst/>
          </a:prstGeom>
        </p:spPr>
      </p:pic>
      <p:sp>
        <p:nvSpPr>
          <p:cNvPr id="12" name="TextBox 11"/>
          <p:cNvSpPr txBox="1"/>
          <p:nvPr/>
        </p:nvSpPr>
        <p:spPr>
          <a:xfrm>
            <a:off x="8126542" y="6364342"/>
            <a:ext cx="1017458" cy="461665"/>
          </a:xfrm>
          <a:prstGeom prst="rect">
            <a:avLst/>
          </a:prstGeom>
          <a:noFill/>
        </p:spPr>
        <p:txBody>
          <a:bodyPr wrap="none" rtlCol="0">
            <a:spAutoFit/>
          </a:bodyPr>
          <a:lstStyle/>
          <a:p>
            <a:r>
              <a:rPr lang="en-US" dirty="0" smtClean="0"/>
              <a:t>Weiss</a:t>
            </a:r>
            <a:endParaRPr lang="en-US" dirty="0"/>
          </a:p>
        </p:txBody>
      </p:sp>
    </p:spTree>
    <p:extLst>
      <p:ext uri="{BB962C8B-B14F-4D97-AF65-F5344CB8AC3E}">
        <p14:creationId xmlns:p14="http://schemas.microsoft.com/office/powerpoint/2010/main" val="1689835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a:t>
            </a:r>
            <a:r>
              <a:rPr lang="en-US" dirty="0" smtClean="0"/>
              <a:t>Weather Resistance</a:t>
            </a:r>
            <a:endParaRPr lang="en-US" dirty="0"/>
          </a:p>
        </p:txBody>
      </p:sp>
      <p:sp>
        <p:nvSpPr>
          <p:cNvPr id="3" name="Content Placeholder 2"/>
          <p:cNvSpPr>
            <a:spLocks noGrp="1"/>
          </p:cNvSpPr>
          <p:nvPr>
            <p:ph type="body" idx="1"/>
          </p:nvPr>
        </p:nvSpPr>
        <p:spPr/>
        <p:txBody>
          <a:bodyPr/>
          <a:lstStyle/>
          <a:p>
            <a:r>
              <a:rPr lang="en-US" dirty="0" smtClean="0"/>
              <a:t>Resistance to Salts</a:t>
            </a:r>
          </a:p>
          <a:p>
            <a:pPr lvl="1"/>
            <a:r>
              <a:rPr lang="en-US" dirty="0" smtClean="0"/>
              <a:t>Expansive calcium oxychloride formation</a:t>
            </a:r>
          </a:p>
          <a:p>
            <a:pPr lvl="2"/>
            <a:r>
              <a:rPr lang="en-US" dirty="0" smtClean="0"/>
              <a:t>From MgCl2 and CaCl2</a:t>
            </a:r>
          </a:p>
          <a:p>
            <a:pPr lvl="1"/>
            <a:r>
              <a:rPr lang="en-US" dirty="0" smtClean="0"/>
              <a:t>Measure with – Low temperature differential scanning calorimetry (LT-DSC) </a:t>
            </a:r>
            <a:endParaRPr lang="en-US" dirty="0"/>
          </a:p>
          <a:p>
            <a:pPr lvl="1"/>
            <a:endParaRPr lang="en-US" dirty="0" smtClean="0"/>
          </a:p>
        </p:txBody>
      </p:sp>
      <p:sp>
        <p:nvSpPr>
          <p:cNvPr id="5" name="Slide Number Placeholder 4"/>
          <p:cNvSpPr>
            <a:spLocks noGrp="1"/>
          </p:cNvSpPr>
          <p:nvPr>
            <p:ph type="sldNum" idx="4294967295"/>
          </p:nvPr>
        </p:nvSpPr>
        <p:spPr>
          <a:xfrm>
            <a:off x="152400" y="6404675"/>
            <a:ext cx="695400" cy="381000"/>
          </a:xfrm>
        </p:spPr>
        <p:txBody>
          <a:bodyPr/>
          <a:lstStyle/>
          <a:p>
            <a:pPr>
              <a:defRPr/>
            </a:pPr>
            <a:fld id="{6860077F-BAD3-47EC-8979-6A8EC06E55E3}" type="slidenum">
              <a:rPr lang="en-US" smtClean="0"/>
              <a:pPr>
                <a:defRPr/>
              </a:pPr>
              <a:t>42</a:t>
            </a:fld>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4038600"/>
            <a:ext cx="3823580" cy="2868613"/>
          </a:xfrm>
          <a:prstGeom prst="rect">
            <a:avLst/>
          </a:prstGeom>
          <a:noFill/>
          <a:ln w="9525">
            <a:noFill/>
            <a:miter lim="800000"/>
            <a:headEnd/>
            <a:tailEnd/>
          </a:ln>
          <a:effectLst/>
        </p:spPr>
      </p:pic>
      <p:sp>
        <p:nvSpPr>
          <p:cNvPr id="12" name="TextBox 11"/>
          <p:cNvSpPr txBox="1"/>
          <p:nvPr/>
        </p:nvSpPr>
        <p:spPr>
          <a:xfrm>
            <a:off x="152400" y="6364508"/>
            <a:ext cx="1005403" cy="461665"/>
          </a:xfrm>
          <a:prstGeom prst="rect">
            <a:avLst/>
          </a:prstGeom>
          <a:noFill/>
        </p:spPr>
        <p:txBody>
          <a:bodyPr wrap="none" rtlCol="0">
            <a:spAutoFit/>
          </a:bodyPr>
          <a:lstStyle/>
          <a:p>
            <a:r>
              <a:rPr lang="en-US" dirty="0" smtClean="0"/>
              <a:t>Sutter</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0466" y="4038600"/>
            <a:ext cx="4033534" cy="2850440"/>
          </a:xfrm>
          <a:prstGeom prst="rect">
            <a:avLst/>
          </a:prstGeom>
        </p:spPr>
      </p:pic>
    </p:spTree>
    <p:extLst>
      <p:ext uri="{BB962C8B-B14F-4D97-AF65-F5344CB8AC3E}">
        <p14:creationId xmlns:p14="http://schemas.microsoft.com/office/powerpoint/2010/main" val="10558530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Formation Factor</a:t>
            </a:r>
          </a:p>
        </p:txBody>
      </p:sp>
      <p:sp>
        <p:nvSpPr>
          <p:cNvPr id="256" name="Shape 256"/>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rmAutofit fontScale="92500" lnSpcReduction="20000"/>
          </a:bodyPr>
          <a:lstStyle/>
          <a:p>
            <a:r>
              <a:rPr lang="en-US" dirty="0"/>
              <a:t>Resistivity</a:t>
            </a:r>
          </a:p>
          <a:p>
            <a:pPr lvl="1"/>
            <a:r>
              <a:rPr lang="en-US" dirty="0"/>
              <a:t>Then calculate Formation Factor based on</a:t>
            </a:r>
          </a:p>
          <a:p>
            <a:pPr lvl="2">
              <a:lnSpc>
                <a:spcPct val="120000"/>
              </a:lnSpc>
              <a:spcBef>
                <a:spcPts val="0"/>
              </a:spcBef>
            </a:pPr>
            <a:r>
              <a:rPr lang="en-US" dirty="0"/>
              <a:t>Moisture</a:t>
            </a:r>
          </a:p>
          <a:p>
            <a:pPr lvl="2">
              <a:lnSpc>
                <a:spcPct val="120000"/>
              </a:lnSpc>
              <a:spcBef>
                <a:spcPts val="0"/>
              </a:spcBef>
            </a:pPr>
            <a:r>
              <a:rPr lang="en-US" dirty="0"/>
              <a:t>Temperature</a:t>
            </a:r>
          </a:p>
          <a:p>
            <a:pPr lvl="2">
              <a:lnSpc>
                <a:spcPct val="120000"/>
              </a:lnSpc>
              <a:spcBef>
                <a:spcPts val="0"/>
              </a:spcBef>
            </a:pPr>
            <a:r>
              <a:rPr lang="en-US" dirty="0"/>
              <a:t>Geometry</a:t>
            </a:r>
          </a:p>
          <a:p>
            <a:pPr lvl="2">
              <a:lnSpc>
                <a:spcPct val="120000"/>
              </a:lnSpc>
              <a:spcBef>
                <a:spcPts val="0"/>
              </a:spcBef>
            </a:pPr>
            <a:r>
              <a:rPr lang="en-US" dirty="0"/>
              <a:t>Curing conditions</a:t>
            </a:r>
          </a:p>
          <a:p>
            <a:pPr lvl="2">
              <a:lnSpc>
                <a:spcPct val="120000"/>
              </a:lnSpc>
              <a:spcBef>
                <a:spcPts val="0"/>
              </a:spcBef>
            </a:pPr>
            <a:r>
              <a:rPr lang="en-US" dirty="0"/>
              <a:t>Ionic concentration of the </a:t>
            </a:r>
            <a:r>
              <a:rPr lang="en-US" dirty="0" smtClean="0"/>
              <a:t/>
            </a:r>
            <a:br>
              <a:rPr lang="en-US" dirty="0" smtClean="0"/>
            </a:br>
            <a:r>
              <a:rPr lang="en-US" dirty="0" smtClean="0"/>
              <a:t>pore </a:t>
            </a:r>
            <a:r>
              <a:rPr lang="en-US" dirty="0"/>
              <a:t>solution</a:t>
            </a:r>
          </a:p>
          <a:p>
            <a:pPr lvl="2">
              <a:lnSpc>
                <a:spcPct val="120000"/>
              </a:lnSpc>
              <a:spcBef>
                <a:spcPts val="0"/>
              </a:spcBef>
            </a:pPr>
            <a:endParaRPr lang="en-US" dirty="0"/>
          </a:p>
          <a:p>
            <a:pPr lvl="2">
              <a:lnSpc>
                <a:spcPct val="120000"/>
              </a:lnSpc>
              <a:spcBef>
                <a:spcPts val="0"/>
              </a:spcBef>
            </a:pPr>
            <a:r>
              <a:rPr lang="en-US" dirty="0"/>
              <a:t>F = </a:t>
            </a:r>
            <a:r>
              <a:rPr lang="en-US" u="sng" dirty="0"/>
              <a:t>Resistivity (bulk)</a:t>
            </a:r>
            <a:br>
              <a:rPr lang="en-US" u="sng" dirty="0"/>
            </a:br>
            <a:r>
              <a:rPr lang="en-US" dirty="0"/>
              <a:t>      Resistivity (solution)</a:t>
            </a:r>
          </a:p>
          <a:p>
            <a:pPr marL="347662" lvl="0" indent="-347662" algn="l" rtl="0">
              <a:lnSpc>
                <a:spcPct val="120000"/>
              </a:lnSpc>
              <a:spcBef>
                <a:spcPts val="0"/>
              </a:spcBef>
              <a:spcAft>
                <a:spcPts val="0"/>
              </a:spcAft>
              <a:buClr>
                <a:schemeClr val="dk1"/>
              </a:buClr>
              <a:buSzPct val="100000"/>
              <a:buFont typeface="Arial"/>
            </a:pPr>
            <a:endParaRPr lang="en-US" dirty="0"/>
          </a:p>
        </p:txBody>
      </p:sp>
      <p:sp>
        <p:nvSpPr>
          <p:cNvPr id="257" name="Shape 257"/>
          <p:cNvSpPr txBox="1"/>
          <p:nvPr/>
        </p:nvSpPr>
        <p:spPr>
          <a:xfrm>
            <a:off x="8001000" y="6364342"/>
            <a:ext cx="1017600" cy="4617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Weiss</a:t>
            </a:r>
          </a:p>
        </p:txBody>
      </p:sp>
      <p:sp>
        <p:nvSpPr>
          <p:cNvPr id="258" name="Shape 25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43</a:t>
            </a:fld>
            <a:endParaRPr lang="en-US"/>
          </a:p>
        </p:txBody>
      </p:sp>
      <p:pic>
        <p:nvPicPr>
          <p:cNvPr id="259" name="Shape 2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16930" y="4172989"/>
            <a:ext cx="2527069" cy="2685100"/>
          </a:xfrm>
          <a:prstGeom prst="rect">
            <a:avLst/>
          </a:prstGeom>
          <a:noFill/>
          <a:ln>
            <a:noFill/>
          </a:ln>
        </p:spPr>
      </p:pic>
    </p:spTree>
    <p:extLst>
      <p:ext uri="{BB962C8B-B14F-4D97-AF65-F5344CB8AC3E}">
        <p14:creationId xmlns:p14="http://schemas.microsoft.com/office/powerpoint/2010/main" val="769933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Shrinkage</a:t>
            </a:r>
            <a:endParaRPr lang="en-US" dirty="0"/>
          </a:p>
        </p:txBody>
      </p:sp>
      <p:sp>
        <p:nvSpPr>
          <p:cNvPr id="3" name="Content Placeholder 2"/>
          <p:cNvSpPr>
            <a:spLocks noGrp="1"/>
          </p:cNvSpPr>
          <p:nvPr>
            <p:ph type="body" idx="1"/>
          </p:nvPr>
        </p:nvSpPr>
        <p:spPr/>
        <p:txBody>
          <a:bodyPr/>
          <a:lstStyle/>
          <a:p>
            <a:r>
              <a:rPr lang="en-US" dirty="0" smtClean="0"/>
              <a:t>Cracking risk</a:t>
            </a:r>
          </a:p>
          <a:p>
            <a:r>
              <a:rPr lang="en-US" dirty="0" smtClean="0"/>
              <a:t>Warping</a:t>
            </a:r>
            <a:endParaRPr lang="en-US" dirty="0"/>
          </a:p>
          <a:p>
            <a:pPr lvl="1"/>
            <a:endParaRPr lang="en-US" dirty="0" smtClean="0"/>
          </a:p>
        </p:txBody>
      </p:sp>
      <p:sp>
        <p:nvSpPr>
          <p:cNvPr id="5" name="Slide Number Placeholder 4"/>
          <p:cNvSpPr>
            <a:spLocks noGrp="1"/>
          </p:cNvSpPr>
          <p:nvPr>
            <p:ph type="sldNum" sz="quarter" idx="4294967295"/>
          </p:nvPr>
        </p:nvSpPr>
        <p:spPr/>
        <p:txBody>
          <a:bodyPr/>
          <a:lstStyle/>
          <a:p>
            <a:pPr>
              <a:defRPr/>
            </a:pPr>
            <a:fld id="{6860077F-BAD3-47EC-8979-6A8EC06E55E3}" type="slidenum">
              <a:rPr lang="en-US" smtClean="0"/>
              <a:pPr>
                <a:defRPr/>
              </a:pPr>
              <a:t>44</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3231502"/>
            <a:ext cx="5486400" cy="3657600"/>
          </a:xfrm>
          <a:prstGeom prst="rect">
            <a:avLst/>
          </a:prstGeom>
        </p:spPr>
      </p:pic>
    </p:spTree>
    <p:extLst>
      <p:ext uri="{BB962C8B-B14F-4D97-AF65-F5344CB8AC3E}">
        <p14:creationId xmlns:p14="http://schemas.microsoft.com/office/powerpoint/2010/main" val="3318937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Test</a:t>
            </a:r>
            <a:endParaRPr lang="en-US" dirty="0"/>
          </a:p>
        </p:txBody>
      </p:sp>
      <p:sp>
        <p:nvSpPr>
          <p:cNvPr id="3" name="Content Placeholder 2"/>
          <p:cNvSpPr>
            <a:spLocks noGrp="1"/>
          </p:cNvSpPr>
          <p:nvPr>
            <p:ph type="body" idx="1"/>
          </p:nvPr>
        </p:nvSpPr>
        <p:spPr/>
        <p:txBody>
          <a:bodyPr/>
          <a:lstStyle/>
          <a:p>
            <a:r>
              <a:rPr lang="en-US" dirty="0" smtClean="0"/>
              <a:t>Assesses cracking risk</a:t>
            </a:r>
          </a:p>
          <a:p>
            <a:r>
              <a:rPr lang="en-US" dirty="0" smtClean="0"/>
              <a:t>Starts immediately</a:t>
            </a:r>
          </a:p>
          <a:p>
            <a:endParaRPr lang="en-US" dirty="0"/>
          </a:p>
          <a:p>
            <a:pPr lvl="1"/>
            <a:endParaRPr lang="en-US" dirty="0" smtClean="0"/>
          </a:p>
        </p:txBody>
      </p:sp>
      <p:sp>
        <p:nvSpPr>
          <p:cNvPr id="5" name="Slide Number Placeholder 4"/>
          <p:cNvSpPr>
            <a:spLocks noGrp="1"/>
          </p:cNvSpPr>
          <p:nvPr>
            <p:ph type="sldNum" sz="quarter" idx="4294967295"/>
          </p:nvPr>
        </p:nvSpPr>
        <p:spPr/>
        <p:txBody>
          <a:bodyPr/>
          <a:lstStyle/>
          <a:p>
            <a:pPr>
              <a:defRPr/>
            </a:pPr>
            <a:fld id="{6860077F-BAD3-47EC-8979-6A8EC06E55E3}" type="slidenum">
              <a:rPr lang="en-US" smtClean="0"/>
              <a:pPr>
                <a:defRPr/>
              </a:pPr>
              <a:t>45</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5929" y="3733800"/>
            <a:ext cx="5558071" cy="3145971"/>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89582"/>
            <a:ext cx="3585929" cy="268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723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r" rtl="0">
              <a:spcBef>
                <a:spcPts val="0"/>
              </a:spcBef>
              <a:spcAft>
                <a:spcPts val="0"/>
              </a:spcAft>
              <a:buSzPct val="25000"/>
              <a:buNone/>
            </a:pPr>
            <a:r>
              <a:rPr lang="en-US"/>
              <a:t>Dual Ring Test</a:t>
            </a:r>
          </a:p>
        </p:txBody>
      </p:sp>
      <p:pic>
        <p:nvPicPr>
          <p:cNvPr id="274" name="Shape 27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209725"/>
            <a:ext cx="3102300" cy="2715600"/>
          </a:xfrm>
          <a:prstGeom prst="rect">
            <a:avLst/>
          </a:prstGeom>
          <a:noFill/>
          <a:ln>
            <a:noFill/>
          </a:ln>
        </p:spPr>
      </p:pic>
      <p:sp>
        <p:nvSpPr>
          <p:cNvPr id="275" name="Shape 275"/>
          <p:cNvSpPr txBox="1"/>
          <p:nvPr/>
        </p:nvSpPr>
        <p:spPr>
          <a:xfrm>
            <a:off x="628650" y="2925187"/>
            <a:ext cx="1720200" cy="400199"/>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000">
                <a:solidFill>
                  <a:schemeClr val="dk1"/>
                </a:solidFill>
                <a:latin typeface="Arial"/>
                <a:ea typeface="Arial"/>
                <a:cs typeface="Arial"/>
                <a:sym typeface="Arial"/>
              </a:rPr>
              <a:t>Plan View</a:t>
            </a:r>
          </a:p>
        </p:txBody>
      </p:sp>
      <p:sp>
        <p:nvSpPr>
          <p:cNvPr id="276" name="Shape 276"/>
          <p:cNvSpPr txBox="1"/>
          <p:nvPr/>
        </p:nvSpPr>
        <p:spPr>
          <a:xfrm>
            <a:off x="2303768" y="2417630"/>
            <a:ext cx="1720200" cy="4002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000">
                <a:solidFill>
                  <a:schemeClr val="dk1"/>
                </a:solidFill>
                <a:latin typeface="Arial"/>
                <a:ea typeface="Arial"/>
                <a:cs typeface="Arial"/>
                <a:sym typeface="Arial"/>
              </a:rPr>
              <a:t>Concrete</a:t>
            </a:r>
          </a:p>
        </p:txBody>
      </p:sp>
      <p:sp>
        <p:nvSpPr>
          <p:cNvPr id="277" name="Shape 277"/>
          <p:cNvSpPr txBox="1"/>
          <p:nvPr/>
        </p:nvSpPr>
        <p:spPr>
          <a:xfrm>
            <a:off x="2427994" y="180459"/>
            <a:ext cx="1720200" cy="400199"/>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000">
                <a:solidFill>
                  <a:schemeClr val="dk1"/>
                </a:solidFill>
                <a:latin typeface="Arial"/>
                <a:ea typeface="Arial"/>
                <a:cs typeface="Arial"/>
                <a:sym typeface="Arial"/>
              </a:rPr>
              <a:t>Invar ring</a:t>
            </a:r>
          </a:p>
        </p:txBody>
      </p:sp>
      <p:sp>
        <p:nvSpPr>
          <p:cNvPr id="278" name="Shape 278"/>
          <p:cNvSpPr txBox="1"/>
          <p:nvPr/>
        </p:nvSpPr>
        <p:spPr>
          <a:xfrm>
            <a:off x="3059874" y="1589805"/>
            <a:ext cx="1306500" cy="7080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000">
                <a:solidFill>
                  <a:schemeClr val="dk1"/>
                </a:solidFill>
                <a:latin typeface="Arial"/>
                <a:ea typeface="Arial"/>
                <a:cs typeface="Arial"/>
                <a:sym typeface="Arial"/>
              </a:rPr>
              <a:t>Strain gauge</a:t>
            </a:r>
          </a:p>
        </p:txBody>
      </p:sp>
      <p:cxnSp>
        <p:nvCxnSpPr>
          <p:cNvPr id="279" name="Shape 279"/>
          <p:cNvCxnSpPr/>
          <p:nvPr/>
        </p:nvCxnSpPr>
        <p:spPr>
          <a:xfrm>
            <a:off x="2334015" y="2243401"/>
            <a:ext cx="298200" cy="184800"/>
          </a:xfrm>
          <a:prstGeom prst="straightConnector1">
            <a:avLst/>
          </a:prstGeom>
          <a:noFill/>
          <a:ln w="9525" cap="flat" cmpd="sng">
            <a:solidFill>
              <a:srgbClr val="00CB97"/>
            </a:solidFill>
            <a:prstDash val="solid"/>
            <a:round/>
            <a:headEnd type="none" w="med" len="med"/>
            <a:tailEnd type="none" w="med" len="med"/>
          </a:ln>
        </p:spPr>
      </p:cxnSp>
      <p:cxnSp>
        <p:nvCxnSpPr>
          <p:cNvPr id="280" name="Shape 280"/>
          <p:cNvCxnSpPr/>
          <p:nvPr/>
        </p:nvCxnSpPr>
        <p:spPr>
          <a:xfrm>
            <a:off x="2348918" y="1567455"/>
            <a:ext cx="533100" cy="208199"/>
          </a:xfrm>
          <a:prstGeom prst="straightConnector1">
            <a:avLst/>
          </a:prstGeom>
          <a:noFill/>
          <a:ln w="9525" cap="flat" cmpd="sng">
            <a:solidFill>
              <a:srgbClr val="00CB97"/>
            </a:solidFill>
            <a:prstDash val="solid"/>
            <a:round/>
            <a:headEnd type="none" w="med" len="med"/>
            <a:tailEnd type="none" w="med" len="med"/>
          </a:ln>
        </p:spPr>
      </p:cxnSp>
      <p:cxnSp>
        <p:nvCxnSpPr>
          <p:cNvPr id="281" name="Shape 281"/>
          <p:cNvCxnSpPr/>
          <p:nvPr/>
        </p:nvCxnSpPr>
        <p:spPr>
          <a:xfrm rot="10800000" flipH="1">
            <a:off x="2311175" y="365056"/>
            <a:ext cx="433800" cy="651000"/>
          </a:xfrm>
          <a:prstGeom prst="straightConnector1">
            <a:avLst/>
          </a:prstGeom>
          <a:noFill/>
          <a:ln w="9525" cap="flat" cmpd="sng">
            <a:solidFill>
              <a:srgbClr val="00CB97"/>
            </a:solidFill>
            <a:prstDash val="solid"/>
            <a:round/>
            <a:headEnd type="none" w="med" len="med"/>
            <a:tailEnd type="none" w="med" len="med"/>
          </a:ln>
        </p:spPr>
      </p:cxnSp>
      <p:sp>
        <p:nvSpPr>
          <p:cNvPr id="282" name="Shape 282"/>
          <p:cNvSpPr/>
          <p:nvPr/>
        </p:nvSpPr>
        <p:spPr>
          <a:xfrm>
            <a:off x="228715" y="302004"/>
            <a:ext cx="2516400" cy="2483100"/>
          </a:xfrm>
          <a:prstGeom prst="ellipse">
            <a:avLst/>
          </a:prstGeom>
          <a:noFill/>
          <a:ln w="1238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3" name="Shape 283"/>
          <p:cNvSpPr/>
          <p:nvPr/>
        </p:nvSpPr>
        <p:spPr>
          <a:xfrm>
            <a:off x="92279" y="1400962"/>
            <a:ext cx="136500" cy="276900"/>
          </a:xfrm>
          <a:prstGeom prst="rect">
            <a:avLst/>
          </a:prstGeom>
          <a:solidFill>
            <a:srgbClr val="FFFF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4" name="Shape 284"/>
          <p:cNvSpPr/>
          <p:nvPr/>
        </p:nvSpPr>
        <p:spPr>
          <a:xfrm>
            <a:off x="2787001" y="1391179"/>
            <a:ext cx="136500" cy="276900"/>
          </a:xfrm>
          <a:prstGeom prst="rect">
            <a:avLst/>
          </a:prstGeom>
          <a:solidFill>
            <a:srgbClr val="FFFF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5" name="Shape 285"/>
          <p:cNvSpPr/>
          <p:nvPr/>
        </p:nvSpPr>
        <p:spPr>
          <a:xfrm>
            <a:off x="1359017" y="2785145"/>
            <a:ext cx="343799" cy="201600"/>
          </a:xfrm>
          <a:prstGeom prst="rect">
            <a:avLst/>
          </a:prstGeom>
          <a:solidFill>
            <a:srgbClr val="FFFF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6" name="Shape 286"/>
          <p:cNvSpPr/>
          <p:nvPr/>
        </p:nvSpPr>
        <p:spPr>
          <a:xfrm>
            <a:off x="1314900" y="114538"/>
            <a:ext cx="343800" cy="201600"/>
          </a:xfrm>
          <a:prstGeom prst="rect">
            <a:avLst/>
          </a:prstGeom>
          <a:solidFill>
            <a:srgbClr val="FFFF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cxnSp>
        <p:nvCxnSpPr>
          <p:cNvPr id="287" name="Shape 287"/>
          <p:cNvCxnSpPr/>
          <p:nvPr/>
        </p:nvCxnSpPr>
        <p:spPr>
          <a:xfrm rot="10800000" flipH="1">
            <a:off x="2595868" y="381624"/>
            <a:ext cx="149100" cy="548100"/>
          </a:xfrm>
          <a:prstGeom prst="straightConnector1">
            <a:avLst/>
          </a:prstGeom>
          <a:noFill/>
          <a:ln w="9525" cap="flat" cmpd="sng">
            <a:solidFill>
              <a:srgbClr val="00CB97"/>
            </a:solidFill>
            <a:prstDash val="solid"/>
            <a:round/>
            <a:headEnd type="none" w="med" len="med"/>
            <a:tailEnd type="none" w="med" len="med"/>
          </a:ln>
        </p:spPr>
      </p:cxnSp>
      <p:cxnSp>
        <p:nvCxnSpPr>
          <p:cNvPr id="288" name="Shape 288"/>
          <p:cNvCxnSpPr>
            <a:stCxn id="284" idx="3"/>
          </p:cNvCxnSpPr>
          <p:nvPr/>
        </p:nvCxnSpPr>
        <p:spPr>
          <a:xfrm flipH="1">
            <a:off x="2881501" y="1529629"/>
            <a:ext cx="42000" cy="233700"/>
          </a:xfrm>
          <a:prstGeom prst="straightConnector1">
            <a:avLst/>
          </a:prstGeom>
          <a:noFill/>
          <a:ln w="9525" cap="flat" cmpd="sng">
            <a:solidFill>
              <a:srgbClr val="00CB97"/>
            </a:solidFill>
            <a:prstDash val="solid"/>
            <a:round/>
            <a:headEnd type="none" w="med" len="med"/>
            <a:tailEnd type="none" w="med" len="med"/>
          </a:ln>
        </p:spPr>
      </p:cxnSp>
      <p:sp>
        <p:nvSpPr>
          <p:cNvPr id="289" name="Shape 289"/>
          <p:cNvSpPr txBox="1"/>
          <p:nvPr/>
        </p:nvSpPr>
        <p:spPr>
          <a:xfrm>
            <a:off x="4286948" y="1677797"/>
            <a:ext cx="4538699" cy="37857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This ring can measure both expansion and contraction.</a:t>
            </a: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As the concrete shrinks the ring can measure the strains that occur.</a:t>
            </a: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We force a temperature gradient in the concrete and make it crack and compare that to 60% of the split tension capacity after 7 days.</a:t>
            </a:r>
          </a:p>
        </p:txBody>
      </p:sp>
      <p:pic>
        <p:nvPicPr>
          <p:cNvPr id="290" name="Shape 290"/>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00668" y="3414487"/>
            <a:ext cx="3724800" cy="3430800"/>
          </a:xfrm>
          <a:prstGeom prst="rect">
            <a:avLst/>
          </a:prstGeom>
          <a:noFill/>
          <a:ln>
            <a:noFill/>
          </a:ln>
        </p:spPr>
      </p:pic>
      <p:sp>
        <p:nvSpPr>
          <p:cNvPr id="291" name="Shape 291"/>
          <p:cNvSpPr txBox="1"/>
          <p:nvPr/>
        </p:nvSpPr>
        <p:spPr>
          <a:xfrm>
            <a:off x="3624087" y="6383751"/>
            <a:ext cx="1017600" cy="461699"/>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a:solidFill>
                  <a:schemeClr val="dk1"/>
                </a:solidFill>
                <a:latin typeface="Arial"/>
                <a:ea typeface="Arial"/>
                <a:cs typeface="Arial"/>
                <a:sym typeface="Arial"/>
              </a:rPr>
              <a:t>Weiss</a:t>
            </a:r>
          </a:p>
        </p:txBody>
      </p:sp>
      <p:sp>
        <p:nvSpPr>
          <p:cNvPr id="292" name="Shape 292"/>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46</a:t>
            </a:fld>
            <a:endParaRPr lang="en-US"/>
          </a:p>
        </p:txBody>
      </p:sp>
    </p:spTree>
    <p:extLst>
      <p:ext uri="{BB962C8B-B14F-4D97-AF65-F5344CB8AC3E}">
        <p14:creationId xmlns:p14="http://schemas.microsoft.com/office/powerpoint/2010/main" val="3698455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5562600"/>
            <a:ext cx="1447801"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Quality</a:t>
            </a:r>
            <a:endParaRPr lang="en-US" dirty="0"/>
          </a:p>
        </p:txBody>
      </p:sp>
      <p:pic>
        <p:nvPicPr>
          <p:cNvPr id="3" name="Picture 2"/>
          <p:cNvPicPr>
            <a:picLocks noChangeAspect="1"/>
          </p:cNvPicPr>
          <p:nvPr/>
        </p:nvPicPr>
        <p:blipFill>
          <a:blip r:embed="rId2"/>
          <a:stretch>
            <a:fillRect/>
          </a:stretch>
        </p:blipFill>
        <p:spPr>
          <a:xfrm>
            <a:off x="1" y="1199661"/>
            <a:ext cx="9144000" cy="5639289"/>
          </a:xfrm>
          <a:prstGeom prst="rect">
            <a:avLst/>
          </a:prstGeom>
          <a:solidFill>
            <a:schemeClr val="bg1"/>
          </a:solidFill>
        </p:spPr>
      </p:pic>
    </p:spTree>
    <p:extLst>
      <p:ext uri="{BB962C8B-B14F-4D97-AF65-F5344CB8AC3E}">
        <p14:creationId xmlns:p14="http://schemas.microsoft.com/office/powerpoint/2010/main" val="1382872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48</a:t>
            </a:fld>
            <a:endParaRPr lang="en-US"/>
          </a:p>
        </p:txBody>
      </p:sp>
      <p:sp>
        <p:nvSpPr>
          <p:cNvPr id="299" name="Shape 29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Construction</a:t>
            </a:r>
            <a:endParaRPr lang="en-US" dirty="0"/>
          </a:p>
        </p:txBody>
      </p:sp>
      <p:sp>
        <p:nvSpPr>
          <p:cNvPr id="300" name="Shape 300"/>
          <p:cNvSpPr txBox="1">
            <a:spLocks noGrp="1"/>
          </p:cNvSpPr>
          <p:nvPr>
            <p:ph type="body" idx="1"/>
          </p:nvPr>
        </p:nvSpPr>
        <p:spPr>
          <a:xfrm>
            <a:off x="381000" y="126492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a:t>QC should include</a:t>
            </a:r>
          </a:p>
          <a:p>
            <a:pPr marL="804862" lvl="1" indent="-347662" algn="l" rtl="0">
              <a:spcBef>
                <a:spcPts val="0"/>
              </a:spcBef>
              <a:spcAft>
                <a:spcPts val="0"/>
              </a:spcAft>
              <a:buClr>
                <a:schemeClr val="dk1"/>
              </a:buClr>
              <a:buSzPct val="100000"/>
            </a:pPr>
            <a:r>
              <a:rPr lang="en-US" dirty="0"/>
              <a:t>Unit weight</a:t>
            </a:r>
          </a:p>
          <a:p>
            <a:pPr marL="804862" lvl="1" indent="-347662" algn="l" rtl="0">
              <a:spcBef>
                <a:spcPts val="0"/>
              </a:spcBef>
              <a:spcAft>
                <a:spcPts val="0"/>
              </a:spcAft>
              <a:buClr>
                <a:schemeClr val="dk1"/>
              </a:buClr>
              <a:buSzPct val="100000"/>
            </a:pPr>
            <a:r>
              <a:rPr lang="en-US" dirty="0"/>
              <a:t>Calorimetry</a:t>
            </a:r>
          </a:p>
          <a:p>
            <a:pPr marL="804862" lvl="1" indent="-347662" algn="l" rtl="0">
              <a:spcBef>
                <a:spcPts val="0"/>
              </a:spcBef>
              <a:spcAft>
                <a:spcPts val="0"/>
              </a:spcAft>
              <a:buClr>
                <a:schemeClr val="dk1"/>
              </a:buClr>
              <a:buSzPct val="100000"/>
            </a:pPr>
            <a:r>
              <a:rPr lang="en-US" dirty="0"/>
              <a:t>Maturity</a:t>
            </a:r>
          </a:p>
          <a:p>
            <a:pPr marL="804862" lvl="1" indent="-347662" algn="l" rtl="0">
              <a:spcBef>
                <a:spcPts val="0"/>
              </a:spcBef>
              <a:spcAft>
                <a:spcPts val="0"/>
              </a:spcAft>
              <a:buClr>
                <a:schemeClr val="dk1"/>
              </a:buClr>
              <a:buSzPct val="100000"/>
            </a:pPr>
            <a:r>
              <a:rPr lang="en-US" dirty="0"/>
              <a:t>Strength development</a:t>
            </a:r>
          </a:p>
          <a:p>
            <a:pPr marL="804862" lvl="1" indent="-347662" algn="l" rtl="0">
              <a:spcBef>
                <a:spcPts val="0"/>
              </a:spcBef>
              <a:spcAft>
                <a:spcPts val="0"/>
              </a:spcAft>
              <a:buClr>
                <a:schemeClr val="dk1"/>
              </a:buClr>
              <a:buSzPct val="100000"/>
            </a:pPr>
            <a:r>
              <a:rPr lang="en-US" dirty="0"/>
              <a:t>Air void </a:t>
            </a:r>
            <a:r>
              <a:rPr lang="en-US" dirty="0" smtClean="0"/>
              <a:t>stability</a:t>
            </a:r>
          </a:p>
          <a:p>
            <a:pPr marL="804862" lvl="1" indent="-347662" algn="l" rtl="0">
              <a:spcBef>
                <a:spcPts val="0"/>
              </a:spcBef>
              <a:spcAft>
                <a:spcPts val="0"/>
              </a:spcAft>
              <a:buClr>
                <a:schemeClr val="dk1"/>
              </a:buClr>
              <a:buSzPct val="100000"/>
            </a:pPr>
            <a:endParaRPr lang="en-US" dirty="0"/>
          </a:p>
          <a:p>
            <a:pPr marL="804862" lvl="1" indent="-347662" algn="l" rtl="0">
              <a:spcBef>
                <a:spcPts val="0"/>
              </a:spcBef>
              <a:spcAft>
                <a:spcPts val="0"/>
              </a:spcAft>
              <a:buClr>
                <a:schemeClr val="dk1"/>
              </a:buClr>
              <a:buSzPct val="100000"/>
            </a:pPr>
            <a:r>
              <a:rPr lang="en-US" dirty="0" smtClean="0"/>
              <a:t>And a response…</a:t>
            </a:r>
          </a:p>
          <a:p>
            <a:pPr marL="804862" lvl="1" indent="-347662" algn="l" rtl="0">
              <a:spcBef>
                <a:spcPts val="0"/>
              </a:spcBef>
              <a:spcAft>
                <a:spcPts val="0"/>
              </a:spcAft>
              <a:buClr>
                <a:schemeClr val="dk1"/>
              </a:buClr>
              <a:buSzPct val="100000"/>
            </a:pPr>
            <a:endParaRPr lang="en-US" dirty="0" smtClean="0"/>
          </a:p>
          <a:p>
            <a:pPr indent="-347662"/>
            <a:r>
              <a:rPr lang="en-US" dirty="0" smtClean="0"/>
              <a:t>Risk management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618" y="2286000"/>
            <a:ext cx="3034382" cy="4572000"/>
          </a:xfrm>
          <a:prstGeom prst="rect">
            <a:avLst/>
          </a:prstGeom>
        </p:spPr>
      </p:pic>
    </p:spTree>
    <p:extLst>
      <p:ext uri="{BB962C8B-B14F-4D97-AF65-F5344CB8AC3E}">
        <p14:creationId xmlns:p14="http://schemas.microsoft.com/office/powerpoint/2010/main" val="36174067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49</a:t>
            </a:fld>
            <a:endParaRPr lang="en-US"/>
          </a:p>
        </p:txBody>
      </p:sp>
      <p:sp>
        <p:nvSpPr>
          <p:cNvPr id="299" name="Shape 29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Uniformity</a:t>
            </a:r>
            <a:endParaRPr lang="en-US" dirty="0"/>
          </a:p>
        </p:txBody>
      </p:sp>
      <p:sp>
        <p:nvSpPr>
          <p:cNvPr id="300" name="Shape 300"/>
          <p:cNvSpPr txBox="1">
            <a:spLocks noGrp="1"/>
          </p:cNvSpPr>
          <p:nvPr>
            <p:ph type="body" idx="1"/>
          </p:nvPr>
        </p:nvSpPr>
        <p:spPr>
          <a:xfrm>
            <a:off x="381000" y="126492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smtClean="0"/>
              <a:t>Deliver the same mixture in every truck</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16667"/>
            <a:ext cx="3920490" cy="2940368"/>
          </a:xfrm>
          <a:prstGeom prst="rect">
            <a:avLst/>
          </a:prstGeom>
        </p:spPr>
      </p:pic>
      <p:pic>
        <p:nvPicPr>
          <p:cNvPr id="8" name="Picture 7"/>
          <p:cNvPicPr>
            <a:picLocks noChangeAspect="1"/>
          </p:cNvPicPr>
          <p:nvPr/>
        </p:nvPicPr>
        <p:blipFill>
          <a:blip r:embed="rId4"/>
          <a:stretch>
            <a:fillRect/>
          </a:stretch>
        </p:blipFill>
        <p:spPr>
          <a:xfrm>
            <a:off x="3920490" y="3802854"/>
            <a:ext cx="5223510" cy="3055146"/>
          </a:xfrm>
          <a:prstGeom prst="rect">
            <a:avLst/>
          </a:prstGeom>
        </p:spPr>
      </p:pic>
    </p:spTree>
    <p:extLst>
      <p:ext uri="{BB962C8B-B14F-4D97-AF65-F5344CB8AC3E}">
        <p14:creationId xmlns:p14="http://schemas.microsoft.com/office/powerpoint/2010/main" val="3468631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grpSp>
        <p:nvGrpSpPr>
          <p:cNvPr id="57" name="Shape 57"/>
          <p:cNvGrpSpPr/>
          <p:nvPr/>
        </p:nvGrpSpPr>
        <p:grpSpPr>
          <a:xfrm>
            <a:off x="76200" y="142874"/>
            <a:ext cx="9182100" cy="6143624"/>
            <a:chOff x="0" y="89"/>
            <a:chExt cx="5784" cy="3869"/>
          </a:xfrm>
        </p:grpSpPr>
        <p:pic>
          <p:nvPicPr>
            <p:cNvPr id="58" name="Shape 58" descr="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60"/>
              <a:ext cx="1800" cy="3000"/>
            </a:xfrm>
            <a:prstGeom prst="rect">
              <a:avLst/>
            </a:prstGeom>
            <a:noFill/>
            <a:ln>
              <a:noFill/>
            </a:ln>
          </p:spPr>
        </p:pic>
        <p:grpSp>
          <p:nvGrpSpPr>
            <p:cNvPr id="59" name="Shape 59"/>
            <p:cNvGrpSpPr/>
            <p:nvPr/>
          </p:nvGrpSpPr>
          <p:grpSpPr>
            <a:xfrm>
              <a:off x="47" y="89"/>
              <a:ext cx="5736" cy="3869"/>
              <a:chOff x="47" y="89"/>
              <a:chExt cx="5736" cy="3869"/>
            </a:xfrm>
          </p:grpSpPr>
          <p:pic>
            <p:nvPicPr>
              <p:cNvPr id="60" name="Shape 60" descr="titl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 y="89"/>
                <a:ext cx="5700" cy="300"/>
              </a:xfrm>
              <a:prstGeom prst="rect">
                <a:avLst/>
              </a:prstGeom>
              <a:noFill/>
              <a:ln>
                <a:noFill/>
              </a:ln>
            </p:spPr>
          </p:pic>
          <p:pic>
            <p:nvPicPr>
              <p:cNvPr id="61" name="Shape 61" descr="top line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 y="384"/>
                <a:ext cx="5700" cy="300"/>
              </a:xfrm>
              <a:prstGeom prst="rect">
                <a:avLst/>
              </a:prstGeom>
              <a:noFill/>
              <a:ln>
                <a:noFill/>
              </a:ln>
            </p:spPr>
          </p:pic>
          <p:pic>
            <p:nvPicPr>
              <p:cNvPr id="62" name="Shape 62" descr="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19" y="960"/>
                <a:ext cx="1800" cy="3000"/>
              </a:xfrm>
              <a:prstGeom prst="rect">
                <a:avLst/>
              </a:prstGeom>
              <a:noFill/>
              <a:ln>
                <a:noFill/>
              </a:ln>
            </p:spPr>
          </p:pic>
          <p:pic>
            <p:nvPicPr>
              <p:cNvPr id="63" name="Shape 63" descr="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23" y="960"/>
                <a:ext cx="900" cy="3000"/>
              </a:xfrm>
              <a:prstGeom prst="rect">
                <a:avLst/>
              </a:prstGeom>
              <a:noFill/>
              <a:ln>
                <a:noFill/>
              </a:ln>
            </p:spPr>
          </p:pic>
          <p:pic>
            <p:nvPicPr>
              <p:cNvPr id="64" name="Shape 64" descr="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833" y="960"/>
                <a:ext cx="900" cy="3000"/>
              </a:xfrm>
              <a:prstGeom prst="rect">
                <a:avLst/>
              </a:prstGeom>
              <a:noFill/>
              <a:ln>
                <a:noFill/>
              </a:ln>
            </p:spPr>
          </p:pic>
          <p:pic>
            <p:nvPicPr>
              <p:cNvPr id="65" name="Shape 65" descr="sub track tests"/>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8" y="719"/>
                <a:ext cx="1800" cy="299"/>
              </a:xfrm>
              <a:prstGeom prst="rect">
                <a:avLst/>
              </a:prstGeom>
              <a:noFill/>
              <a:ln>
                <a:noFill/>
              </a:ln>
            </p:spPr>
          </p:pic>
          <p:pic>
            <p:nvPicPr>
              <p:cNvPr id="66" name="Shape 66" descr="sub track relationship"/>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968" y="719"/>
                <a:ext cx="1800" cy="299"/>
              </a:xfrm>
              <a:prstGeom prst="rect">
                <a:avLst/>
              </a:prstGeom>
              <a:noFill/>
              <a:ln>
                <a:noFill/>
              </a:ln>
            </p:spPr>
          </p:pic>
          <p:pic>
            <p:nvPicPr>
              <p:cNvPr id="67" name="Shape 67" descr="sub track specifications"/>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840" y="719"/>
                <a:ext cx="900" cy="299"/>
              </a:xfrm>
              <a:prstGeom prst="rect">
                <a:avLst/>
              </a:prstGeom>
              <a:noFill/>
              <a:ln>
                <a:noFill/>
              </a:ln>
            </p:spPr>
          </p:pic>
          <p:pic>
            <p:nvPicPr>
              <p:cNvPr id="68" name="Shape 68" descr="subtrack communication"/>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848" y="719"/>
                <a:ext cx="900" cy="299"/>
              </a:xfrm>
              <a:prstGeom prst="rect">
                <a:avLst/>
              </a:prstGeom>
              <a:noFill/>
              <a:ln>
                <a:noFill/>
              </a:ln>
            </p:spPr>
          </p:pic>
        </p:grpSp>
      </p:grpSp>
      <p:sp>
        <p:nvSpPr>
          <p:cNvPr id="69" name="Shape 69"/>
          <p:cNvSpPr/>
          <p:nvPr/>
        </p:nvSpPr>
        <p:spPr>
          <a:xfrm>
            <a:off x="0" y="6396499"/>
            <a:ext cx="9144000" cy="4365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400">
                <a:solidFill>
                  <a:schemeClr val="dk1"/>
                </a:solidFill>
                <a:latin typeface="Arial"/>
                <a:ea typeface="Arial"/>
                <a:cs typeface="Arial"/>
                <a:sym typeface="Arial"/>
              </a:rPr>
              <a:t>Extract from a slide used at NC2 in 2008</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Foam Drainage</a:t>
            </a:r>
            <a:endParaRPr lang="en-US" dirty="0"/>
          </a:p>
        </p:txBody>
      </p:sp>
      <p:sp>
        <p:nvSpPr>
          <p:cNvPr id="4" name="Content Placeholder 2"/>
          <p:cNvSpPr>
            <a:spLocks noGrp="1"/>
          </p:cNvSpPr>
          <p:nvPr>
            <p:ph type="body" idx="1"/>
          </p:nvPr>
        </p:nvSpPr>
        <p:spPr/>
        <p:txBody>
          <a:bodyPr/>
          <a:lstStyle/>
          <a:p>
            <a:r>
              <a:rPr lang="en-US" dirty="0" smtClean="0"/>
              <a:t>Air void systems can change with working / pumping</a:t>
            </a:r>
          </a:p>
          <a:p>
            <a:r>
              <a:rPr lang="en-US" dirty="0" smtClean="0"/>
              <a:t>Depends on system chemistry</a:t>
            </a:r>
          </a:p>
        </p:txBody>
      </p:sp>
      <p:sp>
        <p:nvSpPr>
          <p:cNvPr id="3" name="Slide Number Placeholder 2"/>
          <p:cNvSpPr>
            <a:spLocks noGrp="1"/>
          </p:cNvSpPr>
          <p:nvPr>
            <p:ph type="sldNum" sz="quarter" idx="4294967295"/>
          </p:nvPr>
        </p:nvSpPr>
        <p:spPr/>
        <p:txBody>
          <a:bodyPr/>
          <a:lstStyle/>
          <a:p>
            <a:pPr>
              <a:defRPr/>
            </a:pPr>
            <a:fld id="{6860077F-BAD3-47EC-8979-6A8EC06E55E3}" type="slidenum">
              <a:rPr lang="en-US" smtClean="0"/>
              <a:pPr>
                <a:defRPr/>
              </a:pPr>
              <a:t>50</a:t>
            </a:fld>
            <a:endParaRPr lang="en-US" dirty="0"/>
          </a:p>
        </p:txBody>
      </p:sp>
      <p:pic>
        <p:nvPicPr>
          <p:cNvPr id="6" name="Picture 5"/>
          <p:cNvPicPr>
            <a:picLocks noChangeAspect="1"/>
          </p:cNvPicPr>
          <p:nvPr/>
        </p:nvPicPr>
        <p:blipFill>
          <a:blip r:embed="rId4"/>
          <a:stretch>
            <a:fillRect/>
          </a:stretch>
        </p:blipFill>
        <p:spPr>
          <a:xfrm>
            <a:off x="4093499" y="3249286"/>
            <a:ext cx="5050501" cy="3645000"/>
          </a:xfrm>
          <a:prstGeom prst="rect">
            <a:avLst/>
          </a:prstGeom>
        </p:spPr>
      </p:pic>
      <p:graphicFrame>
        <p:nvGraphicFramePr>
          <p:cNvPr id="8" name="Object 5"/>
          <p:cNvGraphicFramePr>
            <a:graphicFrameLocks noChangeAspect="1"/>
          </p:cNvGraphicFramePr>
          <p:nvPr>
            <p:extLst/>
          </p:nvPr>
        </p:nvGraphicFramePr>
        <p:xfrm>
          <a:off x="0" y="2963632"/>
          <a:ext cx="3962400" cy="3897998"/>
        </p:xfrm>
        <a:graphic>
          <a:graphicData uri="http://schemas.openxmlformats.org/presentationml/2006/ole">
            <mc:AlternateContent xmlns:mc="http://schemas.openxmlformats.org/markup-compatibility/2006">
              <mc:Choice xmlns:v="urn:schemas-microsoft-com:vml" Requires="v">
                <p:oleObj spid="_x0000_s2059" name="Photo Editor Photo" r:id="rId5" imgW="11428571" imgH="15238095" progId="MSPhotoEd.3">
                  <p:embed/>
                </p:oleObj>
              </mc:Choice>
              <mc:Fallback>
                <p:oleObj name="Photo Editor Photo" r:id="rId5" imgW="11428571" imgH="15238095" progId="MSPhotoEd.3">
                  <p:embed/>
                  <p:pic>
                    <p:nvPicPr>
                      <p:cNvPr id="8" name="Object 5"/>
                      <p:cNvPicPr>
                        <a:picLocks noChangeAspect="1" noChangeArrowheads="1"/>
                      </p:cNvPicPr>
                      <p:nvPr/>
                    </p:nvPicPr>
                    <p:blipFill>
                      <a:blip r:embed="rId6">
                        <a:lum bright="12000"/>
                        <a:extLst>
                          <a:ext uri="{28A0092B-C50C-407E-A947-70E740481C1C}">
                            <a14:useLocalDpi xmlns:a14="http://schemas.microsoft.com/office/drawing/2010/main" val="0"/>
                          </a:ext>
                        </a:extLst>
                      </a:blip>
                      <a:srcRect t="26224"/>
                      <a:stretch>
                        <a:fillRect/>
                      </a:stretch>
                    </p:blipFill>
                    <p:spPr bwMode="auto">
                      <a:xfrm>
                        <a:off x="0" y="2963632"/>
                        <a:ext cx="3962400" cy="3897998"/>
                      </a:xfrm>
                      <a:prstGeom prst="rect">
                        <a:avLst/>
                      </a:prstGeom>
                      <a:noFill/>
                      <a:ln w="25400">
                        <a:noFill/>
                        <a:miter lim="800000"/>
                        <a:headEnd type="none" w="sm" len="sm"/>
                        <a:tailEnd type="none" w="sm" len="sm"/>
                      </a:ln>
                      <a:effectLst/>
                    </p:spPr>
                  </p:pic>
                </p:oleObj>
              </mc:Fallback>
            </mc:AlternateContent>
          </a:graphicData>
        </a:graphic>
      </p:graphicFrame>
    </p:spTree>
    <p:extLst>
      <p:ext uri="{BB962C8B-B14F-4D97-AF65-F5344CB8AC3E}">
        <p14:creationId xmlns:p14="http://schemas.microsoft.com/office/powerpoint/2010/main" val="295808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Calorimetry</a:t>
            </a:r>
            <a:endParaRPr lang="en-US" dirty="0"/>
          </a:p>
        </p:txBody>
      </p:sp>
      <p:sp>
        <p:nvSpPr>
          <p:cNvPr id="4" name="Content Placeholder 2"/>
          <p:cNvSpPr>
            <a:spLocks noGrp="1"/>
          </p:cNvSpPr>
          <p:nvPr>
            <p:ph type="body" idx="1"/>
          </p:nvPr>
        </p:nvSpPr>
        <p:spPr/>
        <p:txBody>
          <a:bodyPr/>
          <a:lstStyle/>
          <a:p>
            <a:pPr lvl="1">
              <a:buFont typeface="Arial" panose="020B0604020202020204" pitchFamily="34" charset="0"/>
              <a:buChar char="•"/>
            </a:pPr>
            <a:r>
              <a:rPr lang="en-US" dirty="0"/>
              <a:t>Calorimetry tells us about the chemistry of the system (Uniformity)</a:t>
            </a:r>
          </a:p>
        </p:txBody>
      </p:sp>
      <p:sp>
        <p:nvSpPr>
          <p:cNvPr id="3" name="Slide Number Placeholder 2"/>
          <p:cNvSpPr>
            <a:spLocks noGrp="1"/>
          </p:cNvSpPr>
          <p:nvPr>
            <p:ph type="sldNum" sz="quarter" idx="4294967295"/>
          </p:nvPr>
        </p:nvSpPr>
        <p:spPr/>
        <p:txBody>
          <a:bodyPr/>
          <a:lstStyle/>
          <a:p>
            <a:pPr>
              <a:defRPr/>
            </a:pPr>
            <a:fld id="{6860077F-BAD3-47EC-8979-6A8EC06E55E3}" type="slidenum">
              <a:rPr lang="en-US" smtClean="0"/>
              <a:pPr>
                <a:defRPr/>
              </a:pPr>
              <a:t>51</a:t>
            </a:fld>
            <a:endParaRPr lang="en-US" dirty="0"/>
          </a:p>
        </p:txBody>
      </p:sp>
      <p:pic>
        <p:nvPicPr>
          <p:cNvPr id="6" name="Picture 5"/>
          <p:cNvPicPr>
            <a:picLocks noChangeAspect="1"/>
          </p:cNvPicPr>
          <p:nvPr/>
        </p:nvPicPr>
        <p:blipFill>
          <a:blip r:embed="rId3"/>
          <a:stretch>
            <a:fillRect/>
          </a:stretch>
        </p:blipFill>
        <p:spPr>
          <a:xfrm>
            <a:off x="0" y="3358445"/>
            <a:ext cx="3124200" cy="3471333"/>
          </a:xfrm>
          <a:prstGeom prst="rect">
            <a:avLst/>
          </a:prstGeom>
        </p:spPr>
      </p:pic>
      <p:pic>
        <p:nvPicPr>
          <p:cNvPr id="7" name="Picture 6"/>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3200400"/>
            <a:ext cx="6027057" cy="2743200"/>
          </a:xfrm>
          <a:prstGeom prst="rect">
            <a:avLst/>
          </a:prstGeom>
          <a:noFill/>
          <a:ln w="9525">
            <a:noFill/>
            <a:miter lim="800000"/>
            <a:headEnd/>
            <a:tailEnd/>
          </a:ln>
        </p:spPr>
      </p:pic>
    </p:spTree>
    <p:extLst>
      <p:ext uri="{BB962C8B-B14F-4D97-AF65-F5344CB8AC3E}">
        <p14:creationId xmlns:p14="http://schemas.microsoft.com/office/powerpoint/2010/main" val="270474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weight</a:t>
            </a:r>
            <a:endParaRPr lang="en-US" dirty="0"/>
          </a:p>
        </p:txBody>
      </p:sp>
      <p:sp>
        <p:nvSpPr>
          <p:cNvPr id="4" name="Content Placeholder 2"/>
          <p:cNvSpPr>
            <a:spLocks noGrp="1"/>
          </p:cNvSpPr>
          <p:nvPr>
            <p:ph type="body" idx="1"/>
          </p:nvPr>
        </p:nvSpPr>
        <p:spPr/>
        <p:txBody>
          <a:bodyPr/>
          <a:lstStyle/>
          <a:p>
            <a:r>
              <a:rPr lang="en-US" dirty="0" smtClean="0"/>
              <a:t>Uniformity</a:t>
            </a:r>
          </a:p>
          <a:p>
            <a:pPr lvl="1"/>
            <a:r>
              <a:rPr lang="en-US" dirty="0" smtClean="0"/>
              <a:t>Affected by air and water</a:t>
            </a:r>
          </a:p>
          <a:p>
            <a:pPr marL="461963" lvl="1" indent="0">
              <a:buNone/>
            </a:pPr>
            <a:endParaRPr lang="en-US" dirty="0" smtClean="0"/>
          </a:p>
          <a:p>
            <a:endParaRPr lang="en-US" dirty="0" smtClean="0"/>
          </a:p>
        </p:txBody>
      </p:sp>
      <p:sp>
        <p:nvSpPr>
          <p:cNvPr id="3" name="Slide Number Placeholder 2"/>
          <p:cNvSpPr>
            <a:spLocks noGrp="1"/>
          </p:cNvSpPr>
          <p:nvPr>
            <p:ph type="sldNum" sz="quarter" idx="4294967295"/>
          </p:nvPr>
        </p:nvSpPr>
        <p:spPr/>
        <p:txBody>
          <a:bodyPr/>
          <a:lstStyle/>
          <a:p>
            <a:pPr>
              <a:defRPr/>
            </a:pPr>
            <a:fld id="{6860077F-BAD3-47EC-8979-6A8EC06E55E3}" type="slidenum">
              <a:rPr lang="en-US" smtClean="0"/>
              <a:pPr>
                <a:defRPr/>
              </a:pPr>
              <a:t>52</a:t>
            </a:fld>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14600"/>
            <a:ext cx="5934382" cy="28194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9600" y="4267200"/>
            <a:ext cx="3454400" cy="2590800"/>
          </a:xfrm>
          <a:prstGeom prst="rect">
            <a:avLst/>
          </a:prstGeom>
        </p:spPr>
      </p:pic>
    </p:spTree>
    <p:extLst>
      <p:ext uri="{BB962C8B-B14F-4D97-AF65-F5344CB8AC3E}">
        <p14:creationId xmlns:p14="http://schemas.microsoft.com/office/powerpoint/2010/main" val="328757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228600"/>
            <a:ext cx="8229600" cy="792162"/>
          </a:xfrm>
        </p:spPr>
        <p:txBody>
          <a:bodyPr/>
          <a:lstStyle/>
          <a:p>
            <a:pPr eaLnBrk="1" hangingPunct="1"/>
            <a:r>
              <a:rPr lang="en-US" dirty="0" smtClean="0"/>
              <a:t>Maturity</a:t>
            </a:r>
          </a:p>
        </p:txBody>
      </p:sp>
      <p:sp>
        <p:nvSpPr>
          <p:cNvPr id="20482" name="Content Placeholder 2"/>
          <p:cNvSpPr>
            <a:spLocks noGrp="1"/>
          </p:cNvSpPr>
          <p:nvPr>
            <p:ph idx="1"/>
          </p:nvPr>
        </p:nvSpPr>
        <p:spPr>
          <a:xfrm>
            <a:off x="609600" y="1295400"/>
            <a:ext cx="8382000" cy="5029200"/>
          </a:xfrm>
        </p:spPr>
        <p:txBody>
          <a:bodyPr/>
          <a:lstStyle/>
          <a:p>
            <a:pPr eaLnBrk="1" hangingPunct="1"/>
            <a:r>
              <a:rPr lang="en-US" dirty="0" smtClean="0"/>
              <a:t>Maturity readings</a:t>
            </a:r>
          </a:p>
          <a:p>
            <a:pPr lvl="1" eaLnBrk="1" hangingPunct="1"/>
            <a:r>
              <a:rPr lang="en-US" dirty="0" smtClean="0"/>
              <a:t>Sensors in the pavement determine in-place maturity and thereby strength for opening</a:t>
            </a:r>
          </a:p>
        </p:txBody>
      </p:sp>
      <p:pic>
        <p:nvPicPr>
          <p:cNvPr id="1026" name="Picture 2" descr="C:\Users\jim.grove\Documents\Pictures\Pictures\Jim's FHWA pictures\Maturity\stringless Pow Co 08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6962" y="3253296"/>
            <a:ext cx="4055267" cy="304114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3253296"/>
            <a:ext cx="4953000" cy="360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42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5562600"/>
            <a:ext cx="1447801"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Quality</a:t>
            </a:r>
            <a:endParaRPr lang="en-US" dirty="0"/>
          </a:p>
        </p:txBody>
      </p:sp>
      <p:pic>
        <p:nvPicPr>
          <p:cNvPr id="3" name="Picture 2"/>
          <p:cNvPicPr>
            <a:picLocks noChangeAspect="1"/>
          </p:cNvPicPr>
          <p:nvPr/>
        </p:nvPicPr>
        <p:blipFill>
          <a:blip r:embed="rId2"/>
          <a:stretch>
            <a:fillRect/>
          </a:stretch>
        </p:blipFill>
        <p:spPr>
          <a:xfrm>
            <a:off x="1" y="1199661"/>
            <a:ext cx="9144000" cy="5639289"/>
          </a:xfrm>
          <a:prstGeom prst="rect">
            <a:avLst/>
          </a:prstGeom>
          <a:solidFill>
            <a:schemeClr val="bg1"/>
          </a:solidFill>
        </p:spPr>
      </p:pic>
    </p:spTree>
    <p:extLst>
      <p:ext uri="{BB962C8B-B14F-4D97-AF65-F5344CB8AC3E}">
        <p14:creationId xmlns:p14="http://schemas.microsoft.com/office/powerpoint/2010/main" val="2031618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55</a:t>
            </a:fld>
            <a:endParaRPr lang="en-US"/>
          </a:p>
        </p:txBody>
      </p:sp>
      <p:sp>
        <p:nvSpPr>
          <p:cNvPr id="299" name="Shape 29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Better Mixtures</a:t>
            </a:r>
            <a:endParaRPr lang="en-US" dirty="0"/>
          </a:p>
        </p:txBody>
      </p:sp>
      <p:sp>
        <p:nvSpPr>
          <p:cNvPr id="300" name="Shape 300"/>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smtClean="0"/>
              <a:t>History</a:t>
            </a:r>
            <a:endParaRPr lang="en-US" dirty="0" smtClean="0"/>
          </a:p>
          <a:p>
            <a:pPr lvl="1">
              <a:tabLst>
                <a:tab pos="347663" algn="l"/>
                <a:tab pos="804863" algn="l"/>
                <a:tab pos="1146175" algn="l"/>
                <a:tab pos="1597025" algn="l"/>
                <a:tab pos="5943600" algn="r"/>
              </a:tabLst>
            </a:pPr>
            <a:r>
              <a:rPr lang="en-US" dirty="0"/>
              <a:t>Structural concrete	1:2:4 </a:t>
            </a:r>
          </a:p>
          <a:p>
            <a:pPr lvl="1">
              <a:tabLst>
                <a:tab pos="347663" algn="l"/>
                <a:tab pos="804863" algn="l"/>
                <a:tab pos="1146175" algn="l"/>
                <a:tab pos="1597025" algn="l"/>
                <a:tab pos="5943600" algn="r"/>
              </a:tabLst>
            </a:pPr>
            <a:r>
              <a:rPr lang="en-US" dirty="0"/>
              <a:t>Other concrete	1:3:6</a:t>
            </a:r>
          </a:p>
          <a:p>
            <a:pPr lvl="1">
              <a:tabLst>
                <a:tab pos="347663" algn="l"/>
                <a:tab pos="804863" algn="l"/>
                <a:tab pos="1146175" algn="l"/>
                <a:tab pos="1597025" algn="l"/>
                <a:tab pos="5943600" algn="r"/>
              </a:tabLst>
            </a:pPr>
            <a:r>
              <a:rPr lang="en-US" dirty="0"/>
              <a:t>Waterproof concrete	Add salt</a:t>
            </a:r>
          </a:p>
          <a:p>
            <a:pPr lvl="1">
              <a:tabLst>
                <a:tab pos="347663" algn="l"/>
                <a:tab pos="804863" algn="l"/>
                <a:tab pos="1146175" algn="l"/>
                <a:tab pos="1597025" algn="l"/>
                <a:tab pos="5943600" algn="r"/>
              </a:tabLst>
            </a:pPr>
            <a:endParaRPr lang="en-US" dirty="0"/>
          </a:p>
          <a:p>
            <a:pPr lvl="1">
              <a:tabLst>
                <a:tab pos="347663" algn="l"/>
                <a:tab pos="804863" algn="l"/>
                <a:tab pos="1146175" algn="l"/>
                <a:tab pos="1597025" algn="l"/>
                <a:tab pos="5943600" algn="r"/>
              </a:tabLst>
            </a:pPr>
            <a:r>
              <a:rPr lang="en-US" dirty="0"/>
              <a:t>No chemicals</a:t>
            </a:r>
          </a:p>
          <a:p>
            <a:pPr lvl="1">
              <a:tabLst>
                <a:tab pos="347663" algn="l"/>
                <a:tab pos="804863" algn="l"/>
                <a:tab pos="1146175" algn="l"/>
                <a:tab pos="1597025" algn="l"/>
                <a:tab pos="5943600" algn="r"/>
              </a:tabLst>
            </a:pPr>
            <a:r>
              <a:rPr lang="en-US" dirty="0"/>
              <a:t>No SCMs</a:t>
            </a:r>
          </a:p>
          <a:p>
            <a:pPr lvl="1">
              <a:tabLst>
                <a:tab pos="347663" algn="l"/>
                <a:tab pos="804863" algn="l"/>
                <a:tab pos="1146175" algn="l"/>
                <a:tab pos="1597025" algn="l"/>
                <a:tab pos="5943600" algn="r"/>
              </a:tabLst>
            </a:pPr>
            <a:r>
              <a:rPr lang="en-US" dirty="0"/>
              <a:t>Precision was ugly</a:t>
            </a:r>
          </a:p>
          <a:p>
            <a:pPr lvl="1">
              <a:tabLst>
                <a:tab pos="347663" algn="l"/>
                <a:tab pos="804863" algn="l"/>
                <a:tab pos="1146175" algn="l"/>
                <a:tab pos="1597025" algn="l"/>
                <a:tab pos="5943600" algn="r"/>
              </a:tabLst>
            </a:pPr>
            <a:r>
              <a:rPr lang="en-US" dirty="0"/>
              <a:t>Bulking made it worse</a:t>
            </a:r>
          </a:p>
          <a:p>
            <a:pPr marL="347662" lvl="0" indent="-347662" algn="l" rtl="0">
              <a:spcBef>
                <a:spcPts val="0"/>
              </a:spcBef>
              <a:spcAft>
                <a:spcPts val="0"/>
              </a:spcAft>
              <a:buClr>
                <a:schemeClr val="dk1"/>
              </a:buClr>
              <a:buSzPct val="100000"/>
              <a:buFont typeface="Arial"/>
            </a:pP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4051006"/>
            <a:ext cx="3810000" cy="2806994"/>
          </a:xfrm>
          <a:prstGeom prst="rect">
            <a:avLst/>
          </a:prstGeom>
        </p:spPr>
      </p:pic>
    </p:spTree>
    <p:extLst>
      <p:ext uri="{BB962C8B-B14F-4D97-AF65-F5344CB8AC3E}">
        <p14:creationId xmlns:p14="http://schemas.microsoft.com/office/powerpoint/2010/main" val="28359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793"/>
            <a:ext cx="8229600" cy="946150"/>
          </a:xfrm>
        </p:spPr>
        <p:txBody>
          <a:bodyPr/>
          <a:lstStyle/>
          <a:p>
            <a:pPr algn="ctr"/>
            <a:r>
              <a:rPr lang="en-US" dirty="0"/>
              <a:t>Proportioning Approaches</a:t>
            </a:r>
            <a:br>
              <a:rPr lang="en-US" dirty="0"/>
            </a:br>
            <a:r>
              <a:rPr lang="en-US" dirty="0" smtClean="0"/>
              <a:t>Present</a:t>
            </a:r>
            <a:endParaRPr lang="en-US" dirty="0"/>
          </a:p>
        </p:txBody>
      </p:sp>
      <p:sp>
        <p:nvSpPr>
          <p:cNvPr id="3" name="Content Placeholder 2"/>
          <p:cNvSpPr>
            <a:spLocks noGrp="1"/>
          </p:cNvSpPr>
          <p:nvPr>
            <p:ph sz="quarter" idx="2"/>
          </p:nvPr>
        </p:nvSpPr>
        <p:spPr/>
        <p:txBody>
          <a:bodyPr/>
          <a:lstStyle/>
          <a:p>
            <a:r>
              <a:rPr lang="en-US" dirty="0"/>
              <a:t>ACI 211 </a:t>
            </a:r>
            <a:endParaRPr lang="en-US" dirty="0" smtClean="0"/>
          </a:p>
          <a:p>
            <a:pPr lvl="1"/>
            <a:r>
              <a:rPr lang="en-US" dirty="0" smtClean="0"/>
              <a:t>Last revised </a:t>
            </a:r>
            <a:r>
              <a:rPr lang="en-US" dirty="0"/>
              <a:t>in </a:t>
            </a:r>
            <a:r>
              <a:rPr lang="en-US" dirty="0" smtClean="0"/>
              <a:t>1991</a:t>
            </a:r>
          </a:p>
          <a:p>
            <a:pPr lvl="1"/>
            <a:r>
              <a:rPr lang="en-US" dirty="0" smtClean="0"/>
              <a:t>Linear</a:t>
            </a:r>
            <a:endParaRPr lang="en-US" dirty="0"/>
          </a:p>
          <a:p>
            <a:r>
              <a:rPr lang="en-US" dirty="0" smtClean="0"/>
              <a:t>Developed </a:t>
            </a:r>
          </a:p>
          <a:p>
            <a:pPr lvl="1"/>
            <a:r>
              <a:rPr lang="en-US" dirty="0" smtClean="0"/>
              <a:t>Before water reducers</a:t>
            </a:r>
          </a:p>
          <a:p>
            <a:pPr lvl="1"/>
            <a:r>
              <a:rPr lang="en-US" dirty="0" smtClean="0"/>
              <a:t>Before supplementary cementitious materials</a:t>
            </a:r>
          </a:p>
          <a:p>
            <a:r>
              <a:rPr lang="en-US" dirty="0" smtClean="0"/>
              <a:t>Primarily focused on structural concrete</a:t>
            </a:r>
          </a:p>
          <a:p>
            <a:pPr lvl="1"/>
            <a:r>
              <a:rPr lang="en-US" dirty="0" smtClean="0"/>
              <a:t>100 mm (4”) slump</a:t>
            </a:r>
          </a:p>
          <a:p>
            <a:pPr lvl="1"/>
            <a:r>
              <a:rPr lang="en-US" dirty="0" smtClean="0"/>
              <a:t>30 MPa (~4000 psi)</a:t>
            </a:r>
          </a:p>
        </p:txBody>
      </p:sp>
      <p:sp>
        <p:nvSpPr>
          <p:cNvPr id="7" name="Slide Number Placeholder 6"/>
          <p:cNvSpPr>
            <a:spLocks noGrp="1"/>
          </p:cNvSpPr>
          <p:nvPr>
            <p:ph type="sldNum" sz="quarter" idx="12"/>
          </p:nvPr>
        </p:nvSpPr>
        <p:spPr/>
        <p:txBody>
          <a:bodyPr/>
          <a:lstStyle/>
          <a:p>
            <a:fld id="{148AC85F-C47F-44CE-86CA-152225BF2576}" type="slidenum">
              <a:rPr lang="en-US" smtClean="0"/>
              <a:pPr/>
              <a:t>56</a:t>
            </a:fld>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7760" y="5712383"/>
            <a:ext cx="4206240" cy="1123846"/>
          </a:xfrm>
          <a:prstGeom prst="rect">
            <a:avLst/>
          </a:prstGeom>
        </p:spPr>
      </p:pic>
    </p:spTree>
    <p:extLst>
      <p:ext uri="{BB962C8B-B14F-4D97-AF65-F5344CB8AC3E}">
        <p14:creationId xmlns:p14="http://schemas.microsoft.com/office/powerpoint/2010/main" val="140518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92117"/>
            <a:ext cx="8229600" cy="5978324"/>
          </a:xfrm>
          <a:prstGeom prst="rect">
            <a:avLst/>
          </a:prstGeom>
        </p:spPr>
      </p:pic>
      <p:sp>
        <p:nvSpPr>
          <p:cNvPr id="2" name="Title 1"/>
          <p:cNvSpPr>
            <a:spLocks noGrp="1"/>
          </p:cNvSpPr>
          <p:nvPr>
            <p:ph type="title"/>
          </p:nvPr>
        </p:nvSpPr>
        <p:spPr/>
        <p:txBody>
          <a:bodyPr/>
          <a:lstStyle/>
          <a:p>
            <a:pPr algn="ctr"/>
            <a:r>
              <a:rPr lang="en-US" dirty="0" smtClean="0"/>
              <a:t>Workability</a:t>
            </a:r>
            <a:endParaRPr lang="en-US" dirty="0"/>
          </a:p>
        </p:txBody>
      </p:sp>
      <p:sp>
        <p:nvSpPr>
          <p:cNvPr id="6" name="Slide Number Placeholder 5"/>
          <p:cNvSpPr>
            <a:spLocks noGrp="1"/>
          </p:cNvSpPr>
          <p:nvPr>
            <p:ph type="sldNum" sz="quarter" idx="12"/>
          </p:nvPr>
        </p:nvSpPr>
        <p:spPr/>
        <p:txBody>
          <a:bodyPr/>
          <a:lstStyle/>
          <a:p>
            <a:fld id="{148AC85F-C47F-44CE-86CA-152225BF2576}" type="slidenum">
              <a:rPr lang="en-US" smtClean="0"/>
              <a:pPr/>
              <a:t>57</a:t>
            </a:fld>
            <a:endParaRPr lang="en-US"/>
          </a:p>
        </p:txBody>
      </p:sp>
    </p:spTree>
    <p:extLst>
      <p:ext uri="{BB962C8B-B14F-4D97-AF65-F5344CB8AC3E}">
        <p14:creationId xmlns:p14="http://schemas.microsoft.com/office/powerpoint/2010/main" val="28912819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79676"/>
            <a:ext cx="8229600" cy="5978324"/>
          </a:xfrm>
          <a:prstGeom prst="rect">
            <a:avLst/>
          </a:prstGeom>
        </p:spPr>
      </p:pic>
      <p:sp>
        <p:nvSpPr>
          <p:cNvPr id="2" name="Title 1"/>
          <p:cNvSpPr>
            <a:spLocks noGrp="1"/>
          </p:cNvSpPr>
          <p:nvPr>
            <p:ph type="title"/>
          </p:nvPr>
        </p:nvSpPr>
        <p:spPr/>
        <p:txBody>
          <a:bodyPr/>
          <a:lstStyle/>
          <a:p>
            <a:pPr algn="ctr"/>
            <a:r>
              <a:rPr lang="en-US" dirty="0" smtClean="0"/>
              <a:t>Workability</a:t>
            </a:r>
            <a:endParaRPr lang="en-US" dirty="0"/>
          </a:p>
        </p:txBody>
      </p:sp>
      <p:sp>
        <p:nvSpPr>
          <p:cNvPr id="5" name="Slide Number Placeholder 4"/>
          <p:cNvSpPr>
            <a:spLocks noGrp="1"/>
          </p:cNvSpPr>
          <p:nvPr>
            <p:ph type="sldNum" sz="quarter" idx="12"/>
          </p:nvPr>
        </p:nvSpPr>
        <p:spPr/>
        <p:txBody>
          <a:bodyPr/>
          <a:lstStyle/>
          <a:p>
            <a:fld id="{148AC85F-C47F-44CE-86CA-152225BF2576}" type="slidenum">
              <a:rPr lang="en-US" smtClean="0"/>
              <a:pPr/>
              <a:t>58</a:t>
            </a:fld>
            <a:endParaRPr lang="en-US"/>
          </a:p>
        </p:txBody>
      </p:sp>
    </p:spTree>
    <p:extLst>
      <p:ext uri="{BB962C8B-B14F-4D97-AF65-F5344CB8AC3E}">
        <p14:creationId xmlns:p14="http://schemas.microsoft.com/office/powerpoint/2010/main" val="4284218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Preconceptions</a:t>
            </a:r>
            <a:endParaRPr lang="en-US" dirty="0"/>
          </a:p>
        </p:txBody>
      </p:sp>
      <p:sp>
        <p:nvSpPr>
          <p:cNvPr id="3" name="Content Placeholder 2"/>
          <p:cNvSpPr>
            <a:spLocks noGrp="1"/>
          </p:cNvSpPr>
          <p:nvPr>
            <p:ph sz="quarter" idx="2"/>
          </p:nvPr>
        </p:nvSpPr>
        <p:spPr/>
        <p:txBody>
          <a:bodyPr/>
          <a:lstStyle/>
          <a:p>
            <a:endParaRPr lang="en-US" dirty="0" smtClean="0"/>
          </a:p>
          <a:p>
            <a:r>
              <a:rPr lang="en-US" dirty="0" smtClean="0"/>
              <a:t>More cement = more strength</a:t>
            </a:r>
          </a:p>
          <a:p>
            <a:r>
              <a:rPr lang="en-US" dirty="0"/>
              <a:t>Strength is everything</a:t>
            </a:r>
          </a:p>
          <a:p>
            <a:r>
              <a:rPr lang="en-US" dirty="0" smtClean="0"/>
              <a:t>Slump </a:t>
            </a:r>
            <a:r>
              <a:rPr lang="en-US" dirty="0"/>
              <a:t>indicates quality</a:t>
            </a:r>
          </a:p>
          <a:p>
            <a:r>
              <a:rPr lang="en-US" dirty="0" smtClean="0"/>
              <a:t>Gradations of individual fractions are critical</a:t>
            </a:r>
          </a:p>
        </p:txBody>
      </p:sp>
      <p:sp>
        <p:nvSpPr>
          <p:cNvPr id="2" name="&quot;No&quot; Symbol 1"/>
          <p:cNvSpPr/>
          <p:nvPr/>
        </p:nvSpPr>
        <p:spPr bwMode="auto">
          <a:xfrm flipV="1">
            <a:off x="2590800" y="1390261"/>
            <a:ext cx="2971800" cy="2895600"/>
          </a:xfrm>
          <a:prstGeom prst="noSmoking">
            <a:avLst>
              <a:gd name="adj" fmla="val 8172"/>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2929" y="4123113"/>
            <a:ext cx="3761072" cy="273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148AC85F-C47F-44CE-86CA-152225BF2576}" type="slidenum">
              <a:rPr lang="en-US" smtClean="0"/>
              <a:pPr/>
              <a:t>59</a:t>
            </a:fld>
            <a:endParaRPr lang="en-US"/>
          </a:p>
        </p:txBody>
      </p:sp>
    </p:spTree>
    <p:extLst>
      <p:ext uri="{BB962C8B-B14F-4D97-AF65-F5344CB8AC3E}">
        <p14:creationId xmlns:p14="http://schemas.microsoft.com/office/powerpoint/2010/main" val="14357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The Team</a:t>
            </a:r>
          </a:p>
        </p:txBody>
      </p:sp>
      <p:sp>
        <p:nvSpPr>
          <p:cNvPr id="75" name="Shape 75"/>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lnSpc>
                <a:spcPct val="150000"/>
              </a:lnSpc>
              <a:spcBef>
                <a:spcPts val="0"/>
              </a:spcBef>
              <a:spcAft>
                <a:spcPts val="0"/>
              </a:spcAft>
              <a:buClr>
                <a:schemeClr val="dk1"/>
              </a:buClr>
              <a:buSzPct val="100000"/>
              <a:buFont typeface="Arial"/>
            </a:pPr>
            <a:r>
              <a:rPr lang="en-US"/>
              <a:t>FHWA - Gina Ahlstrom, Mike Praul</a:t>
            </a:r>
          </a:p>
          <a:p>
            <a:pPr marL="347662" lvl="0" indent="-347662" algn="l" rtl="0">
              <a:lnSpc>
                <a:spcPct val="150000"/>
              </a:lnSpc>
              <a:spcBef>
                <a:spcPts val="0"/>
              </a:spcBef>
              <a:spcAft>
                <a:spcPts val="0"/>
              </a:spcAft>
              <a:buClr>
                <a:schemeClr val="dk1"/>
              </a:buClr>
              <a:buSzPct val="100000"/>
              <a:buFont typeface="Arial"/>
            </a:pPr>
            <a:r>
              <a:rPr lang="en-US"/>
              <a:t>Consultants – Tom VanDam, Cecil Jones, Tom Cackler</a:t>
            </a:r>
          </a:p>
          <a:p>
            <a:pPr marL="347662" lvl="0" indent="-347662" algn="l" rtl="0">
              <a:lnSpc>
                <a:spcPct val="150000"/>
              </a:lnSpc>
              <a:spcBef>
                <a:spcPts val="0"/>
              </a:spcBef>
              <a:spcAft>
                <a:spcPts val="0"/>
              </a:spcAft>
              <a:buClr>
                <a:schemeClr val="dk1"/>
              </a:buClr>
              <a:buSzPct val="100000"/>
              <a:buFont typeface="Arial"/>
            </a:pPr>
            <a:r>
              <a:rPr lang="en-US"/>
              <a:t>Researchers – Jason Weiss, Tyler Ley</a:t>
            </a:r>
          </a:p>
          <a:p>
            <a:pPr marL="347662" lvl="0" indent="-347662" algn="l" rtl="0">
              <a:lnSpc>
                <a:spcPct val="150000"/>
              </a:lnSpc>
              <a:spcBef>
                <a:spcPts val="0"/>
              </a:spcBef>
              <a:spcAft>
                <a:spcPts val="0"/>
              </a:spcAft>
              <a:buClr>
                <a:schemeClr val="dk1"/>
              </a:buClr>
              <a:buSzPct val="100000"/>
              <a:buFont typeface="Arial"/>
              <a:buNone/>
            </a:pPr>
            <a:endParaRPr/>
          </a:p>
          <a:p>
            <a:pPr marL="347662" lvl="0" indent="-347662" algn="l" rtl="0">
              <a:lnSpc>
                <a:spcPct val="150000"/>
              </a:lnSpc>
              <a:spcBef>
                <a:spcPts val="0"/>
              </a:spcBef>
              <a:spcAft>
                <a:spcPts val="0"/>
              </a:spcAft>
              <a:buClr>
                <a:schemeClr val="dk1"/>
              </a:buClr>
              <a:buSzPct val="100000"/>
              <a:buFont typeface="Arial"/>
              <a:buNone/>
            </a:pPr>
            <a:endParaRPr/>
          </a:p>
        </p:txBody>
      </p:sp>
      <p:sp>
        <p:nvSpPr>
          <p:cNvPr id="76" name="Shape 76"/>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098550"/>
          </a:xfrm>
        </p:spPr>
        <p:txBody>
          <a:bodyPr/>
          <a:lstStyle/>
          <a:p>
            <a:pPr algn="ctr"/>
            <a:r>
              <a:rPr lang="en-US" dirty="0" smtClean="0"/>
              <a:t>Proposed Mixture Proportioning Procedure</a:t>
            </a:r>
            <a:endParaRPr lang="en-US" dirty="0"/>
          </a:p>
        </p:txBody>
      </p:sp>
      <p:sp>
        <p:nvSpPr>
          <p:cNvPr id="3" name="Content Placeholder 2"/>
          <p:cNvSpPr>
            <a:spLocks noGrp="1"/>
          </p:cNvSpPr>
          <p:nvPr>
            <p:ph sz="quarter" idx="2"/>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4" name="TextBox 3"/>
          <p:cNvSpPr txBox="1"/>
          <p:nvPr/>
        </p:nvSpPr>
        <p:spPr>
          <a:xfrm>
            <a:off x="457200" y="6320135"/>
            <a:ext cx="1247457" cy="461665"/>
          </a:xfrm>
          <a:prstGeom prst="rect">
            <a:avLst/>
          </a:prstGeom>
          <a:noFill/>
        </p:spPr>
        <p:txBody>
          <a:bodyPr wrap="none" rtlCol="0">
            <a:spAutoFit/>
          </a:bodyPr>
          <a:lstStyle/>
          <a:p>
            <a:r>
              <a:rPr lang="en-US" dirty="0" smtClean="0"/>
              <a:t>Koehler</a:t>
            </a:r>
            <a:endParaRPr lang="en-US" dirty="0"/>
          </a:p>
        </p:txBody>
      </p:sp>
      <p:grpSp>
        <p:nvGrpSpPr>
          <p:cNvPr id="10" name="Group 9"/>
          <p:cNvGrpSpPr>
            <a:grpSpLocks noChangeAspect="1"/>
          </p:cNvGrpSpPr>
          <p:nvPr/>
        </p:nvGrpSpPr>
        <p:grpSpPr>
          <a:xfrm>
            <a:off x="1371600" y="1466662"/>
            <a:ext cx="6020228" cy="4521527"/>
            <a:chOff x="580994" y="1879424"/>
            <a:chExt cx="4579336" cy="3439336"/>
          </a:xfrm>
        </p:grpSpPr>
        <p:pic>
          <p:nvPicPr>
            <p:cNvPr id="6" name="Picture 2" descr="http://vixra.files.wordpress.com/2010/08/rubiks-cub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4889" y="3327347"/>
              <a:ext cx="994523" cy="1020097"/>
            </a:xfrm>
            <a:prstGeom prst="rect">
              <a:avLst/>
            </a:prstGeom>
            <a:noFill/>
            <a:extLst>
              <a:ext uri="{909E8E84-426E-40DD-AFC4-6F175D3DCCD1}">
                <a14:hiddenFill xmlns:a14="http://schemas.microsoft.com/office/drawing/2010/main">
                  <a:solidFill>
                    <a:srgbClr val="FFFFFF"/>
                  </a:solidFill>
                </a14:hiddenFill>
              </a:ext>
            </a:extLst>
          </p:spPr>
        </p:pic>
        <p:sp>
          <p:nvSpPr>
            <p:cNvPr id="5" name="Curved Down Arrow 4"/>
            <p:cNvSpPr>
              <a:spLocks noChangeAspect="1"/>
            </p:cNvSpPr>
            <p:nvPr/>
          </p:nvSpPr>
          <p:spPr bwMode="auto">
            <a:xfrm rot="14400000" flipH="1" flipV="1">
              <a:off x="3068397" y="2869164"/>
              <a:ext cx="1645920" cy="82296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sp>
          <p:nvSpPr>
            <p:cNvPr id="8" name="Curved Down Arrow 7"/>
            <p:cNvSpPr>
              <a:spLocks noChangeAspect="1"/>
            </p:cNvSpPr>
            <p:nvPr/>
          </p:nvSpPr>
          <p:spPr bwMode="auto">
            <a:xfrm flipH="1" flipV="1">
              <a:off x="2057400" y="4495800"/>
              <a:ext cx="1645920" cy="82296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sp>
          <p:nvSpPr>
            <p:cNvPr id="9" name="Curved Down Arrow 8"/>
            <p:cNvSpPr>
              <a:spLocks noChangeAspect="1"/>
            </p:cNvSpPr>
            <p:nvPr/>
          </p:nvSpPr>
          <p:spPr bwMode="auto">
            <a:xfrm rot="7200000" flipH="1" flipV="1">
              <a:off x="1204165" y="2792964"/>
              <a:ext cx="1645920" cy="82296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sp>
          <p:nvSpPr>
            <p:cNvPr id="7" name="TextBox 6"/>
            <p:cNvSpPr txBox="1"/>
            <p:nvPr/>
          </p:nvSpPr>
          <p:spPr>
            <a:xfrm>
              <a:off x="2271281" y="1879424"/>
              <a:ext cx="1427443" cy="707886"/>
            </a:xfrm>
            <a:prstGeom prst="rect">
              <a:avLst/>
            </a:prstGeom>
            <a:noFill/>
          </p:spPr>
          <p:txBody>
            <a:bodyPr wrap="square" rtlCol="0">
              <a:spAutoFit/>
            </a:bodyPr>
            <a:lstStyle/>
            <a:p>
              <a:pPr algn="ctr"/>
              <a:r>
                <a:rPr lang="en-US" sz="2000" dirty="0" smtClean="0"/>
                <a:t>Aggregate system</a:t>
              </a:r>
              <a:endParaRPr lang="en-US" sz="2000" dirty="0"/>
            </a:p>
          </p:txBody>
        </p:sp>
        <p:sp>
          <p:nvSpPr>
            <p:cNvPr id="11" name="TextBox 10"/>
            <p:cNvSpPr txBox="1"/>
            <p:nvPr/>
          </p:nvSpPr>
          <p:spPr>
            <a:xfrm>
              <a:off x="3732887" y="4208419"/>
              <a:ext cx="1427443" cy="707886"/>
            </a:xfrm>
            <a:prstGeom prst="rect">
              <a:avLst/>
            </a:prstGeom>
            <a:noFill/>
          </p:spPr>
          <p:txBody>
            <a:bodyPr wrap="square" rtlCol="0">
              <a:spAutoFit/>
            </a:bodyPr>
            <a:lstStyle/>
            <a:p>
              <a:pPr algn="ctr"/>
              <a:r>
                <a:rPr lang="en-US" sz="2000" dirty="0" smtClean="0"/>
                <a:t>Paste Quality</a:t>
              </a:r>
              <a:endParaRPr lang="en-US" sz="2000" dirty="0"/>
            </a:p>
          </p:txBody>
        </p:sp>
        <p:sp>
          <p:nvSpPr>
            <p:cNvPr id="13" name="TextBox 12"/>
            <p:cNvSpPr txBox="1"/>
            <p:nvPr/>
          </p:nvSpPr>
          <p:spPr>
            <a:xfrm>
              <a:off x="580994" y="4208419"/>
              <a:ext cx="1427443" cy="707886"/>
            </a:xfrm>
            <a:prstGeom prst="rect">
              <a:avLst/>
            </a:prstGeom>
            <a:noFill/>
          </p:spPr>
          <p:txBody>
            <a:bodyPr wrap="square" rtlCol="0">
              <a:spAutoFit/>
            </a:bodyPr>
            <a:lstStyle/>
            <a:p>
              <a:pPr algn="ctr"/>
              <a:r>
                <a:rPr lang="en-US" sz="2000" dirty="0" smtClean="0"/>
                <a:t>Paste Quantity</a:t>
              </a:r>
              <a:endParaRPr lang="en-US" sz="2000" dirty="0"/>
            </a:p>
          </p:txBody>
        </p:sp>
      </p:grpSp>
      <p:sp>
        <p:nvSpPr>
          <p:cNvPr id="12" name="Slide Number Placeholder 11"/>
          <p:cNvSpPr>
            <a:spLocks noGrp="1"/>
          </p:cNvSpPr>
          <p:nvPr>
            <p:ph type="sldNum" sz="quarter" idx="12"/>
          </p:nvPr>
        </p:nvSpPr>
        <p:spPr/>
        <p:txBody>
          <a:bodyPr/>
          <a:lstStyle/>
          <a:p>
            <a:fld id="{148AC85F-C47F-44CE-86CA-152225BF2576}" type="slidenum">
              <a:rPr lang="en-US" smtClean="0"/>
              <a:pPr/>
              <a:t>60</a:t>
            </a:fld>
            <a:endParaRPr lang="en-US"/>
          </a:p>
        </p:txBody>
      </p:sp>
    </p:spTree>
    <p:extLst>
      <p:ext uri="{BB962C8B-B14F-4D97-AF65-F5344CB8AC3E}">
        <p14:creationId xmlns:p14="http://schemas.microsoft.com/office/powerpoint/2010/main" val="1062510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46150"/>
          </a:xfrm>
        </p:spPr>
        <p:txBody>
          <a:bodyPr/>
          <a:lstStyle/>
          <a:p>
            <a:pPr algn="ctr"/>
            <a:r>
              <a:rPr lang="en-US" dirty="0" smtClean="0"/>
              <a:t>How do we proportion to achieve design goals?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71" y="2514600"/>
            <a:ext cx="9165771" cy="2054043"/>
          </a:xfrm>
          <a:prstGeom prst="rect">
            <a:avLst/>
          </a:prstGeom>
        </p:spPr>
      </p:pic>
      <p:sp>
        <p:nvSpPr>
          <p:cNvPr id="5" name="Slide Number Placeholder 4"/>
          <p:cNvSpPr>
            <a:spLocks noGrp="1"/>
          </p:cNvSpPr>
          <p:nvPr>
            <p:ph type="sldNum" sz="quarter" idx="12"/>
          </p:nvPr>
        </p:nvSpPr>
        <p:spPr/>
        <p:txBody>
          <a:bodyPr/>
          <a:lstStyle/>
          <a:p>
            <a:fld id="{148AC85F-C47F-44CE-86CA-152225BF2576}" type="slidenum">
              <a:rPr lang="en-US" smtClean="0"/>
              <a:pPr/>
              <a:t>61</a:t>
            </a:fld>
            <a:endParaRPr lang="en-US"/>
          </a:p>
        </p:txBody>
      </p:sp>
    </p:spTree>
    <p:extLst>
      <p:ext uri="{BB962C8B-B14F-4D97-AF65-F5344CB8AC3E}">
        <p14:creationId xmlns:p14="http://schemas.microsoft.com/office/powerpoint/2010/main" val="11926676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eaLnBrk="1" fontAlgn="auto" hangingPunct="1">
              <a:spcAft>
                <a:spcPts val="0"/>
              </a:spcAft>
              <a:defRPr/>
            </a:pPr>
            <a:r>
              <a:rPr lang="en-US" dirty="0" smtClean="0"/>
              <a:t>Doing the Sums</a:t>
            </a:r>
            <a:endParaRPr lang="en-US" dirty="0"/>
          </a:p>
        </p:txBody>
      </p:sp>
      <p:sp>
        <p:nvSpPr>
          <p:cNvPr id="3" name="Content Placeholder 2"/>
          <p:cNvSpPr>
            <a:spLocks noGrp="1"/>
          </p:cNvSpPr>
          <p:nvPr>
            <p:ph sz="quarter" idx="2"/>
          </p:nvPr>
        </p:nvSpPr>
        <p:spPr>
          <a:xfrm>
            <a:off x="457200" y="1371600"/>
            <a:ext cx="3810000" cy="4876800"/>
          </a:xfrm>
        </p:spPr>
        <p:txBody>
          <a:bodyPr/>
          <a:lstStyle/>
          <a:p>
            <a:pPr marL="0" lvl="1" indent="0">
              <a:buNone/>
            </a:pPr>
            <a:r>
              <a:rPr lang="en-US" dirty="0" smtClean="0"/>
              <a:t>The wonders of</a:t>
            </a:r>
            <a:br>
              <a:rPr lang="en-US" dirty="0" smtClean="0"/>
            </a:br>
            <a:r>
              <a:rPr lang="en-US" dirty="0" smtClean="0"/>
              <a:t>a spreadsheet and a solver function…</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8512" y="923515"/>
            <a:ext cx="4646590" cy="5934485"/>
          </a:xfrm>
          <a:prstGeom prst="rect">
            <a:avLst/>
          </a:prstGeom>
          <a:solidFill>
            <a:schemeClr val="bg1"/>
          </a:solidFill>
        </p:spPr>
      </p:pic>
      <p:sp>
        <p:nvSpPr>
          <p:cNvPr id="5" name="Slide Number Placeholder 4"/>
          <p:cNvSpPr>
            <a:spLocks noGrp="1"/>
          </p:cNvSpPr>
          <p:nvPr>
            <p:ph type="sldNum" sz="quarter" idx="12"/>
          </p:nvPr>
        </p:nvSpPr>
        <p:spPr/>
        <p:txBody>
          <a:bodyPr/>
          <a:lstStyle/>
          <a:p>
            <a:fld id="{148AC85F-C47F-44CE-86CA-152225BF2576}" type="slidenum">
              <a:rPr lang="en-US" smtClean="0"/>
              <a:pPr/>
              <a:t>62</a:t>
            </a:fld>
            <a:endParaRPr lang="en-US"/>
          </a:p>
        </p:txBody>
      </p:sp>
      <p:grpSp>
        <p:nvGrpSpPr>
          <p:cNvPr id="11" name="Group 10"/>
          <p:cNvGrpSpPr/>
          <p:nvPr/>
        </p:nvGrpSpPr>
        <p:grpSpPr>
          <a:xfrm>
            <a:off x="304800" y="3030894"/>
            <a:ext cx="3789460" cy="3200400"/>
            <a:chOff x="304800" y="3030894"/>
            <a:chExt cx="3789460" cy="320040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52600" y="3030894"/>
              <a:ext cx="2341660" cy="3200400"/>
            </a:xfrm>
            <a:prstGeom prst="rect">
              <a:avLst/>
            </a:prstGeom>
          </p:spPr>
        </p:pic>
        <p:sp>
          <p:nvSpPr>
            <p:cNvPr id="7" name="TextBox 6"/>
            <p:cNvSpPr txBox="1"/>
            <p:nvPr/>
          </p:nvSpPr>
          <p:spPr>
            <a:xfrm>
              <a:off x="304800" y="4038600"/>
              <a:ext cx="1371600" cy="830997"/>
            </a:xfrm>
            <a:prstGeom prst="rect">
              <a:avLst/>
            </a:prstGeom>
            <a:noFill/>
          </p:spPr>
          <p:txBody>
            <a:bodyPr wrap="square" rtlCol="0">
              <a:spAutoFit/>
            </a:bodyPr>
            <a:lstStyle/>
            <a:p>
              <a:r>
                <a:rPr lang="en-US" dirty="0" smtClean="0">
                  <a:solidFill>
                    <a:srgbClr val="FF0000"/>
                  </a:solidFill>
                </a:rPr>
                <a:t>Measure </a:t>
              </a:r>
              <a:r>
                <a:rPr lang="en-US" dirty="0" err="1" smtClean="0">
                  <a:solidFill>
                    <a:srgbClr val="FF0000"/>
                  </a:solidFill>
                </a:rPr>
                <a:t>V</a:t>
              </a:r>
              <a:r>
                <a:rPr lang="en-US" baseline="-25000" dirty="0" err="1" smtClean="0">
                  <a:solidFill>
                    <a:srgbClr val="FF0000"/>
                  </a:solidFill>
                </a:rPr>
                <a:t>a</a:t>
              </a:r>
              <a:endParaRPr lang="en-US" baseline="-25000" dirty="0">
                <a:solidFill>
                  <a:srgbClr val="FF0000"/>
                </a:solidFill>
              </a:endParaRPr>
            </a:p>
          </p:txBody>
        </p:sp>
        <p:cxnSp>
          <p:nvCxnSpPr>
            <p:cNvPr id="9" name="Straight Arrow Connector 8"/>
            <p:cNvCxnSpPr/>
            <p:nvPr/>
          </p:nvCxnSpPr>
          <p:spPr bwMode="auto">
            <a:xfrm>
              <a:off x="914400" y="4572000"/>
              <a:ext cx="1371600" cy="1524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
        <p:nvSpPr>
          <p:cNvPr id="8" name="Oval 7"/>
          <p:cNvSpPr/>
          <p:nvPr/>
        </p:nvSpPr>
        <p:spPr bwMode="auto">
          <a:xfrm>
            <a:off x="5562600" y="2286000"/>
            <a:ext cx="381000" cy="15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sp>
        <p:nvSpPr>
          <p:cNvPr id="12" name="Oval 11"/>
          <p:cNvSpPr/>
          <p:nvPr/>
        </p:nvSpPr>
        <p:spPr bwMode="auto">
          <a:xfrm>
            <a:off x="6270144" y="2286000"/>
            <a:ext cx="381000" cy="15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sp>
        <p:nvSpPr>
          <p:cNvPr id="13" name="Oval 12"/>
          <p:cNvSpPr/>
          <p:nvPr/>
        </p:nvSpPr>
        <p:spPr bwMode="auto">
          <a:xfrm>
            <a:off x="6977688" y="2275114"/>
            <a:ext cx="381000" cy="15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ajan" charset="0"/>
            </a:endParaRPr>
          </a:p>
        </p:txBody>
      </p:sp>
    </p:spTree>
    <p:extLst>
      <p:ext uri="{BB962C8B-B14F-4D97-AF65-F5344CB8AC3E}">
        <p14:creationId xmlns:p14="http://schemas.microsoft.com/office/powerpoint/2010/main" val="13994100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Does it Work?</a:t>
            </a:r>
          </a:p>
        </p:txBody>
      </p:sp>
      <p:sp>
        <p:nvSpPr>
          <p:cNvPr id="380" name="Shape 380"/>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a:t>West Des Moines spec</a:t>
            </a:r>
          </a:p>
          <a:p>
            <a:pPr marL="690562" lvl="2" indent="-347662" algn="l" rtl="0">
              <a:lnSpc>
                <a:spcPct val="90000"/>
              </a:lnSpc>
              <a:spcBef>
                <a:spcPts val="0"/>
              </a:spcBef>
              <a:spcAft>
                <a:spcPts val="0"/>
              </a:spcAft>
              <a:buClr>
                <a:schemeClr val="dk1"/>
              </a:buClr>
              <a:buSzPct val="100000"/>
              <a:buFont typeface="Helvetica Neue"/>
              <a:buChar char="•"/>
            </a:pPr>
            <a:r>
              <a:rPr lang="en-US"/>
              <a:t>5% minimum air </a:t>
            </a:r>
            <a:r>
              <a:rPr lang="en-US" u="sng"/>
              <a:t>behind the paver</a:t>
            </a:r>
          </a:p>
          <a:p>
            <a:pPr marL="690562" lvl="2" indent="-347662" algn="l" rtl="0">
              <a:lnSpc>
                <a:spcPct val="90000"/>
              </a:lnSpc>
              <a:spcBef>
                <a:spcPts val="600"/>
              </a:spcBef>
              <a:spcAft>
                <a:spcPts val="0"/>
              </a:spcAft>
              <a:buClr>
                <a:schemeClr val="dk1"/>
              </a:buClr>
              <a:buSzPct val="100000"/>
              <a:buFont typeface="Helvetica Neue"/>
              <a:buChar char="•"/>
            </a:pPr>
            <a:r>
              <a:rPr lang="en-US"/>
              <a:t>0.42 w/cm target</a:t>
            </a:r>
          </a:p>
          <a:p>
            <a:pPr marL="690562" lvl="2" indent="-347662" algn="l" rtl="0">
              <a:lnSpc>
                <a:spcPct val="90000"/>
              </a:lnSpc>
              <a:spcBef>
                <a:spcPts val="600"/>
              </a:spcBef>
              <a:spcAft>
                <a:spcPts val="0"/>
              </a:spcAft>
              <a:buClr>
                <a:schemeClr val="dk1"/>
              </a:buClr>
              <a:buSzPct val="100000"/>
              <a:buFont typeface="Helvetica Neue"/>
              <a:buChar char="•"/>
            </a:pPr>
            <a:r>
              <a:rPr lang="en-US"/>
              <a:t>35% fly ash</a:t>
            </a:r>
          </a:p>
          <a:p>
            <a:pPr marL="690562" lvl="2" indent="-347662" algn="l" rtl="0">
              <a:lnSpc>
                <a:spcPct val="90000"/>
              </a:lnSpc>
              <a:spcBef>
                <a:spcPts val="600"/>
              </a:spcBef>
              <a:spcAft>
                <a:spcPts val="0"/>
              </a:spcAft>
              <a:buClr>
                <a:schemeClr val="dk1"/>
              </a:buClr>
              <a:buSzPct val="100000"/>
              <a:buFont typeface="Helvetica Neue"/>
              <a:buChar char="•"/>
            </a:pPr>
            <a:r>
              <a:rPr lang="en-US"/>
              <a:t>Cracking risk</a:t>
            </a:r>
          </a:p>
          <a:p>
            <a:pPr marL="1257300" lvl="3" indent="-355600" algn="l" rtl="0">
              <a:lnSpc>
                <a:spcPct val="90000"/>
              </a:lnSpc>
              <a:spcBef>
                <a:spcPts val="600"/>
              </a:spcBef>
              <a:spcAft>
                <a:spcPts val="0"/>
              </a:spcAft>
              <a:buClr>
                <a:schemeClr val="dk1"/>
              </a:buClr>
              <a:buSzPct val="100000"/>
              <a:buFont typeface="Helvetica Neue"/>
              <a:buChar char="•"/>
            </a:pPr>
            <a:r>
              <a:rPr lang="en-US"/>
              <a:t>MN recommended 400 pcy cement</a:t>
            </a:r>
          </a:p>
          <a:p>
            <a:pPr marL="1257300" lvl="3" indent="-355600" algn="l" rtl="0">
              <a:lnSpc>
                <a:spcPct val="90000"/>
              </a:lnSpc>
              <a:spcBef>
                <a:spcPts val="600"/>
              </a:spcBef>
              <a:spcAft>
                <a:spcPts val="0"/>
              </a:spcAft>
              <a:buClr>
                <a:schemeClr val="dk1"/>
              </a:buClr>
              <a:buSzPct val="100000"/>
              <a:buFont typeface="Helvetica Neue"/>
              <a:buChar char="•"/>
            </a:pPr>
            <a:r>
              <a:rPr lang="en-US"/>
              <a:t>Blankets</a:t>
            </a:r>
          </a:p>
          <a:p>
            <a:pPr marL="347662" lvl="0" indent="-347662" algn="l" rtl="0">
              <a:spcBef>
                <a:spcPts val="600"/>
              </a:spcBef>
              <a:spcAft>
                <a:spcPts val="0"/>
              </a:spcAft>
              <a:buClr>
                <a:schemeClr val="dk1"/>
              </a:buClr>
              <a:buSzPct val="100000"/>
              <a:buFont typeface="Arial"/>
              <a:buNone/>
            </a:pPr>
            <a:endParaRPr>
              <a:solidFill>
                <a:srgbClr val="336699"/>
              </a:solidFill>
            </a:endParaRPr>
          </a:p>
        </p:txBody>
      </p:sp>
      <p:sp>
        <p:nvSpPr>
          <p:cNvPr id="381" name="Shape 381"/>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63</a:t>
            </a:fld>
            <a:endParaRPr lang="en-US"/>
          </a:p>
        </p:txBody>
      </p:sp>
      <p:pic>
        <p:nvPicPr>
          <p:cNvPr id="382" name="Shape 38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553200" y="4458025"/>
            <a:ext cx="2590800" cy="2391600"/>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What do we get?</a:t>
            </a:r>
          </a:p>
        </p:txBody>
      </p:sp>
      <p:sp>
        <p:nvSpPr>
          <p:cNvPr id="396" name="Shape 396"/>
          <p:cNvSpPr txBox="1">
            <a:spLocks noGrp="1"/>
          </p:cNvSpPr>
          <p:nvPr>
            <p:ph type="body" idx="1"/>
          </p:nvPr>
        </p:nvSpPr>
        <p:spPr>
          <a:xfrm>
            <a:off x="310662" y="1184031"/>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sz="2400" dirty="0"/>
              <a:t>Concrete that delivers what is needed</a:t>
            </a:r>
          </a:p>
          <a:p>
            <a:pPr marL="804862" lvl="1" indent="-347662" algn="l" rtl="0">
              <a:spcBef>
                <a:spcPts val="0"/>
              </a:spcBef>
              <a:spcAft>
                <a:spcPts val="0"/>
              </a:spcAft>
              <a:buClr>
                <a:schemeClr val="dk1"/>
              </a:buClr>
              <a:buSzPct val="100000"/>
            </a:pPr>
            <a:r>
              <a:rPr lang="en-US" sz="2400" dirty="0"/>
              <a:t>Efficiently w.r.t.</a:t>
            </a:r>
          </a:p>
          <a:p>
            <a:pPr marL="1147762" lvl="2" indent="-233362" algn="l" rtl="0">
              <a:spcBef>
                <a:spcPts val="560"/>
              </a:spcBef>
              <a:spcAft>
                <a:spcPts val="0"/>
              </a:spcAft>
              <a:buClr>
                <a:schemeClr val="dk1"/>
              </a:buClr>
              <a:buSzPct val="100000"/>
            </a:pPr>
            <a:r>
              <a:rPr lang="en-US" sz="2400" dirty="0"/>
              <a:t>Cost</a:t>
            </a:r>
          </a:p>
          <a:p>
            <a:pPr marL="1147762" lvl="2" indent="-233362" algn="l" rtl="0">
              <a:spcBef>
                <a:spcPts val="560"/>
              </a:spcBef>
              <a:spcAft>
                <a:spcPts val="0"/>
              </a:spcAft>
              <a:buClr>
                <a:schemeClr val="dk1"/>
              </a:buClr>
              <a:buSzPct val="100000"/>
            </a:pPr>
            <a:r>
              <a:rPr lang="en-US" sz="2400" dirty="0"/>
              <a:t>Environmental impact</a:t>
            </a:r>
          </a:p>
          <a:p>
            <a:pPr marL="804862" lvl="1" indent="-347662" algn="l" rtl="0">
              <a:spcBef>
                <a:spcPts val="0"/>
              </a:spcBef>
              <a:spcAft>
                <a:spcPts val="0"/>
              </a:spcAft>
              <a:buClr>
                <a:schemeClr val="dk1"/>
              </a:buClr>
              <a:buSzPct val="100000"/>
            </a:pPr>
            <a:r>
              <a:rPr lang="en-US" sz="2400" dirty="0"/>
              <a:t>Reliably</a:t>
            </a:r>
          </a:p>
          <a:p>
            <a:pPr lvl="1" indent="-233362">
              <a:spcBef>
                <a:spcPts val="560"/>
              </a:spcBef>
            </a:pPr>
            <a:r>
              <a:rPr lang="en-US" sz="2400" dirty="0" smtClean="0"/>
              <a:t>More riding, less waiting</a:t>
            </a:r>
            <a:endParaRPr lang="en-US" sz="2400" dirty="0"/>
          </a:p>
          <a:p>
            <a:pPr marL="804862" lvl="1" indent="-347662" algn="l" rtl="0">
              <a:spcBef>
                <a:spcPts val="0"/>
              </a:spcBef>
              <a:spcAft>
                <a:spcPts val="0"/>
              </a:spcAft>
              <a:buClr>
                <a:schemeClr val="dk1"/>
              </a:buClr>
              <a:buSzPct val="100000"/>
              <a:buNone/>
            </a:pPr>
            <a:endParaRPr sz="2400" dirty="0"/>
          </a:p>
          <a:p>
            <a:pPr marL="804862" lvl="1" indent="-347662" algn="l" rtl="0">
              <a:spcBef>
                <a:spcPts val="0"/>
              </a:spcBef>
              <a:spcAft>
                <a:spcPts val="0"/>
              </a:spcAft>
              <a:buClr>
                <a:schemeClr val="dk1"/>
              </a:buClr>
              <a:buSzPct val="100000"/>
              <a:buNone/>
            </a:pPr>
            <a:endParaRPr sz="2400" dirty="0"/>
          </a:p>
        </p:txBody>
      </p:sp>
      <p:sp>
        <p:nvSpPr>
          <p:cNvPr id="397" name="Shape 397"/>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64</a:t>
            </a:fld>
            <a:endParaRPr lang="en-US"/>
          </a:p>
        </p:txBody>
      </p:sp>
      <p:pic>
        <p:nvPicPr>
          <p:cNvPr id="398" name="Shape 3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736471"/>
            <a:ext cx="5552399" cy="3124200"/>
          </a:xfrm>
          <a:prstGeom prst="rect">
            <a:avLst/>
          </a:prstGeom>
          <a:noFill/>
          <a:ln>
            <a:noFill/>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6446" y="3733800"/>
            <a:ext cx="4167554" cy="3125666"/>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What next?</a:t>
            </a:r>
          </a:p>
        </p:txBody>
      </p:sp>
      <p:sp>
        <p:nvSpPr>
          <p:cNvPr id="388" name="Shape 388"/>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a:t>Understanding and education</a:t>
            </a:r>
          </a:p>
          <a:p>
            <a:pPr marL="347662" lvl="0" indent="-347662" algn="l" rtl="0">
              <a:spcBef>
                <a:spcPts val="0"/>
              </a:spcBef>
              <a:spcAft>
                <a:spcPts val="0"/>
              </a:spcAft>
              <a:buClr>
                <a:schemeClr val="dk1"/>
              </a:buClr>
              <a:buSzPct val="100000"/>
              <a:buFont typeface="Arial"/>
            </a:pPr>
            <a:r>
              <a:rPr lang="en-US" dirty="0"/>
              <a:t>Validate tests in the field</a:t>
            </a:r>
          </a:p>
          <a:p>
            <a:pPr marL="347662" lvl="0" indent="-347662" algn="l" rtl="0">
              <a:spcBef>
                <a:spcPts val="0"/>
              </a:spcBef>
              <a:spcAft>
                <a:spcPts val="0"/>
              </a:spcAft>
              <a:buClr>
                <a:schemeClr val="dk1"/>
              </a:buClr>
              <a:buSzPct val="100000"/>
              <a:buFont typeface="Arial"/>
            </a:pPr>
            <a:r>
              <a:rPr lang="en-US" dirty="0"/>
              <a:t>Parallel testing</a:t>
            </a:r>
          </a:p>
          <a:p>
            <a:pPr marL="347662" lvl="0" indent="-347662" algn="l" rtl="0">
              <a:spcBef>
                <a:spcPts val="0"/>
              </a:spcBef>
              <a:spcAft>
                <a:spcPts val="0"/>
              </a:spcAft>
              <a:buClr>
                <a:schemeClr val="dk1"/>
              </a:buClr>
              <a:buSzPct val="100000"/>
              <a:buFont typeface="Arial"/>
              <a:buNone/>
            </a:pPr>
            <a:endParaRPr dirty="0"/>
          </a:p>
          <a:p>
            <a:pPr marL="347662" lvl="0" indent="-347662" algn="l" rtl="0">
              <a:spcBef>
                <a:spcPts val="0"/>
              </a:spcBef>
              <a:spcAft>
                <a:spcPts val="0"/>
              </a:spcAft>
              <a:buClr>
                <a:schemeClr val="dk1"/>
              </a:buClr>
              <a:buSzPct val="100000"/>
              <a:buFont typeface="Arial"/>
            </a:pPr>
            <a:r>
              <a:rPr lang="en-US" dirty="0"/>
              <a:t>New tests</a:t>
            </a:r>
          </a:p>
          <a:p>
            <a:pPr marL="0" lvl="0" indent="0" algn="l" rtl="0">
              <a:spcBef>
                <a:spcPts val="0"/>
              </a:spcBef>
              <a:spcAft>
                <a:spcPts val="0"/>
              </a:spcAft>
              <a:buClr>
                <a:schemeClr val="dk1"/>
              </a:buClr>
              <a:buSzPct val="25000"/>
              <a:buFont typeface="Arial"/>
              <a:buNone/>
            </a:pPr>
            <a:endParaRPr dirty="0"/>
          </a:p>
          <a:p>
            <a:pPr marL="347662" lvl="0" indent="-347662" algn="l" rtl="0">
              <a:spcBef>
                <a:spcPts val="0"/>
              </a:spcBef>
              <a:spcAft>
                <a:spcPts val="0"/>
              </a:spcAft>
              <a:buClr>
                <a:schemeClr val="dk1"/>
              </a:buClr>
              <a:buSzPct val="100000"/>
              <a:buFont typeface="Arial"/>
            </a:pPr>
            <a:r>
              <a:rPr lang="en-US" dirty="0"/>
              <a:t>Pooled fund to </a:t>
            </a:r>
            <a:br>
              <a:rPr lang="en-US" dirty="0"/>
            </a:br>
            <a:r>
              <a:rPr lang="en-US" dirty="0"/>
              <a:t>pay for it</a:t>
            </a:r>
          </a:p>
        </p:txBody>
      </p:sp>
      <p:sp>
        <p:nvSpPr>
          <p:cNvPr id="389" name="Shape 38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65</a:t>
            </a:fld>
            <a:endParaRPr lang="en-US"/>
          </a:p>
        </p:txBody>
      </p:sp>
      <p:pic>
        <p:nvPicPr>
          <p:cNvPr id="390" name="Shape 39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114800" y="3107667"/>
            <a:ext cx="5029200" cy="3773400"/>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Implementation</a:t>
            </a:r>
            <a:endParaRPr lang="en-US" dirty="0"/>
          </a:p>
        </p:txBody>
      </p:sp>
      <p:sp>
        <p:nvSpPr>
          <p:cNvPr id="389" name="Shape 38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66</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4357"/>
            <a:ext cx="9117294" cy="3429615"/>
          </a:xfrm>
          <a:prstGeom prst="rect">
            <a:avLst/>
          </a:prstGeom>
        </p:spPr>
      </p:pic>
    </p:spTree>
    <p:extLst>
      <p:ext uri="{BB962C8B-B14F-4D97-AF65-F5344CB8AC3E}">
        <p14:creationId xmlns:p14="http://schemas.microsoft.com/office/powerpoint/2010/main" val="7041672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Implementation</a:t>
            </a:r>
            <a:endParaRPr lang="en-US" dirty="0"/>
          </a:p>
        </p:txBody>
      </p:sp>
      <p:sp>
        <p:nvSpPr>
          <p:cNvPr id="389" name="Shape 38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67</a:t>
            </a:fld>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86916"/>
            <a:ext cx="9164005" cy="33508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495" y="4654867"/>
            <a:ext cx="2937510" cy="2203133"/>
          </a:xfrm>
          <a:prstGeom prst="rect">
            <a:avLst/>
          </a:prstGeom>
        </p:spPr>
      </p:pic>
    </p:spTree>
    <p:extLst>
      <p:ext uri="{BB962C8B-B14F-4D97-AF65-F5344CB8AC3E}">
        <p14:creationId xmlns:p14="http://schemas.microsoft.com/office/powerpoint/2010/main" val="22476624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dirty="0" smtClean="0"/>
              <a:t>Closing</a:t>
            </a:r>
            <a:endParaRPr lang="en-US" dirty="0"/>
          </a:p>
        </p:txBody>
      </p:sp>
      <p:sp>
        <p:nvSpPr>
          <p:cNvPr id="389" name="Shape 389"/>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68</a:t>
            </a:fld>
            <a:endParaRPr lang="en-US"/>
          </a:p>
        </p:txBody>
      </p:sp>
      <p:sp>
        <p:nvSpPr>
          <p:cNvPr id="6" name="Shape 388"/>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dirty="0" smtClean="0"/>
              <a:t>The framework is in place</a:t>
            </a:r>
          </a:p>
          <a:p>
            <a:pPr marL="347662" lvl="0" indent="-347662" algn="l" rtl="0">
              <a:spcBef>
                <a:spcPts val="0"/>
              </a:spcBef>
              <a:spcAft>
                <a:spcPts val="0"/>
              </a:spcAft>
              <a:buClr>
                <a:schemeClr val="dk1"/>
              </a:buClr>
              <a:buSzPct val="100000"/>
              <a:buFont typeface="Arial"/>
            </a:pPr>
            <a:r>
              <a:rPr lang="en-US" dirty="0" smtClean="0"/>
              <a:t>The details need work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8656" y="3110345"/>
            <a:ext cx="4275344" cy="3200400"/>
          </a:xfrm>
          <a:prstGeom prst="rect">
            <a:avLst/>
          </a:prstGeom>
        </p:spPr>
      </p:pic>
    </p:spTree>
    <p:extLst>
      <p:ext uri="{BB962C8B-B14F-4D97-AF65-F5344CB8AC3E}">
        <p14:creationId xmlns:p14="http://schemas.microsoft.com/office/powerpoint/2010/main" val="1649690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81000" y="381000"/>
            <a:ext cx="8382000" cy="685800"/>
          </a:xfrm>
          <a:prstGeom prst="rect">
            <a:avLst/>
          </a:prstGeom>
          <a:noFill/>
          <a:ln>
            <a:noFill/>
          </a:ln>
        </p:spPr>
        <p:txBody>
          <a:bodyPr lIns="91425" tIns="45700" rIns="91425" bIns="45700" anchor="ctr" anchorCtr="0">
            <a:noAutofit/>
          </a:bodyPr>
          <a:lstStyle/>
          <a:p>
            <a:pPr marL="0" lvl="0" indent="0" algn="ctr" rtl="0">
              <a:spcBef>
                <a:spcPts val="0"/>
              </a:spcBef>
              <a:spcAft>
                <a:spcPts val="0"/>
              </a:spcAft>
              <a:buSzPct val="25000"/>
              <a:buNone/>
            </a:pPr>
            <a:r>
              <a:rPr lang="en-US"/>
              <a:t>Why bother?</a:t>
            </a:r>
          </a:p>
        </p:txBody>
      </p:sp>
      <p:sp>
        <p:nvSpPr>
          <p:cNvPr id="82" name="Shape 82"/>
          <p:cNvSpPr txBox="1">
            <a:spLocks noGrp="1"/>
          </p:cNvSpPr>
          <p:nvPr>
            <p:ph type="body" idx="1"/>
          </p:nvPr>
        </p:nvSpPr>
        <p:spPr>
          <a:xfrm>
            <a:off x="381000" y="1447800"/>
            <a:ext cx="8382000" cy="4572000"/>
          </a:xfrm>
          <a:prstGeom prst="rect">
            <a:avLst/>
          </a:prstGeom>
          <a:noFill/>
          <a:ln>
            <a:noFill/>
          </a:ln>
        </p:spPr>
        <p:txBody>
          <a:bodyPr lIns="91425" tIns="45700" rIns="91425" bIns="45700" anchor="t" anchorCtr="0">
            <a:noAutofit/>
          </a:bodyPr>
          <a:lstStyle/>
          <a:p>
            <a:pPr marL="347662" lvl="0" indent="-347662" algn="l" rtl="0">
              <a:spcBef>
                <a:spcPts val="0"/>
              </a:spcBef>
              <a:spcAft>
                <a:spcPts val="0"/>
              </a:spcAft>
              <a:buClr>
                <a:schemeClr val="dk1"/>
              </a:buClr>
              <a:buSzPct val="100000"/>
              <a:buFont typeface="Arial"/>
            </a:pPr>
            <a:r>
              <a:rPr lang="en-US"/>
              <a:t>Current approaches</a:t>
            </a:r>
          </a:p>
          <a:p>
            <a:pPr marL="804862" lvl="1" indent="-347662" algn="l" rtl="0">
              <a:spcBef>
                <a:spcPts val="0"/>
              </a:spcBef>
              <a:spcAft>
                <a:spcPts val="0"/>
              </a:spcAft>
              <a:buClr>
                <a:schemeClr val="dk1"/>
              </a:buClr>
              <a:buSzPct val="100000"/>
            </a:pPr>
            <a:r>
              <a:rPr lang="en-US"/>
              <a:t>May not measure critical parameters</a:t>
            </a:r>
          </a:p>
          <a:p>
            <a:pPr marL="804862" lvl="1" indent="-347662" algn="l" rtl="0">
              <a:spcBef>
                <a:spcPts val="0"/>
              </a:spcBef>
              <a:spcAft>
                <a:spcPts val="0"/>
              </a:spcAft>
              <a:buClr>
                <a:schemeClr val="dk1"/>
              </a:buClr>
              <a:buSzPct val="100000"/>
            </a:pPr>
            <a:r>
              <a:rPr lang="en-US"/>
              <a:t>Are often built around previous failures – thereby introducing unintended consequences</a:t>
            </a:r>
          </a:p>
          <a:p>
            <a:pPr marL="804862" lvl="1" indent="-347662" algn="l" rtl="0">
              <a:spcBef>
                <a:spcPts val="0"/>
              </a:spcBef>
              <a:spcAft>
                <a:spcPts val="0"/>
              </a:spcAft>
              <a:buClr>
                <a:schemeClr val="dk1"/>
              </a:buClr>
              <a:buSzPct val="100000"/>
            </a:pPr>
            <a:r>
              <a:rPr lang="en-US"/>
              <a:t>Limit innovation</a:t>
            </a:r>
          </a:p>
          <a:p>
            <a:pPr marL="347662" lvl="0" indent="-347662" algn="l" rtl="0">
              <a:spcBef>
                <a:spcPts val="0"/>
              </a:spcBef>
              <a:spcAft>
                <a:spcPts val="0"/>
              </a:spcAft>
              <a:buClr>
                <a:schemeClr val="dk1"/>
              </a:buClr>
              <a:buSzPct val="100000"/>
              <a:buFont typeface="Arial"/>
              <a:buNone/>
            </a:pPr>
            <a:endParaRPr/>
          </a:p>
          <a:p>
            <a:pPr marL="347662" lvl="0" indent="-347662" algn="l" rtl="0">
              <a:spcBef>
                <a:spcPts val="0"/>
              </a:spcBef>
              <a:spcAft>
                <a:spcPts val="0"/>
              </a:spcAft>
              <a:buClr>
                <a:schemeClr val="dk1"/>
              </a:buClr>
              <a:buSzPct val="100000"/>
              <a:buFont typeface="Arial"/>
            </a:pPr>
            <a:r>
              <a:rPr lang="en-US"/>
              <a:t>Need to deliver mixtures</a:t>
            </a:r>
            <a:br>
              <a:rPr lang="en-US"/>
            </a:br>
            <a:r>
              <a:rPr lang="en-US"/>
              <a:t>that meet needs, reliably</a:t>
            </a:r>
          </a:p>
        </p:txBody>
      </p:sp>
      <p:sp>
        <p:nvSpPr>
          <p:cNvPr id="83" name="Shape 83"/>
          <p:cNvSpPr txBox="1">
            <a:spLocks noGrp="1"/>
          </p:cNvSpPr>
          <p:nvPr>
            <p:ph type="sldNum" idx="4294967295"/>
          </p:nvPr>
        </p:nvSpPr>
        <p:spPr>
          <a:xfrm>
            <a:off x="152400" y="6404675"/>
            <a:ext cx="695400" cy="381000"/>
          </a:xfrm>
          <a:prstGeom prst="rect">
            <a:avLst/>
          </a:prstGeom>
          <a:noFill/>
          <a:ln>
            <a:noFill/>
          </a:ln>
        </p:spPr>
        <p:txBody>
          <a:bodyPr lIns="91425" tIns="45700" rIns="91425" bIns="45700" anchor="t" anchorCtr="0">
            <a:noAutofit/>
          </a:bodyPr>
          <a:lstStyle/>
          <a:p>
            <a:pPr marL="0" lvl="0" indent="0" algn="l" rtl="0">
              <a:spcBef>
                <a:spcPts val="0"/>
              </a:spcBef>
              <a:spcAft>
                <a:spcPts val="0"/>
              </a:spcAft>
              <a:buSzPct val="25000"/>
              <a:buNone/>
            </a:pPr>
            <a:fld id="{00000000-1234-1234-1234-123412341234}" type="slidenum">
              <a:rPr lang="en-US"/>
              <a:t>7</a:t>
            </a:fld>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4625" y="3388185"/>
            <a:ext cx="2269375" cy="34698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Field Testing</a:t>
            </a:r>
            <a:endParaRPr lang="en-US" sz="3200" dirty="0"/>
          </a:p>
        </p:txBody>
      </p:sp>
      <p:sp>
        <p:nvSpPr>
          <p:cNvPr id="3" name="Content Placeholder 2"/>
          <p:cNvSpPr>
            <a:spLocks noGrp="1"/>
          </p:cNvSpPr>
          <p:nvPr>
            <p:ph sz="half" idx="1"/>
          </p:nvPr>
        </p:nvSpPr>
        <p:spPr>
          <a:xfrm>
            <a:off x="76200" y="1219201"/>
            <a:ext cx="4038600" cy="685799"/>
          </a:xfrm>
        </p:spPr>
        <p:txBody>
          <a:bodyPr/>
          <a:lstStyle/>
          <a:p>
            <a:r>
              <a:rPr lang="en-US" dirty="0" smtClean="0"/>
              <a:t>Almost 100 years ago</a:t>
            </a:r>
          </a:p>
        </p:txBody>
      </p:sp>
      <p:pic>
        <p:nvPicPr>
          <p:cNvPr id="297987" name="Picture 3" descr="C:\Users\Jim\Pictures\Pictures-FHWA File 06-16-12\Pictures\Jim's DOT Pictures\DOT pictues file\Testing\Slump Ol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0437" y="1810789"/>
            <a:ext cx="3053953" cy="4343400"/>
          </a:xfrm>
          <a:prstGeom prst="rect">
            <a:avLst/>
          </a:prstGeom>
          <a:noFill/>
        </p:spPr>
      </p:pic>
      <p:sp>
        <p:nvSpPr>
          <p:cNvPr id="4" name="Content Placeholder 3"/>
          <p:cNvSpPr>
            <a:spLocks noGrp="1"/>
          </p:cNvSpPr>
          <p:nvPr>
            <p:ph sz="half" idx="2"/>
          </p:nvPr>
        </p:nvSpPr>
        <p:spPr>
          <a:xfrm>
            <a:off x="4648200" y="1219200"/>
            <a:ext cx="4038600" cy="533400"/>
          </a:xfrm>
        </p:spPr>
        <p:txBody>
          <a:bodyPr/>
          <a:lstStyle/>
          <a:p>
            <a:r>
              <a:rPr lang="en-US" dirty="0" smtClean="0"/>
              <a:t>Today</a:t>
            </a:r>
            <a:endParaRPr lang="en-US" dirty="0"/>
          </a:p>
        </p:txBody>
      </p:sp>
      <p:pic>
        <p:nvPicPr>
          <p:cNvPr id="297988" name="Picture 4" descr="C:\Users\Jim\Pictures\Pictures-FHWA File 06-16-12\Pictures\Jim's ISU Pictures\Tests\Slum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752599"/>
            <a:ext cx="3441819" cy="3183225"/>
          </a:xfrm>
          <a:prstGeom prst="rect">
            <a:avLst/>
          </a:prstGeom>
          <a:noFill/>
        </p:spPr>
      </p:pic>
      <p:sp>
        <p:nvSpPr>
          <p:cNvPr id="8" name="TextBox 7"/>
          <p:cNvSpPr txBox="1"/>
          <p:nvPr/>
        </p:nvSpPr>
        <p:spPr>
          <a:xfrm>
            <a:off x="3906982" y="5489734"/>
            <a:ext cx="4962698" cy="584775"/>
          </a:xfrm>
          <a:prstGeom prst="rect">
            <a:avLst/>
          </a:prstGeom>
          <a:noFill/>
        </p:spPr>
        <p:txBody>
          <a:bodyPr wrap="square" rtlCol="0">
            <a:spAutoFit/>
          </a:bodyPr>
          <a:lstStyle/>
          <a:p>
            <a:pPr algn="ctr">
              <a:spcAft>
                <a:spcPts val="1200"/>
              </a:spcAft>
            </a:pPr>
            <a:r>
              <a:rPr lang="en-US" sz="3200" b="0" dirty="0" smtClean="0">
                <a:solidFill>
                  <a:schemeClr val="tx2">
                    <a:lumMod val="75000"/>
                  </a:schemeClr>
                </a:solidFill>
              </a:rPr>
              <a:t>	What has changed?</a:t>
            </a:r>
          </a:p>
        </p:txBody>
      </p:sp>
    </p:spTree>
    <p:extLst>
      <p:ext uri="{BB962C8B-B14F-4D97-AF65-F5344CB8AC3E}">
        <p14:creationId xmlns:p14="http://schemas.microsoft.com/office/powerpoint/2010/main" val="667560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95435" y="381000"/>
            <a:ext cx="8973519" cy="4724400"/>
          </a:xfrm>
          <a:solidFill>
            <a:schemeClr val="bg1"/>
          </a:solidFill>
        </p:spPr>
        <p:txBody>
          <a:bodyPr/>
          <a:lstStyle/>
          <a:p>
            <a:pPr marL="339725" indent="0">
              <a:spcAft>
                <a:spcPts val="600"/>
              </a:spcAft>
              <a:buNone/>
              <a:tabLst>
                <a:tab pos="7315200" algn="r"/>
              </a:tabLst>
              <a:defRPr/>
            </a:pPr>
            <a:r>
              <a:rPr lang="en-US" sz="2800" dirty="0">
                <a:solidFill>
                  <a:srgbClr val="336699"/>
                </a:solidFill>
              </a:rPr>
              <a:t>But I have been doing it this way for 30 years…</a:t>
            </a:r>
          </a:p>
          <a:p>
            <a:pPr marL="574675" indent="-234950">
              <a:spcAft>
                <a:spcPts val="600"/>
              </a:spcAft>
              <a:tabLst>
                <a:tab pos="7315200" algn="r"/>
              </a:tabLst>
              <a:defRPr/>
            </a:pPr>
            <a:endParaRPr lang="en-US" dirty="0" smtClean="0"/>
          </a:p>
          <a:p>
            <a:pPr marL="574675" indent="-234950">
              <a:spcAft>
                <a:spcPts val="600"/>
              </a:spcAft>
              <a:tabLst>
                <a:tab pos="7315200" algn="r"/>
              </a:tabLst>
              <a:defRPr/>
            </a:pPr>
            <a:endParaRPr lang="en-US" dirty="0" smtClean="0"/>
          </a:p>
          <a:p>
            <a:pPr marL="574675" indent="-234950">
              <a:spcAft>
                <a:spcPts val="600"/>
              </a:spcAft>
              <a:tabLst>
                <a:tab pos="7315200" algn="r"/>
              </a:tabLst>
              <a:defRPr/>
            </a:pPr>
            <a:endParaRPr lang="en-US" dirty="0" smtClean="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6520"/>
            <a:ext cx="1423554" cy="3791480"/>
          </a:xfrm>
          <a:prstGeom prst="rect">
            <a:avLst/>
          </a:prstGeom>
          <a:solidFill>
            <a:schemeClr val="bg1"/>
          </a:solidFill>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1255" y="1718224"/>
            <a:ext cx="3196962" cy="21259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995" y="1138991"/>
            <a:ext cx="3302000" cy="266739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4521200"/>
            <a:ext cx="3476231" cy="2336800"/>
          </a:xfrm>
          <a:prstGeom prst="rect">
            <a:avLst/>
          </a:prstGeom>
        </p:spPr>
      </p:pic>
    </p:spTree>
    <p:extLst>
      <p:ext uri="{BB962C8B-B14F-4D97-AF65-F5344CB8AC3E}">
        <p14:creationId xmlns:p14="http://schemas.microsoft.com/office/powerpoint/2010/main" val="14205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6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1468</Words>
  <Application>Microsoft Office PowerPoint</Application>
  <PresentationFormat>On-screen Show (4:3)</PresentationFormat>
  <Paragraphs>393</Paragraphs>
  <Slides>68</Slides>
  <Notes>57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80" baseType="lpstr">
      <vt:lpstr>Arial</vt:lpstr>
      <vt:lpstr>Arial Black</vt:lpstr>
      <vt:lpstr>Courier New</vt:lpstr>
      <vt:lpstr>Helvetica Neue</vt:lpstr>
      <vt:lpstr>Noto Sans Symbols</vt:lpstr>
      <vt:lpstr>Times</vt:lpstr>
      <vt:lpstr>Times New Roman</vt:lpstr>
      <vt:lpstr>Trajan</vt:lpstr>
      <vt:lpstr>Wingdings</vt:lpstr>
      <vt:lpstr>Default Design</vt:lpstr>
      <vt:lpstr>Acrobat Document</vt:lpstr>
      <vt:lpstr>Photo Editor Photo</vt:lpstr>
      <vt:lpstr>Performance Engineered Concrete Mixture Specifications Understanding the  Parameters that Influence Critical Performance </vt:lpstr>
      <vt:lpstr>The Challenge</vt:lpstr>
      <vt:lpstr>Performance Engineered Mixtures  What is it?</vt:lpstr>
      <vt:lpstr>What is it?</vt:lpstr>
      <vt:lpstr>PowerPoint Presentation</vt:lpstr>
      <vt:lpstr>The Team</vt:lpstr>
      <vt:lpstr>Why bother?</vt:lpstr>
      <vt:lpstr>Field Testing</vt:lpstr>
      <vt:lpstr>PowerPoint Presentation</vt:lpstr>
      <vt:lpstr>Why bother?</vt:lpstr>
      <vt:lpstr>Why bother?</vt:lpstr>
      <vt:lpstr>Why bother?</vt:lpstr>
      <vt:lpstr>Quality</vt:lpstr>
      <vt:lpstr>A Better Specification</vt:lpstr>
      <vt:lpstr>Critical Properties</vt:lpstr>
      <vt:lpstr>Critical Properties</vt:lpstr>
      <vt:lpstr>Critical Properties</vt:lpstr>
      <vt:lpstr>Critical Properties</vt:lpstr>
      <vt:lpstr>Salts can cause chemical attack</vt:lpstr>
      <vt:lpstr>Salts can cause chemical attack</vt:lpstr>
      <vt:lpstr>Critical Properties</vt:lpstr>
      <vt:lpstr>Critical Properties</vt:lpstr>
      <vt:lpstr>A Better Specification</vt:lpstr>
      <vt:lpstr>A Better Specification</vt:lpstr>
      <vt:lpstr>A Better Specification</vt:lpstr>
      <vt:lpstr>Transport Properties/Permeability (6.6)</vt:lpstr>
      <vt:lpstr>Aggregate Stability (6.7)</vt:lpstr>
      <vt:lpstr>Concrete Strength (6.3)</vt:lpstr>
      <vt:lpstr>Hardened Cement Paste Freeze-Thaw Durability (6.5)</vt:lpstr>
      <vt:lpstr>Reducing Unwanted Cracking Due to Shrinkage (6.4)</vt:lpstr>
      <vt:lpstr>Workability (6.8)</vt:lpstr>
      <vt:lpstr>PowerPoint Presentation</vt:lpstr>
      <vt:lpstr>Quality</vt:lpstr>
      <vt:lpstr>Acceptance Testing</vt:lpstr>
      <vt:lpstr>Test Methods</vt:lpstr>
      <vt:lpstr>VKelly</vt:lpstr>
      <vt:lpstr>VKelly</vt:lpstr>
      <vt:lpstr>Box Test</vt:lpstr>
      <vt:lpstr>Box Test</vt:lpstr>
      <vt:lpstr>Super Air Meter</vt:lpstr>
      <vt:lpstr>Cold Weather Resistance</vt:lpstr>
      <vt:lpstr>Cold Weather Resistance</vt:lpstr>
      <vt:lpstr>Formation Factor</vt:lpstr>
      <vt:lpstr>Shrinkage</vt:lpstr>
      <vt:lpstr>Ring Test</vt:lpstr>
      <vt:lpstr>Dual Ring Test</vt:lpstr>
      <vt:lpstr>Quality</vt:lpstr>
      <vt:lpstr>Construction</vt:lpstr>
      <vt:lpstr>Uniformity</vt:lpstr>
      <vt:lpstr>Foam Drainage</vt:lpstr>
      <vt:lpstr>Calorimetry</vt:lpstr>
      <vt:lpstr>Unit weight</vt:lpstr>
      <vt:lpstr>Maturity</vt:lpstr>
      <vt:lpstr>Quality</vt:lpstr>
      <vt:lpstr>Better Mixtures</vt:lpstr>
      <vt:lpstr>Proportioning Approaches Present</vt:lpstr>
      <vt:lpstr>Workability</vt:lpstr>
      <vt:lpstr>Workability</vt:lpstr>
      <vt:lpstr>Preconceptions</vt:lpstr>
      <vt:lpstr>Proposed Mixture Proportioning Procedure</vt:lpstr>
      <vt:lpstr>How do we proportion to achieve design goals?</vt:lpstr>
      <vt:lpstr>Doing the Sums</vt:lpstr>
      <vt:lpstr>Does it Work?</vt:lpstr>
      <vt:lpstr>What do we get?</vt:lpstr>
      <vt:lpstr>What next?</vt:lpstr>
      <vt:lpstr>Implementation</vt:lpstr>
      <vt:lpstr>Implementation</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Engineered Mixtures Program</dc:title>
  <dc:creator>Taylor, Peter C [CCE E]</dc:creator>
  <cp:lastModifiedBy>Taylor, Peter C [CCE E]</cp:lastModifiedBy>
  <cp:revision>48</cp:revision>
  <dcterms:modified xsi:type="dcterms:W3CDTF">2017-09-18T13:46:51Z</dcterms:modified>
</cp:coreProperties>
</file>