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2" r:id="rId4"/>
    <p:sldMasterId id="2147483672" r:id="rId5"/>
  </p:sldMasterIdLst>
  <p:notesMasterIdLst>
    <p:notesMasterId r:id="rId54"/>
  </p:notesMasterIdLst>
  <p:handoutMasterIdLst>
    <p:handoutMasterId r:id="rId55"/>
  </p:handoutMasterIdLst>
  <p:sldIdLst>
    <p:sldId id="925" r:id="rId6"/>
    <p:sldId id="927" r:id="rId7"/>
    <p:sldId id="803" r:id="rId8"/>
    <p:sldId id="805" r:id="rId9"/>
    <p:sldId id="806" r:id="rId10"/>
    <p:sldId id="807" r:id="rId11"/>
    <p:sldId id="917" r:id="rId12"/>
    <p:sldId id="810" r:id="rId13"/>
    <p:sldId id="814" r:id="rId14"/>
    <p:sldId id="815" r:id="rId15"/>
    <p:sldId id="818" r:id="rId16"/>
    <p:sldId id="819" r:id="rId17"/>
    <p:sldId id="822" r:id="rId18"/>
    <p:sldId id="823" r:id="rId19"/>
    <p:sldId id="824" r:id="rId20"/>
    <p:sldId id="825" r:id="rId21"/>
    <p:sldId id="894" r:id="rId22"/>
    <p:sldId id="829" r:id="rId23"/>
    <p:sldId id="928" r:id="rId24"/>
    <p:sldId id="929" r:id="rId25"/>
    <p:sldId id="930" r:id="rId26"/>
    <p:sldId id="931" r:id="rId27"/>
    <p:sldId id="932" r:id="rId28"/>
    <p:sldId id="933" r:id="rId29"/>
    <p:sldId id="934" r:id="rId30"/>
    <p:sldId id="935" r:id="rId31"/>
    <p:sldId id="936" r:id="rId32"/>
    <p:sldId id="937" r:id="rId33"/>
    <p:sldId id="938" r:id="rId34"/>
    <p:sldId id="939" r:id="rId35"/>
    <p:sldId id="940" r:id="rId36"/>
    <p:sldId id="908" r:id="rId37"/>
    <p:sldId id="914" r:id="rId38"/>
    <p:sldId id="879" r:id="rId39"/>
    <p:sldId id="909" r:id="rId40"/>
    <p:sldId id="843" r:id="rId41"/>
    <p:sldId id="924" r:id="rId42"/>
    <p:sldId id="840" r:id="rId43"/>
    <p:sldId id="845" r:id="rId44"/>
    <p:sldId id="848" r:id="rId45"/>
    <p:sldId id="846" r:id="rId46"/>
    <p:sldId id="860" r:id="rId47"/>
    <p:sldId id="856" r:id="rId48"/>
    <p:sldId id="855" r:id="rId49"/>
    <p:sldId id="866" r:id="rId50"/>
    <p:sldId id="918" r:id="rId51"/>
    <p:sldId id="878" r:id="rId52"/>
    <p:sldId id="900" r:id="rId5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_Blow" initials="M" lastIdx="1" clrIdx="0"/>
  <p:cmAuthor id="1" name="Johnson, Dave" initials="JD" lastIdx="3"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8F9"/>
    <a:srgbClr val="F1FBFD"/>
    <a:srgbClr val="EFF9FB"/>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94" autoAdjust="0"/>
    <p:restoredTop sz="94799" autoAdjust="0"/>
  </p:normalViewPr>
  <p:slideViewPr>
    <p:cSldViewPr>
      <p:cViewPr varScale="1">
        <p:scale>
          <a:sx n="72" d="100"/>
          <a:sy n="72" d="100"/>
        </p:scale>
        <p:origin x="636" y="5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5670"/>
    </p:cViewPr>
  </p:sorterViewPr>
  <p:notesViewPr>
    <p:cSldViewPr>
      <p:cViewPr varScale="1">
        <p:scale>
          <a:sx n="64" d="100"/>
          <a:sy n="64" d="100"/>
        </p:scale>
        <p:origin x="2280" y="5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_johnson\Documents\Documents\Asphalt%20Institute\Co-Op\High%20Density\Paver%20Speed%20vs%20Product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Sheet1!$J$2</c:f>
              <c:strCache>
                <c:ptCount val="1"/>
                <c:pt idx="0">
                  <c:v>Tons/Hr</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numRef>
              <c:f>Sheet1!$G$3:$G$11</c:f>
              <c:numCache>
                <c:formatCode>General</c:formatCode>
                <c:ptCount val="9"/>
                <c:pt idx="0">
                  <c:v>10</c:v>
                </c:pt>
                <c:pt idx="1">
                  <c:v>15</c:v>
                </c:pt>
                <c:pt idx="2">
                  <c:v>20</c:v>
                </c:pt>
                <c:pt idx="3">
                  <c:v>25</c:v>
                </c:pt>
                <c:pt idx="4">
                  <c:v>30</c:v>
                </c:pt>
                <c:pt idx="5">
                  <c:v>35</c:v>
                </c:pt>
                <c:pt idx="6">
                  <c:v>40</c:v>
                </c:pt>
                <c:pt idx="7">
                  <c:v>45</c:v>
                </c:pt>
                <c:pt idx="8">
                  <c:v>50</c:v>
                </c:pt>
              </c:numCache>
            </c:numRef>
          </c:cat>
          <c:val>
            <c:numRef>
              <c:f>Sheet1!$J$3:$J$11</c:f>
              <c:numCache>
                <c:formatCode>General</c:formatCode>
                <c:ptCount val="9"/>
                <c:pt idx="0">
                  <c:v>84</c:v>
                </c:pt>
                <c:pt idx="1">
                  <c:v>126</c:v>
                </c:pt>
                <c:pt idx="2">
                  <c:v>168</c:v>
                </c:pt>
                <c:pt idx="3">
                  <c:v>210</c:v>
                </c:pt>
                <c:pt idx="4">
                  <c:v>252</c:v>
                </c:pt>
                <c:pt idx="5">
                  <c:v>294</c:v>
                </c:pt>
                <c:pt idx="6">
                  <c:v>336</c:v>
                </c:pt>
                <c:pt idx="7">
                  <c:v>378</c:v>
                </c:pt>
                <c:pt idx="8">
                  <c:v>420</c:v>
                </c:pt>
              </c:numCache>
            </c:numRef>
          </c:val>
        </c:ser>
        <c:dLbls>
          <c:dLblPos val="inEnd"/>
          <c:showLegendKey val="0"/>
          <c:showVal val="1"/>
          <c:showCatName val="0"/>
          <c:showSerName val="0"/>
          <c:showPercent val="0"/>
          <c:showBubbleSize val="0"/>
        </c:dLbls>
        <c:gapWidth val="41"/>
        <c:axId val="383788224"/>
        <c:axId val="383788616"/>
      </c:barChart>
      <c:catAx>
        <c:axId val="383788224"/>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r>
                  <a:rPr lang="en-US" sz="1600"/>
                  <a:t>Feet/Minute</a:t>
                </a:r>
              </a:p>
            </c:rich>
          </c:tx>
          <c:layout>
            <c:manualLayout>
              <c:xMode val="edge"/>
              <c:yMode val="edge"/>
              <c:x val="0.46271150481189799"/>
              <c:y val="0.93172778244222199"/>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65000"/>
                    <a:lumOff val="35000"/>
                  </a:schemeClr>
                </a:solidFill>
                <a:effectLst/>
                <a:latin typeface="+mn-lt"/>
                <a:ea typeface="+mn-ea"/>
                <a:cs typeface="+mn-cs"/>
              </a:defRPr>
            </a:pPr>
            <a:endParaRPr lang="en-US"/>
          </a:p>
        </c:txPr>
        <c:crossAx val="383788616"/>
        <c:crosses val="autoZero"/>
        <c:auto val="1"/>
        <c:lblAlgn val="ctr"/>
        <c:lblOffset val="100"/>
        <c:noMultiLvlLbl val="0"/>
      </c:catAx>
      <c:valAx>
        <c:axId val="383788616"/>
        <c:scaling>
          <c:orientation val="minMax"/>
        </c:scaling>
        <c:delete val="1"/>
        <c:axPos val="l"/>
        <c:title>
          <c:tx>
            <c:rich>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r>
                  <a:rPr lang="en-US" sz="1600"/>
                  <a:t>Tons/Hour</a:t>
                </a:r>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383788224"/>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Percent </a:t>
            </a:r>
            <a:r>
              <a:rPr lang="en-US" dirty="0" err="1"/>
              <a:t>G</a:t>
            </a:r>
            <a:r>
              <a:rPr lang="en-US" baseline="-25000" dirty="0" err="1"/>
              <a:t>mm</a:t>
            </a:r>
            <a:endParaRPr lang="en-US" baseline="-25000" dirty="0"/>
          </a:p>
        </c:rich>
      </c:tx>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scatterChart>
        <c:scatterStyle val="lineMarker"/>
        <c:varyColors val="0"/>
        <c:ser>
          <c:idx val="0"/>
          <c:order val="0"/>
          <c:tx>
            <c:strRef>
              <c:f>Sheet1!$C$3</c:f>
              <c:strCache>
                <c:ptCount val="1"/>
                <c:pt idx="0">
                  <c:v>%Gmm</c:v>
                </c:pt>
              </c:strCache>
            </c:strRef>
          </c:tx>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trendline>
            <c:spPr>
              <a:ln w="19050" cap="rnd">
                <a:solidFill>
                  <a:schemeClr val="accent1"/>
                </a:solidFill>
                <a:prstDash val="sysDash"/>
              </a:ln>
              <a:effectLst/>
            </c:spPr>
            <c:trendlineType val="poly"/>
            <c:order val="4"/>
            <c:dispRSqr val="0"/>
            <c:dispEq val="0"/>
          </c:trendline>
          <c:xVal>
            <c:numRef>
              <c:f>Sheet1!$A$4:$A$14</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xVal>
          <c:yVal>
            <c:numRef>
              <c:f>Sheet1!$C$4:$C$14</c:f>
              <c:numCache>
                <c:formatCode>General</c:formatCode>
                <c:ptCount val="11"/>
                <c:pt idx="0">
                  <c:v>85</c:v>
                </c:pt>
                <c:pt idx="1">
                  <c:v>89.000000000000014</c:v>
                </c:pt>
                <c:pt idx="2">
                  <c:v>92</c:v>
                </c:pt>
                <c:pt idx="3">
                  <c:v>93</c:v>
                </c:pt>
                <c:pt idx="4">
                  <c:v>93.8</c:v>
                </c:pt>
                <c:pt idx="5">
                  <c:v>94</c:v>
                </c:pt>
                <c:pt idx="6">
                  <c:v>94.6</c:v>
                </c:pt>
                <c:pt idx="7">
                  <c:v>95</c:v>
                </c:pt>
                <c:pt idx="8">
                  <c:v>95.2</c:v>
                </c:pt>
                <c:pt idx="9">
                  <c:v>95.830000000000013</c:v>
                </c:pt>
                <c:pt idx="10">
                  <c:v>96.1</c:v>
                </c:pt>
              </c:numCache>
            </c:numRef>
          </c:yVal>
          <c:smooth val="0"/>
        </c:ser>
        <c:dLbls>
          <c:showLegendKey val="0"/>
          <c:showVal val="0"/>
          <c:showCatName val="0"/>
          <c:showSerName val="0"/>
          <c:showPercent val="0"/>
          <c:showBubbleSize val="0"/>
        </c:dLbls>
        <c:axId val="384495672"/>
        <c:axId val="384496064"/>
      </c:scatterChart>
      <c:valAx>
        <c:axId val="384495672"/>
        <c:scaling>
          <c:orientation val="minMax"/>
          <c:max val="10"/>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84496064"/>
        <c:crosses val="autoZero"/>
        <c:crossBetween val="midCat"/>
      </c:valAx>
      <c:valAx>
        <c:axId val="384496064"/>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84495672"/>
        <c:crosses val="autoZero"/>
        <c:crossBetween val="midCat"/>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1197"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1197"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0"/>
            <a:ext cx="3169921" cy="481727"/>
          </a:xfrm>
          <a:prstGeom prst="rect">
            <a:avLst/>
          </a:prstGeom>
        </p:spPr>
        <p:txBody>
          <a:bodyPr vert="horz" lIns="95874" tIns="47938" rIns="95874" bIns="47938" rtlCol="0"/>
          <a:lstStyle>
            <a:lvl1pPr algn="l">
              <a:defRPr sz="1300"/>
            </a:lvl1pPr>
          </a:lstStyle>
          <a:p>
            <a:endParaRPr lang="en-US" dirty="0"/>
          </a:p>
        </p:txBody>
      </p:sp>
      <p:sp>
        <p:nvSpPr>
          <p:cNvPr id="3" name="Date Placeholder 2"/>
          <p:cNvSpPr>
            <a:spLocks noGrp="1"/>
          </p:cNvSpPr>
          <p:nvPr>
            <p:ph type="dt" sz="quarter" idx="1"/>
          </p:nvPr>
        </p:nvSpPr>
        <p:spPr>
          <a:xfrm>
            <a:off x="4143594" y="0"/>
            <a:ext cx="3169921" cy="481727"/>
          </a:xfrm>
          <a:prstGeom prst="rect">
            <a:avLst/>
          </a:prstGeom>
        </p:spPr>
        <p:txBody>
          <a:bodyPr vert="horz" lIns="95874" tIns="47938" rIns="95874" bIns="47938" rtlCol="0"/>
          <a:lstStyle>
            <a:lvl1pPr algn="r">
              <a:defRPr sz="1300"/>
            </a:lvl1pPr>
          </a:lstStyle>
          <a:p>
            <a:fld id="{A986BA4B-2C4E-4917-AD30-E89166A57D8E}" type="datetimeFigureOut">
              <a:rPr lang="en-US" smtClean="0"/>
              <a:t>9/18/2017</a:t>
            </a:fld>
            <a:endParaRPr lang="en-US" dirty="0"/>
          </a:p>
        </p:txBody>
      </p:sp>
      <p:sp>
        <p:nvSpPr>
          <p:cNvPr id="4" name="Footer Placeholder 3"/>
          <p:cNvSpPr>
            <a:spLocks noGrp="1"/>
          </p:cNvSpPr>
          <p:nvPr>
            <p:ph type="ftr" sz="quarter" idx="2"/>
          </p:nvPr>
        </p:nvSpPr>
        <p:spPr>
          <a:xfrm>
            <a:off x="6" y="9119474"/>
            <a:ext cx="3169921" cy="481726"/>
          </a:xfrm>
          <a:prstGeom prst="rect">
            <a:avLst/>
          </a:prstGeom>
        </p:spPr>
        <p:txBody>
          <a:bodyPr vert="horz" lIns="95874" tIns="47938" rIns="95874" bIns="47938"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94" y="9119474"/>
            <a:ext cx="3169921" cy="481726"/>
          </a:xfrm>
          <a:prstGeom prst="rect">
            <a:avLst/>
          </a:prstGeom>
        </p:spPr>
        <p:txBody>
          <a:bodyPr vert="horz" lIns="95874" tIns="47938" rIns="95874" bIns="47938" rtlCol="0" anchor="b"/>
          <a:lstStyle>
            <a:lvl1pPr algn="r">
              <a:defRPr sz="1300"/>
            </a:lvl1pPr>
          </a:lstStyle>
          <a:p>
            <a:fld id="{D09EA42B-3EA8-421D-A2FA-43FF0F3B400E}" type="slidenum">
              <a:rPr lang="en-US" smtClean="0"/>
              <a:t>‹#›</a:t>
            </a:fld>
            <a:endParaRPr lang="en-US" dirty="0"/>
          </a:p>
        </p:txBody>
      </p:sp>
    </p:spTree>
    <p:extLst>
      <p:ext uri="{BB962C8B-B14F-4D97-AF65-F5344CB8AC3E}">
        <p14:creationId xmlns:p14="http://schemas.microsoft.com/office/powerpoint/2010/main" val="80997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0"/>
            <a:ext cx="3169921" cy="480060"/>
          </a:xfrm>
          <a:prstGeom prst="rect">
            <a:avLst/>
          </a:prstGeom>
        </p:spPr>
        <p:txBody>
          <a:bodyPr vert="horz" lIns="95874" tIns="47938" rIns="95874" bIns="47938" rtlCol="0"/>
          <a:lstStyle>
            <a:lvl1pPr algn="l">
              <a:defRPr sz="1300"/>
            </a:lvl1pPr>
          </a:lstStyle>
          <a:p>
            <a:endParaRPr lang="en-US" dirty="0"/>
          </a:p>
        </p:txBody>
      </p:sp>
      <p:sp>
        <p:nvSpPr>
          <p:cNvPr id="3" name="Date Placeholder 2"/>
          <p:cNvSpPr>
            <a:spLocks noGrp="1"/>
          </p:cNvSpPr>
          <p:nvPr>
            <p:ph type="dt" idx="1"/>
          </p:nvPr>
        </p:nvSpPr>
        <p:spPr>
          <a:xfrm>
            <a:off x="4143594" y="0"/>
            <a:ext cx="3169921" cy="480060"/>
          </a:xfrm>
          <a:prstGeom prst="rect">
            <a:avLst/>
          </a:prstGeom>
        </p:spPr>
        <p:txBody>
          <a:bodyPr vert="horz" lIns="95874" tIns="47938" rIns="95874" bIns="47938" rtlCol="0"/>
          <a:lstStyle>
            <a:lvl1pPr algn="r">
              <a:defRPr sz="1300"/>
            </a:lvl1pPr>
          </a:lstStyle>
          <a:p>
            <a:fld id="{13359538-28AD-404A-9FC0-FF5A44875AA6}" type="datetimeFigureOut">
              <a:rPr lang="en-US" smtClean="0"/>
              <a:pPr/>
              <a:t>9/18/2017</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5874" tIns="47938" rIns="95874" bIns="47938" rtlCol="0" anchor="ctr"/>
          <a:lstStyle/>
          <a:p>
            <a:endParaRPr lang="en-US" dirty="0"/>
          </a:p>
        </p:txBody>
      </p:sp>
      <p:sp>
        <p:nvSpPr>
          <p:cNvPr id="5" name="Notes Placeholder 4"/>
          <p:cNvSpPr>
            <a:spLocks noGrp="1"/>
          </p:cNvSpPr>
          <p:nvPr>
            <p:ph type="body" sz="quarter" idx="3"/>
          </p:nvPr>
        </p:nvSpPr>
        <p:spPr>
          <a:xfrm>
            <a:off x="731521" y="4560572"/>
            <a:ext cx="5852160" cy="4320540"/>
          </a:xfrm>
          <a:prstGeom prst="rect">
            <a:avLst/>
          </a:prstGeom>
        </p:spPr>
        <p:txBody>
          <a:bodyPr vert="horz" lIns="95874" tIns="47938" rIns="95874" bIns="4793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6" y="9119475"/>
            <a:ext cx="3169921" cy="480060"/>
          </a:xfrm>
          <a:prstGeom prst="rect">
            <a:avLst/>
          </a:prstGeom>
        </p:spPr>
        <p:txBody>
          <a:bodyPr vert="horz" lIns="95874" tIns="47938" rIns="95874" bIns="47938"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94" y="9119475"/>
            <a:ext cx="3169921" cy="480060"/>
          </a:xfrm>
          <a:prstGeom prst="rect">
            <a:avLst/>
          </a:prstGeom>
        </p:spPr>
        <p:txBody>
          <a:bodyPr vert="horz" lIns="95874" tIns="47938" rIns="95874" bIns="47938" rtlCol="0" anchor="b"/>
          <a:lstStyle>
            <a:lvl1pPr algn="r">
              <a:defRPr sz="1300"/>
            </a:lvl1pPr>
          </a:lstStyle>
          <a:p>
            <a:fld id="{98F3A353-957D-419F-86AF-560DEC22B1DF}" type="slidenum">
              <a:rPr lang="en-US" smtClean="0"/>
              <a:pPr/>
              <a:t>‹#›</a:t>
            </a:fld>
            <a:endParaRPr lang="en-US" dirty="0"/>
          </a:p>
        </p:txBody>
      </p:sp>
    </p:spTree>
    <p:extLst>
      <p:ext uri="{BB962C8B-B14F-4D97-AF65-F5344CB8AC3E}">
        <p14:creationId xmlns:p14="http://schemas.microsoft.com/office/powerpoint/2010/main" val="3266339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78B6019-1E41-4DFF-BCCD-757AD131CF66}" type="slidenum">
              <a:rPr lang="en-US" smtClean="0"/>
              <a:pPr>
                <a:defRPr/>
              </a:pPr>
              <a:t>1</a:t>
            </a:fld>
            <a:endParaRPr lang="en-US" dirty="0"/>
          </a:p>
        </p:txBody>
      </p:sp>
      <p:sp>
        <p:nvSpPr>
          <p:cNvPr id="5" name="Date Placeholder 4"/>
          <p:cNvSpPr>
            <a:spLocks noGrp="1"/>
          </p:cNvSpPr>
          <p:nvPr>
            <p:ph type="dt" idx="11"/>
          </p:nvPr>
        </p:nvSpPr>
        <p:spPr/>
        <p:txBody>
          <a:bodyPr/>
          <a:lstStyle/>
          <a:p>
            <a:pPr>
              <a:defRPr/>
            </a:pPr>
            <a:r>
              <a:rPr lang="en-US" dirty="0" smtClean="0"/>
              <a:t>October 12, 2012</a:t>
            </a:r>
            <a:endParaRPr lang="en-US" dirty="0"/>
          </a:p>
        </p:txBody>
      </p:sp>
      <p:sp>
        <p:nvSpPr>
          <p:cNvPr id="6" name="Header Placeholder 5"/>
          <p:cNvSpPr>
            <a:spLocks noGrp="1"/>
          </p:cNvSpPr>
          <p:nvPr>
            <p:ph type="hdr" sz="quarter" idx="12"/>
          </p:nvPr>
        </p:nvSpPr>
        <p:spPr/>
        <p:txBody>
          <a:bodyPr/>
          <a:lstStyle/>
          <a:p>
            <a:pPr>
              <a:defRPr/>
            </a:pPr>
            <a:r>
              <a:rPr lang="en-US" dirty="0" smtClean="0"/>
              <a:t>Asphalt Institute</a:t>
            </a:r>
            <a:endParaRPr lang="en-US" dirty="0"/>
          </a:p>
        </p:txBody>
      </p:sp>
    </p:spTree>
    <p:extLst>
      <p:ext uri="{BB962C8B-B14F-4D97-AF65-F5344CB8AC3E}">
        <p14:creationId xmlns:p14="http://schemas.microsoft.com/office/powerpoint/2010/main" val="2929985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5279">
              <a:defRPr/>
            </a:pPr>
            <a:r>
              <a:rPr lang="en-US" dirty="0" smtClean="0"/>
              <a:t>The first pass must be straight.  A straight first pass allows</a:t>
            </a:r>
            <a:r>
              <a:rPr lang="en-US" baseline="0" dirty="0" smtClean="0"/>
              <a:t> the paver operator to consistently and uniformly overlap the existing lane.  The examples show here are a </a:t>
            </a:r>
            <a:r>
              <a:rPr lang="en-US" baseline="0" dirty="0" err="1" smtClean="0"/>
              <a:t>stringline</a:t>
            </a:r>
            <a:r>
              <a:rPr lang="en-US" baseline="0" dirty="0" smtClean="0"/>
              <a:t> and a </a:t>
            </a:r>
            <a:r>
              <a:rPr lang="en-US" baseline="0" dirty="0" err="1" smtClean="0"/>
              <a:t>stringline</a:t>
            </a:r>
            <a:r>
              <a:rPr lang="en-US" baseline="0" dirty="0" smtClean="0"/>
              <a:t> that has been skip painted.  (Circumstances may negate the need for a </a:t>
            </a:r>
            <a:r>
              <a:rPr lang="en-US" baseline="0" dirty="0" err="1" smtClean="0"/>
              <a:t>stringline</a:t>
            </a:r>
            <a:r>
              <a:rPr lang="en-US" baseline="0" dirty="0" smtClean="0"/>
              <a:t>, one example being urban paving where there is a curb that can be used as a reference.) It is equally important the paver operator have a clearly visible reference that can be used in conjunction with the </a:t>
            </a:r>
            <a:r>
              <a:rPr lang="en-US" baseline="0" dirty="0" err="1" smtClean="0"/>
              <a:t>stringline</a:t>
            </a:r>
            <a:r>
              <a:rPr lang="en-US" baseline="0" dirty="0" smtClean="0"/>
              <a:t>.  Several of the </a:t>
            </a:r>
            <a:r>
              <a:rPr lang="en-US" baseline="0" dirty="0" err="1" smtClean="0"/>
              <a:t>Shedon</a:t>
            </a:r>
            <a:r>
              <a:rPr lang="en-US" baseline="0" dirty="0" smtClean="0"/>
              <a:t> Hayes winners commented on the importance of a straight firs pass and one sends a survey team out to set the line.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DE672DE-71AE-474F-8901-8CCC00BBE38B}" type="slidenum">
              <a:rPr lang="en-US" smtClean="0"/>
              <a:pPr>
                <a:defRPr/>
              </a:pPr>
              <a:t>11</a:t>
            </a:fld>
            <a:endParaRPr lang="en-US"/>
          </a:p>
        </p:txBody>
      </p:sp>
    </p:spTree>
    <p:extLst>
      <p:ext uri="{BB962C8B-B14F-4D97-AF65-F5344CB8AC3E}">
        <p14:creationId xmlns:p14="http://schemas.microsoft.com/office/powerpoint/2010/main" val="1213597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should be a uniform head of material across the entire screed and the auger should carry the material to within 12 to 18-inches of the end gate.  Augers that fail to carry the material to the end gate are a source of segregation and the resulting low density,</a:t>
            </a:r>
            <a:r>
              <a:rPr lang="en-US" baseline="0" dirty="0" smtClean="0"/>
              <a:t> high permeability found in many longitudinal joints</a:t>
            </a:r>
            <a:endParaRPr lang="en-US" dirty="0"/>
          </a:p>
        </p:txBody>
      </p:sp>
      <p:sp>
        <p:nvSpPr>
          <p:cNvPr id="4" name="Slide Number Placeholder 3"/>
          <p:cNvSpPr>
            <a:spLocks noGrp="1"/>
          </p:cNvSpPr>
          <p:nvPr>
            <p:ph type="sldNum" sz="quarter" idx="10"/>
          </p:nvPr>
        </p:nvSpPr>
        <p:spPr/>
        <p:txBody>
          <a:bodyPr/>
          <a:lstStyle/>
          <a:p>
            <a:pPr>
              <a:defRPr/>
            </a:pPr>
            <a:fld id="{BDE672DE-71AE-474F-8901-8CCC00BBE38B}" type="slidenum">
              <a:rPr lang="en-US" smtClean="0"/>
              <a:pPr>
                <a:defRPr/>
              </a:pPr>
              <a:t>12</a:t>
            </a:fld>
            <a:endParaRPr lang="en-US"/>
          </a:p>
        </p:txBody>
      </p:sp>
    </p:spTree>
    <p:extLst>
      <p:ext uri="{BB962C8B-B14F-4D97-AF65-F5344CB8AC3E}">
        <p14:creationId xmlns:p14="http://schemas.microsoft.com/office/powerpoint/2010/main" val="3647981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too common</a:t>
            </a:r>
            <a:r>
              <a:rPr lang="en-US" baseline="0" dirty="0" smtClean="0"/>
              <a:t> event; overlapped material being broadcast across the mat.  The result is a joint starved for material and a non-uniform (segregated) mat.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BDE672DE-71AE-474F-8901-8CCC00BBE38B}" type="slidenum">
              <a:rPr lang="en-US" smtClean="0"/>
              <a:pPr>
                <a:defRPr/>
              </a:pPr>
              <a:t>13</a:t>
            </a:fld>
            <a:endParaRPr lang="en-US"/>
          </a:p>
        </p:txBody>
      </p:sp>
    </p:spTree>
    <p:extLst>
      <p:ext uri="{BB962C8B-B14F-4D97-AF65-F5344CB8AC3E}">
        <p14:creationId xmlns:p14="http://schemas.microsoft.com/office/powerpoint/2010/main" val="2570133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5279">
              <a:defRPr/>
            </a:pPr>
            <a:r>
              <a:rPr lang="en-US" dirty="0" smtClean="0"/>
              <a:t>In a break from the traditional method</a:t>
            </a:r>
            <a:r>
              <a:rPr lang="en-US" baseline="0" dirty="0" smtClean="0"/>
              <a:t> of</a:t>
            </a:r>
            <a:r>
              <a:rPr lang="en-US" dirty="0" smtClean="0"/>
              <a:t> </a:t>
            </a:r>
            <a:r>
              <a:rPr lang="en-US" dirty="0" err="1" smtClean="0"/>
              <a:t>luting</a:t>
            </a:r>
            <a:r>
              <a:rPr lang="en-US" baseline="0" dirty="0" smtClean="0"/>
              <a:t> </a:t>
            </a:r>
            <a:r>
              <a:rPr lang="en-US" dirty="0" smtClean="0"/>
              <a:t>the material back to the joint;  the consensus is the material should not be </a:t>
            </a:r>
            <a:r>
              <a:rPr lang="en-US" dirty="0" err="1" smtClean="0"/>
              <a:t>luted</a:t>
            </a:r>
            <a:r>
              <a:rPr lang="en-US" dirty="0" smtClean="0"/>
              <a:t> back.  Not </a:t>
            </a:r>
            <a:r>
              <a:rPr lang="en-US" dirty="0" err="1" smtClean="0"/>
              <a:t>luting</a:t>
            </a:r>
            <a:r>
              <a:rPr lang="en-US" dirty="0" smtClean="0"/>
              <a:t> the joint provides the highest</a:t>
            </a:r>
            <a:r>
              <a:rPr lang="en-US" baseline="0" dirty="0" smtClean="0"/>
              <a:t> probability of good joint performance.  </a:t>
            </a:r>
            <a:r>
              <a:rPr lang="en-US" u="sng" baseline="0" dirty="0" smtClean="0"/>
              <a:t>It also increases the safety of the paving operation as the lute person no longer has to contend with </a:t>
            </a:r>
            <a:r>
              <a:rPr lang="en-US" u="sng" baseline="0" dirty="0" err="1" smtClean="0"/>
              <a:t>luting</a:t>
            </a:r>
            <a:r>
              <a:rPr lang="en-US" u="sng" baseline="0" dirty="0" smtClean="0"/>
              <a:t> the joint and having the lute handle out in the passing traffic.</a:t>
            </a:r>
          </a:p>
          <a:p>
            <a:pPr defTabSz="905279">
              <a:defRPr/>
            </a:pPr>
            <a:endParaRPr lang="en-US" u="sng" baseline="0" dirty="0" smtClean="0"/>
          </a:p>
          <a:p>
            <a:pPr defTabSz="905279">
              <a:defRPr/>
            </a:pPr>
            <a:r>
              <a:rPr lang="en-US" i="1" baseline="0" dirty="0" smtClean="0"/>
              <a:t>(Note : Only use the following sentence only if not using slide with title: “Bump the Joint”</a:t>
            </a:r>
            <a:r>
              <a:rPr lang="en-US" i="1" dirty="0" smtClean="0"/>
              <a:t>.  If the material could always be properly </a:t>
            </a:r>
            <a:r>
              <a:rPr lang="en-US" i="1" dirty="0" err="1" smtClean="0"/>
              <a:t>luted</a:t>
            </a:r>
            <a:r>
              <a:rPr lang="en-US" i="1" dirty="0" smtClean="0"/>
              <a:t> back it would may</a:t>
            </a:r>
            <a:r>
              <a:rPr lang="en-US" i="1" baseline="0" dirty="0" smtClean="0"/>
              <a:t> well</a:t>
            </a:r>
            <a:r>
              <a:rPr lang="en-US" i="1" dirty="0" smtClean="0"/>
              <a:t> be the recommended method, but too often the material is </a:t>
            </a:r>
            <a:r>
              <a:rPr lang="en-US" i="1" dirty="0" err="1" smtClean="0"/>
              <a:t>luted</a:t>
            </a:r>
            <a:r>
              <a:rPr lang="en-US" i="1" dirty="0" smtClean="0"/>
              <a:t> across the mat; the result is a joint starved for material and one destined for premature failure.)</a:t>
            </a:r>
          </a:p>
          <a:p>
            <a:endParaRPr lang="en-US" dirty="0"/>
          </a:p>
        </p:txBody>
      </p:sp>
      <p:sp>
        <p:nvSpPr>
          <p:cNvPr id="4" name="Slide Number Placeholder 3"/>
          <p:cNvSpPr>
            <a:spLocks noGrp="1"/>
          </p:cNvSpPr>
          <p:nvPr>
            <p:ph type="sldNum" sz="quarter" idx="10"/>
          </p:nvPr>
        </p:nvSpPr>
        <p:spPr/>
        <p:txBody>
          <a:bodyPr/>
          <a:lstStyle/>
          <a:p>
            <a:pPr>
              <a:defRPr/>
            </a:pPr>
            <a:fld id="{BDE672DE-71AE-474F-8901-8CCC00BBE38B}" type="slidenum">
              <a:rPr lang="en-US" smtClean="0"/>
              <a:pPr>
                <a:defRPr/>
              </a:pPr>
              <a:t>14</a:t>
            </a:fld>
            <a:endParaRPr lang="en-US"/>
          </a:p>
        </p:txBody>
      </p:sp>
    </p:spTree>
    <p:extLst>
      <p:ext uri="{BB962C8B-B14F-4D97-AF65-F5344CB8AC3E}">
        <p14:creationId xmlns:p14="http://schemas.microsoft.com/office/powerpoint/2010/main" val="707418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E50DB7-E594-4357-8C31-79773064B35B}" type="slidenum">
              <a:rPr lang="en-US"/>
              <a:pPr/>
              <a:t>15</a:t>
            </a:fld>
            <a:endParaRPr lang="en-US"/>
          </a:p>
        </p:txBody>
      </p:sp>
      <p:sp>
        <p:nvSpPr>
          <p:cNvPr id="46082" name="Rectangle 2"/>
          <p:cNvSpPr>
            <a:spLocks noGrp="1" noRot="1" noChangeAspect="1" noChangeArrowheads="1" noTextEdit="1"/>
          </p:cNvSpPr>
          <p:nvPr>
            <p:ph type="sldImg"/>
          </p:nvPr>
        </p:nvSpPr>
        <p:spPr>
          <a:xfrm>
            <a:off x="1181100" y="695325"/>
            <a:ext cx="4646613" cy="3486150"/>
          </a:xfrm>
          <a:ln/>
        </p:spPr>
      </p:sp>
      <p:sp>
        <p:nvSpPr>
          <p:cNvPr id="46083" name="Rectangle 3"/>
          <p:cNvSpPr>
            <a:spLocks noGrp="1" noChangeArrowheads="1"/>
          </p:cNvSpPr>
          <p:nvPr>
            <p:ph type="body" idx="1"/>
          </p:nvPr>
        </p:nvSpPr>
        <p:spPr>
          <a:xfrm>
            <a:off x="701040" y="4415792"/>
            <a:ext cx="5609943" cy="4184994"/>
          </a:xfrm>
        </p:spPr>
        <p:txBody>
          <a:bodyPr/>
          <a:lstStyle/>
          <a:p>
            <a:pPr defTabSz="905279">
              <a:defRPr/>
            </a:pPr>
            <a:r>
              <a:rPr lang="en-US" sz="1600" dirty="0"/>
              <a:t>Here was one of the areas where opinions were split almost 50 / 50 among experts interviewed. </a:t>
            </a:r>
          </a:p>
          <a:p>
            <a:pPr>
              <a:buFontTx/>
              <a:buChar char="•"/>
            </a:pPr>
            <a:endParaRPr lang="en-US" sz="1600" dirty="0"/>
          </a:p>
          <a:p>
            <a:pPr>
              <a:buFontTx/>
              <a:buChar char="•"/>
            </a:pPr>
            <a:r>
              <a:rPr lang="en-US" sz="1600" dirty="0"/>
              <a:t>Two methods used to compact unsupported edge:</a:t>
            </a:r>
          </a:p>
          <a:p>
            <a:pPr lvl="1">
              <a:buFontTx/>
              <a:buChar char="•"/>
            </a:pPr>
            <a:r>
              <a:rPr lang="en-US" sz="1400" dirty="0"/>
              <a:t>Option 1 (preferred by this project): roller hangs over unsupported edge about 4-6” on first pass.</a:t>
            </a:r>
          </a:p>
          <a:p>
            <a:pPr lvl="1">
              <a:buFontTx/>
              <a:buChar char="•"/>
            </a:pPr>
            <a:r>
              <a:rPr lang="en-US" sz="1400" dirty="0"/>
              <a:t>Option 2: roller stays inside unsupported edge 4 to 6 inches on first pass.  On second pass, roller hangs over unsupported edge 4 to 6 inches.</a:t>
            </a:r>
          </a:p>
          <a:p>
            <a:pPr>
              <a:buFontTx/>
              <a:buChar char="•"/>
            </a:pPr>
            <a:r>
              <a:rPr lang="en-US" sz="1600" dirty="0"/>
              <a:t>Cautions:</a:t>
            </a:r>
          </a:p>
          <a:p>
            <a:pPr lvl="1">
              <a:buFontTx/>
              <a:buChar char="•"/>
            </a:pPr>
            <a:r>
              <a:rPr lang="en-US" sz="1400" dirty="0"/>
              <a:t>Option 1 may break down edge for lifts thicker than 2”.  If this occurs, use Option 2.</a:t>
            </a:r>
          </a:p>
          <a:p>
            <a:pPr lvl="1">
              <a:buFontTx/>
              <a:buChar char="•"/>
            </a:pPr>
            <a:r>
              <a:rPr lang="en-US" sz="1400" dirty="0"/>
              <a:t>If cracks are noticed near unsupported edge using Option 2, then use Option 1, or move roller farther inside the edge on first pass using Option 2.</a:t>
            </a:r>
          </a:p>
          <a:p>
            <a:pPr lvl="1">
              <a:buFontTx/>
              <a:buChar char="•"/>
            </a:pPr>
            <a:endParaRPr lang="en-US" sz="1400" dirty="0"/>
          </a:p>
          <a:p>
            <a:pPr lvl="0">
              <a:buFontTx/>
              <a:buChar char="•"/>
            </a:pPr>
            <a:endParaRPr lang="en-US" sz="1400" dirty="0"/>
          </a:p>
          <a:p>
            <a:pPr>
              <a:buFontTx/>
              <a:buChar char="•"/>
            </a:pPr>
            <a:endParaRPr lang="en-US" altLang="ja-JP" sz="1900" dirty="0"/>
          </a:p>
        </p:txBody>
      </p:sp>
    </p:spTree>
    <p:extLst>
      <p:ext uri="{BB962C8B-B14F-4D97-AF65-F5344CB8AC3E}">
        <p14:creationId xmlns:p14="http://schemas.microsoft.com/office/powerpoint/2010/main" val="3318570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AA78B1-7E9B-4BDA-9C79-3B3A32F0288D}" type="slidenum">
              <a:rPr lang="en-US">
                <a:solidFill>
                  <a:prstClr val="black"/>
                </a:solidFill>
              </a:rPr>
              <a:pPr/>
              <a:t>16</a:t>
            </a:fld>
            <a:endParaRPr lang="en-US" dirty="0">
              <a:solidFill>
                <a:prstClr val="black"/>
              </a:solidFill>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r>
              <a:rPr lang="en-US" dirty="0" smtClean="0"/>
              <a:t>The concern for staying back from the unsupported edge is a stress</a:t>
            </a:r>
            <a:r>
              <a:rPr lang="en-US" baseline="0" dirty="0" smtClean="0"/>
              <a:t> crack developing along the edge of the roller drum.</a:t>
            </a:r>
          </a:p>
          <a:p>
            <a:endParaRPr lang="en-US" baseline="0" dirty="0" smtClean="0"/>
          </a:p>
          <a:p>
            <a:r>
              <a:rPr lang="en-US" baseline="0" dirty="0" smtClean="0"/>
              <a:t>Might be interesting for those that use this method to go back to previous projects to see if stress cracks develop. </a:t>
            </a:r>
          </a:p>
          <a:p>
            <a:endParaRPr lang="en-US" baseline="0" dirty="0" smtClean="0"/>
          </a:p>
          <a:p>
            <a:r>
              <a:rPr lang="en-US" baseline="0" dirty="0" smtClean="0"/>
              <a:t>May be mix dependent.  </a:t>
            </a:r>
            <a:endParaRPr lang="en-US" dirty="0"/>
          </a:p>
        </p:txBody>
      </p:sp>
    </p:spTree>
    <p:extLst>
      <p:ext uri="{BB962C8B-B14F-4D97-AF65-F5344CB8AC3E}">
        <p14:creationId xmlns:p14="http://schemas.microsoft.com/office/powerpoint/2010/main" val="2456326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261">
              <a:defRPr/>
            </a:pPr>
            <a:r>
              <a:rPr lang="en-US" dirty="0" smtClean="0"/>
              <a:t>Recommended method of compacting the supported edge is to stay</a:t>
            </a:r>
            <a:r>
              <a:rPr lang="en-US" baseline="0" dirty="0" smtClean="0"/>
              <a:t> off the joint on the first pass overlapping onto the cold lane on the succeeding pass.</a:t>
            </a:r>
          </a:p>
          <a:p>
            <a:pPr defTabSz="881261">
              <a:defRPr/>
            </a:pPr>
            <a:endParaRPr lang="en-US" u="sng" dirty="0"/>
          </a:p>
          <a:p>
            <a:pPr defTabSz="881261">
              <a:defRPr/>
            </a:pPr>
            <a:r>
              <a:rPr lang="en-US" u="sng" dirty="0"/>
              <a:t>This method allows the material right at the joint to be confined on both sides prior to rolling.  By confining both sides, the full weight of the roller will force the mix down into the joint to achieve the best density available.</a:t>
            </a:r>
          </a:p>
          <a:p>
            <a:endParaRPr lang="en-US" baseline="0" dirty="0" smtClean="0"/>
          </a:p>
          <a:p>
            <a:r>
              <a:rPr lang="en-US" baseline="0" dirty="0" smtClean="0"/>
              <a:t>This method also minimizes any bridging effect of the roller being supported by the cold lane. </a:t>
            </a:r>
          </a:p>
          <a:p>
            <a:endParaRPr lang="en-US" baseline="0" dirty="0" smtClean="0"/>
          </a:p>
          <a:p>
            <a:r>
              <a:rPr lang="en-US" baseline="0" dirty="0" smtClean="0"/>
              <a:t>This recommended rolling pattern is opposite of what we recommend for the unconfined joint (staying off joint versus overlapping joint).</a:t>
            </a:r>
            <a:endParaRPr lang="en-US" dirty="0"/>
          </a:p>
        </p:txBody>
      </p:sp>
      <p:sp>
        <p:nvSpPr>
          <p:cNvPr id="4" name="Slide Number Placeholder 3"/>
          <p:cNvSpPr>
            <a:spLocks noGrp="1"/>
          </p:cNvSpPr>
          <p:nvPr>
            <p:ph type="sldNum" sz="quarter" idx="10"/>
          </p:nvPr>
        </p:nvSpPr>
        <p:spPr/>
        <p:txBody>
          <a:bodyPr/>
          <a:lstStyle/>
          <a:p>
            <a:pPr>
              <a:defRPr/>
            </a:pPr>
            <a:fld id="{BDE672DE-71AE-474F-8901-8CCC00BBE38B}" type="slidenum">
              <a:rPr lang="en-US" smtClean="0"/>
              <a:pPr>
                <a:defRPr/>
              </a:pPr>
              <a:t>17</a:t>
            </a:fld>
            <a:endParaRPr lang="en-US"/>
          </a:p>
        </p:txBody>
      </p:sp>
    </p:spTree>
    <p:extLst>
      <p:ext uri="{BB962C8B-B14F-4D97-AF65-F5344CB8AC3E}">
        <p14:creationId xmlns:p14="http://schemas.microsoft.com/office/powerpoint/2010/main" val="400700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baseline="0" dirty="0" smtClean="0"/>
              <a:t>Two </a:t>
            </a:r>
            <a:r>
              <a:rPr lang="en-US" u="sng" baseline="0" dirty="0" err="1" smtClean="0"/>
              <a:t>pics</a:t>
            </a:r>
            <a:r>
              <a:rPr lang="en-US" u="sng" baseline="0" dirty="0" smtClean="0"/>
              <a:t> of same roller on same job.</a:t>
            </a:r>
          </a:p>
          <a:p>
            <a:endParaRPr lang="en-US" u="sng" baseline="0" dirty="0" smtClean="0"/>
          </a:p>
          <a:p>
            <a:r>
              <a:rPr lang="en-US" u="sng" baseline="0" dirty="0" smtClean="0"/>
              <a:t>Upper left photo: Note the rubber tire roller is doing intermediate rolling, and a drum roller is behind doing the finish rolling.  </a:t>
            </a:r>
            <a:endParaRPr lang="en-US" u="sng" dirty="0"/>
          </a:p>
        </p:txBody>
      </p:sp>
      <p:sp>
        <p:nvSpPr>
          <p:cNvPr id="4" name="Slide Number Placeholder 3"/>
          <p:cNvSpPr>
            <a:spLocks noGrp="1"/>
          </p:cNvSpPr>
          <p:nvPr>
            <p:ph type="sldNum" sz="quarter" idx="10"/>
          </p:nvPr>
        </p:nvSpPr>
        <p:spPr/>
        <p:txBody>
          <a:bodyPr/>
          <a:lstStyle/>
          <a:p>
            <a:pPr>
              <a:defRPr/>
            </a:pPr>
            <a:fld id="{BDE672DE-71AE-474F-8901-8CCC00BBE38B}" type="slidenum">
              <a:rPr lang="en-US" smtClean="0"/>
              <a:pPr>
                <a:defRPr/>
              </a:pPr>
              <a:t>18</a:t>
            </a:fld>
            <a:endParaRPr lang="en-US"/>
          </a:p>
        </p:txBody>
      </p:sp>
    </p:spTree>
    <p:extLst>
      <p:ext uri="{BB962C8B-B14F-4D97-AF65-F5344CB8AC3E}">
        <p14:creationId xmlns:p14="http://schemas.microsoft.com/office/powerpoint/2010/main" val="1284555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4294967295"/>
          </p:nvPr>
        </p:nvSpPr>
        <p:spPr bwMode="auto">
          <a:xfrm>
            <a:off x="2774307" y="10858111"/>
            <a:ext cx="2123158" cy="5699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74" tIns="42437" rIns="84874" bIns="42437"/>
          <a:lstStyle>
            <a:lvl1pPr defTabSz="897337">
              <a:spcBef>
                <a:spcPct val="30000"/>
              </a:spcBef>
              <a:defRPr sz="1200">
                <a:solidFill>
                  <a:schemeClr val="tx1"/>
                </a:solidFill>
                <a:latin typeface="Times New Roman" pitchFamily="18" charset="0"/>
              </a:defRPr>
            </a:lvl1pPr>
            <a:lvl2pPr marL="689436" indent="-264462" defTabSz="897337">
              <a:spcBef>
                <a:spcPct val="30000"/>
              </a:spcBef>
              <a:defRPr sz="1200">
                <a:solidFill>
                  <a:schemeClr val="tx1"/>
                </a:solidFill>
                <a:latin typeface="Times New Roman" pitchFamily="18" charset="0"/>
              </a:defRPr>
            </a:lvl2pPr>
            <a:lvl3pPr marL="1060906" indent="-210958" defTabSz="897337">
              <a:spcBef>
                <a:spcPct val="30000"/>
              </a:spcBef>
              <a:defRPr sz="1200">
                <a:solidFill>
                  <a:schemeClr val="tx1"/>
                </a:solidFill>
                <a:latin typeface="Times New Roman" pitchFamily="18" charset="0"/>
              </a:defRPr>
            </a:lvl3pPr>
            <a:lvl4pPr marL="1484352" indent="-210958" defTabSz="897337">
              <a:spcBef>
                <a:spcPct val="30000"/>
              </a:spcBef>
              <a:defRPr sz="1200">
                <a:solidFill>
                  <a:schemeClr val="tx1"/>
                </a:solidFill>
                <a:latin typeface="Times New Roman" pitchFamily="18" charset="0"/>
              </a:defRPr>
            </a:lvl4pPr>
            <a:lvl5pPr marL="1909325" indent="-210958" defTabSz="897337">
              <a:spcBef>
                <a:spcPct val="30000"/>
              </a:spcBef>
              <a:defRPr sz="1200">
                <a:solidFill>
                  <a:schemeClr val="tx1"/>
                </a:solidFill>
                <a:latin typeface="Times New Roman" pitchFamily="18" charset="0"/>
              </a:defRPr>
            </a:lvl5pPr>
            <a:lvl6pPr marL="2349585" indent="-210958" defTabSz="897337" eaLnBrk="0" fontAlgn="base" hangingPunct="0">
              <a:spcBef>
                <a:spcPct val="30000"/>
              </a:spcBef>
              <a:spcAft>
                <a:spcPct val="0"/>
              </a:spcAft>
              <a:defRPr sz="1200">
                <a:solidFill>
                  <a:schemeClr val="tx1"/>
                </a:solidFill>
                <a:latin typeface="Times New Roman" pitchFamily="18" charset="0"/>
              </a:defRPr>
            </a:lvl6pPr>
            <a:lvl7pPr marL="2789847" indent="-210958" defTabSz="897337" eaLnBrk="0" fontAlgn="base" hangingPunct="0">
              <a:spcBef>
                <a:spcPct val="30000"/>
              </a:spcBef>
              <a:spcAft>
                <a:spcPct val="0"/>
              </a:spcAft>
              <a:defRPr sz="1200">
                <a:solidFill>
                  <a:schemeClr val="tx1"/>
                </a:solidFill>
                <a:latin typeface="Times New Roman" pitchFamily="18" charset="0"/>
              </a:defRPr>
            </a:lvl7pPr>
            <a:lvl8pPr marL="3230107" indent="-210958" defTabSz="897337" eaLnBrk="0" fontAlgn="base" hangingPunct="0">
              <a:spcBef>
                <a:spcPct val="30000"/>
              </a:spcBef>
              <a:spcAft>
                <a:spcPct val="0"/>
              </a:spcAft>
              <a:defRPr sz="1200">
                <a:solidFill>
                  <a:schemeClr val="tx1"/>
                </a:solidFill>
                <a:latin typeface="Times New Roman" pitchFamily="18" charset="0"/>
              </a:defRPr>
            </a:lvl8pPr>
            <a:lvl9pPr marL="3670367" indent="-210958" defTabSz="897337"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44D464E-2B79-4562-B446-6BB8131F84A0}" type="slidenum">
              <a:rPr lang="en-US" altLang="en-US" sz="1000">
                <a:solidFill>
                  <a:prstClr val="black"/>
                </a:solidFill>
                <a:latin typeface="Arial" charset="0"/>
              </a:rPr>
              <a:pPr>
                <a:spcBef>
                  <a:spcPct val="0"/>
                </a:spcBef>
              </a:pPr>
              <a:t>19</a:t>
            </a:fld>
            <a:endParaRPr lang="en-US" altLang="en-US" sz="1000" dirty="0">
              <a:solidFill>
                <a:prstClr val="black"/>
              </a:solidFill>
              <a:latin typeface="Arial" charset="0"/>
            </a:endParaRPr>
          </a:p>
        </p:txBody>
      </p:sp>
      <p:sp>
        <p:nvSpPr>
          <p:cNvPr id="18435" name="Rectangle 2"/>
          <p:cNvSpPr>
            <a:spLocks noGrp="1" noRot="1" noChangeAspect="1" noChangeArrowheads="1" noTextEdit="1"/>
          </p:cNvSpPr>
          <p:nvPr>
            <p:ph type="sldImg"/>
          </p:nvPr>
        </p:nvSpPr>
        <p:spPr>
          <a:xfrm>
            <a:off x="-407988" y="855663"/>
            <a:ext cx="5715001" cy="4287837"/>
          </a:xfrm>
          <a:ln/>
        </p:spPr>
      </p:sp>
      <p:sp>
        <p:nvSpPr>
          <p:cNvPr id="18436" name="Rectangle 3"/>
          <p:cNvSpPr>
            <a:spLocks noGrp="1" noChangeArrowheads="1"/>
          </p:cNvSpPr>
          <p:nvPr>
            <p:ph type="body" idx="1"/>
          </p:nvPr>
        </p:nvSpPr>
        <p:spPr>
          <a:xfrm>
            <a:off x="652256" y="5431985"/>
            <a:ext cx="3594061" cy="51411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10 states selected for field demonstration</a:t>
            </a:r>
            <a:r>
              <a:rPr lang="en-US" altLang="en-US" baseline="0" dirty="0" smtClean="0"/>
              <a:t> projects and workshops.</a:t>
            </a:r>
          </a:p>
          <a:p>
            <a:pPr eaLnBrk="1" hangingPunct="1"/>
            <a:r>
              <a:rPr lang="en-US" altLang="en-US" baseline="0" dirty="0" smtClean="0"/>
              <a:t>15 states selected for workshops only.</a:t>
            </a:r>
            <a:endParaRPr lang="en-US" altLang="en-US" dirty="0" smtClean="0"/>
          </a:p>
        </p:txBody>
      </p:sp>
    </p:spTree>
    <p:extLst>
      <p:ext uri="{BB962C8B-B14F-4D97-AF65-F5344CB8AC3E}">
        <p14:creationId xmlns:p14="http://schemas.microsoft.com/office/powerpoint/2010/main" val="2550615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738">
              <a:defRPr/>
            </a:pPr>
            <a:r>
              <a:rPr lang="en-US" b="1" dirty="0"/>
              <a:t>Let the participant’s list the reasons Tack coats are important.  Instructor can fill in the gaps.</a:t>
            </a:r>
          </a:p>
          <a:p>
            <a:endParaRPr lang="en-US" dirty="0" smtClean="0"/>
          </a:p>
          <a:p>
            <a:endParaRPr lang="en-US" dirty="0" smtClean="0"/>
          </a:p>
          <a:p>
            <a:r>
              <a:rPr lang="en-US" dirty="0" smtClean="0"/>
              <a:t>The most important purpose is</a:t>
            </a:r>
            <a:r>
              <a:rPr lang="en-US" baseline="0" dirty="0" smtClean="0"/>
              <a:t> to promote layer bonding.  The presenter, NEEDS to emphasize that this is the key reason for tack coats.</a:t>
            </a:r>
            <a:endParaRPr lang="en-US" dirty="0"/>
          </a:p>
        </p:txBody>
      </p:sp>
      <p:sp>
        <p:nvSpPr>
          <p:cNvPr id="4" name="Slide Number Placeholder 3"/>
          <p:cNvSpPr>
            <a:spLocks noGrp="1"/>
          </p:cNvSpPr>
          <p:nvPr>
            <p:ph type="sldNum" sz="quarter" idx="10"/>
          </p:nvPr>
        </p:nvSpPr>
        <p:spPr/>
        <p:txBody>
          <a:bodyPr/>
          <a:lstStyle/>
          <a:p>
            <a:fld id="{98F3A353-957D-419F-86AF-560DEC22B1DF}" type="slidenum">
              <a:rPr lang="en-US" smtClean="0"/>
              <a:pPr/>
              <a:t>20</a:t>
            </a:fld>
            <a:endParaRPr lang="en-US" dirty="0"/>
          </a:p>
        </p:txBody>
      </p:sp>
    </p:spTree>
    <p:extLst>
      <p:ext uri="{BB962C8B-B14F-4D97-AF65-F5344CB8AC3E}">
        <p14:creationId xmlns:p14="http://schemas.microsoft.com/office/powerpoint/2010/main" val="2994263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was my first reaction when approached by FHWA about starting this project, but I quickly discovered that not only was there </a:t>
            </a:r>
            <a:r>
              <a:rPr lang="en-US" u="sng" dirty="0" smtClean="0"/>
              <a:t>many approaches to specifying a LJ</a:t>
            </a:r>
            <a:r>
              <a:rPr lang="en-US" dirty="0" smtClean="0"/>
              <a:t>, there were </a:t>
            </a:r>
            <a:r>
              <a:rPr lang="en-US" u="sng" dirty="0" smtClean="0"/>
              <a:t>aspects of building a LJ that even experts didn’t agree on</a:t>
            </a:r>
            <a:r>
              <a:rPr lang="en-US" dirty="0" smtClean="0"/>
              <a:t>.  This made the project very interesting.</a:t>
            </a:r>
          </a:p>
          <a:p>
            <a:endParaRPr lang="en-US" dirty="0" smtClean="0"/>
          </a:p>
          <a:p>
            <a:r>
              <a:rPr lang="en-US" dirty="0" smtClean="0"/>
              <a:t>It also became apparent that, even with all the LJ studies that have been done, LJs often fail pre-maturely.  </a:t>
            </a:r>
            <a:r>
              <a:rPr lang="en-US" dirty="0" smtClean="0">
                <a:solidFill>
                  <a:srgbClr val="C00000"/>
                </a:solidFill>
              </a:rPr>
              <a:t>For this reason, it’s my opinion that LJs are our industry’s black eye, or said in a more positive manner, offer us the greatest opportunity to improve overall asphalt pavement performance.  Too often LJs are the weakest link in the chain, failing before any other aspect of the asphalt pavement.  </a:t>
            </a:r>
          </a:p>
          <a:p>
            <a:endParaRPr lang="en-US" dirty="0" smtClean="0"/>
          </a:p>
          <a:p>
            <a:r>
              <a:rPr lang="en-US" dirty="0" smtClean="0"/>
              <a:t>This </a:t>
            </a:r>
            <a:r>
              <a:rPr lang="en-US" u="sng" dirty="0" smtClean="0"/>
              <a:t>was illustrated clearly </a:t>
            </a:r>
            <a:r>
              <a:rPr lang="en-US" dirty="0" smtClean="0"/>
              <a:t>when Carlos Rosenberger, one of the lead project members, took the following set of </a:t>
            </a:r>
            <a:r>
              <a:rPr lang="en-US" dirty="0" err="1" smtClean="0"/>
              <a:t>pics</a:t>
            </a:r>
            <a:r>
              <a:rPr lang="en-US" dirty="0" smtClean="0"/>
              <a:t> when driving from his home in eastern PA to an asphalt alliance meeting in CT, where the purpose was to ironically talk about what we can do as an industry to improve our market.      </a:t>
            </a:r>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BDE672DE-71AE-474F-8901-8CCC00BBE38B}" type="slidenum">
              <a:rPr lang="en-US" smtClean="0"/>
              <a:pPr>
                <a:defRPr/>
              </a:pPr>
              <a:t>3</a:t>
            </a:fld>
            <a:endParaRPr lang="en-US"/>
          </a:p>
        </p:txBody>
      </p:sp>
    </p:spTree>
    <p:extLst>
      <p:ext uri="{BB962C8B-B14F-4D97-AF65-F5344CB8AC3E}">
        <p14:creationId xmlns:p14="http://schemas.microsoft.com/office/powerpoint/2010/main" val="1722160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947">
              <a:defRPr/>
            </a:pPr>
            <a:r>
              <a:rPr lang="en-US" dirty="0"/>
              <a:t>Ask the participants what is happening in the photo, what might be the cause or consequence, what to do if this does happen, and so forth.  </a:t>
            </a:r>
            <a:r>
              <a:rPr lang="en-US" b="1" dirty="0"/>
              <a:t>Let them answer</a:t>
            </a:r>
            <a:r>
              <a:rPr lang="en-US" dirty="0"/>
              <a:t> and instructor can fill in the details</a:t>
            </a:r>
          </a:p>
          <a:p>
            <a:endParaRPr lang="en-US" dirty="0" smtClean="0"/>
          </a:p>
          <a:p>
            <a:r>
              <a:rPr lang="en-US" dirty="0" smtClean="0"/>
              <a:t>Picture</a:t>
            </a:r>
            <a:r>
              <a:rPr lang="en-US" baseline="0" dirty="0" smtClean="0"/>
              <a:t> from Yellowstone NP of a maintenance overlay being installed by a Park Service crew.  Note the lack of tack and how far back the rollers are.</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98F3A353-957D-419F-86AF-560DEC22B1DF}" type="slidenum">
              <a:rPr lang="en-US" smtClean="0"/>
              <a:pPr/>
              <a:t>21</a:t>
            </a:fld>
            <a:endParaRPr lang="en-US" dirty="0"/>
          </a:p>
        </p:txBody>
      </p:sp>
    </p:spTree>
    <p:extLst>
      <p:ext uri="{BB962C8B-B14F-4D97-AF65-F5344CB8AC3E}">
        <p14:creationId xmlns:p14="http://schemas.microsoft.com/office/powerpoint/2010/main" val="3478916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Good spot for the instructor to ask what is going</a:t>
            </a:r>
            <a:r>
              <a:rPr lang="en-US" b="1" baseline="0" dirty="0" smtClean="0"/>
              <a:t> on and why, and then he could use that to ‘sell’ how proper tack coat application would have helped in the situation.</a:t>
            </a:r>
            <a:endParaRPr lang="en-US" b="1" dirty="0" smtClean="0"/>
          </a:p>
          <a:p>
            <a:endParaRPr lang="en-US" b="0" dirty="0" smtClean="0"/>
          </a:p>
          <a:p>
            <a:r>
              <a:rPr lang="en-US" b="0" dirty="0" smtClean="0"/>
              <a:t>Crescent shaped slippage cracks often rapidly appear on</a:t>
            </a:r>
            <a:r>
              <a:rPr lang="en-US" b="0" baseline="0" dirty="0" smtClean="0"/>
              <a:t> poorly or </a:t>
            </a:r>
            <a:r>
              <a:rPr lang="en-US" b="0" baseline="0" dirty="0" err="1" smtClean="0"/>
              <a:t>unbonded</a:t>
            </a:r>
            <a:r>
              <a:rPr lang="en-US" b="0" baseline="0" dirty="0" smtClean="0"/>
              <a:t> areas. These slippage cracks typically appear </a:t>
            </a:r>
            <a:r>
              <a:rPr lang="en-US" b="0" dirty="0" smtClean="0"/>
              <a:t>in areas of extreme stress such as braking areas,</a:t>
            </a:r>
            <a:r>
              <a:rPr lang="en-US" b="0" baseline="0" dirty="0" smtClean="0"/>
              <a:t> high speed curves or areas where sharp turning movements occur.  This type of cracking is usually limited to local areas of high stress.  It is possible for these types of cracks to develop due to excessive tack application, but the typical reason is no or low tack or properly applied tack that has been tracked off the job by mix trucks backing into the paver over uncured tack. A proper mill and patch operation for repairing these areas is necessary to alleviate the distress on a properly designed pavement.</a:t>
            </a:r>
            <a:endParaRPr lang="en-US" b="0" dirty="0" smtClean="0"/>
          </a:p>
          <a:p>
            <a:endParaRPr lang="en-US" b="1" dirty="0" smtClean="0"/>
          </a:p>
          <a:p>
            <a:r>
              <a:rPr lang="en-US" b="1" dirty="0" smtClean="0"/>
              <a:t>Traffic direction question to students</a:t>
            </a:r>
            <a:r>
              <a:rPr lang="en-US" b="0" dirty="0" smtClean="0"/>
              <a:t>—for both pictures the traffic</a:t>
            </a:r>
            <a:r>
              <a:rPr lang="en-US" b="0" baseline="0" dirty="0" smtClean="0"/>
              <a:t> is from left to right.</a:t>
            </a:r>
            <a:endParaRPr lang="en-US" b="1" dirty="0"/>
          </a:p>
        </p:txBody>
      </p:sp>
      <p:sp>
        <p:nvSpPr>
          <p:cNvPr id="4" name="Slide Number Placeholder 3"/>
          <p:cNvSpPr>
            <a:spLocks noGrp="1"/>
          </p:cNvSpPr>
          <p:nvPr>
            <p:ph type="sldNum" sz="quarter" idx="10"/>
          </p:nvPr>
        </p:nvSpPr>
        <p:spPr/>
        <p:txBody>
          <a:bodyPr/>
          <a:lstStyle/>
          <a:p>
            <a:fld id="{98F3A353-957D-419F-86AF-560DEC22B1DF}" type="slidenum">
              <a:rPr lang="en-US" smtClean="0"/>
              <a:pPr/>
              <a:t>22</a:t>
            </a:fld>
            <a:endParaRPr lang="en-US"/>
          </a:p>
        </p:txBody>
      </p:sp>
    </p:spTree>
    <p:extLst>
      <p:ext uri="{BB962C8B-B14F-4D97-AF65-F5344CB8AC3E}">
        <p14:creationId xmlns:p14="http://schemas.microsoft.com/office/powerpoint/2010/main" val="3988194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Dramatic example of layer slippage in the Salt Lake City area.</a:t>
            </a:r>
          </a:p>
          <a:p>
            <a:endParaRPr lang="en-US" dirty="0" smtClean="0"/>
          </a:p>
          <a:p>
            <a:r>
              <a:rPr lang="en-US" b="0" dirty="0" smtClean="0"/>
              <a:t>Yes</a:t>
            </a:r>
            <a:r>
              <a:rPr lang="en-US" b="0" baseline="0" dirty="0" smtClean="0"/>
              <a:t> pavements can move around a lot!! </a:t>
            </a:r>
            <a:endParaRPr lang="en-US" b="0" dirty="0"/>
          </a:p>
        </p:txBody>
      </p:sp>
      <p:sp>
        <p:nvSpPr>
          <p:cNvPr id="4" name="Slide Number Placeholder 3"/>
          <p:cNvSpPr>
            <a:spLocks noGrp="1"/>
          </p:cNvSpPr>
          <p:nvPr>
            <p:ph type="sldNum" sz="quarter" idx="10"/>
          </p:nvPr>
        </p:nvSpPr>
        <p:spPr/>
        <p:txBody>
          <a:bodyPr/>
          <a:lstStyle/>
          <a:p>
            <a:fld id="{98F3A353-957D-419F-86AF-560DEC22B1D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021482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and the next slide show pictures from a presentation given to the NCAUPG February 2014 meeting by Jason Blomberg, </a:t>
            </a:r>
            <a:r>
              <a:rPr lang="en-US" baseline="0" dirty="0" err="1" smtClean="0"/>
              <a:t>MoDOT</a:t>
            </a:r>
            <a:r>
              <a:rPr lang="en-US" baseline="0" dirty="0" smtClean="0"/>
              <a:t>.  The entire presentation was on why </a:t>
            </a:r>
            <a:r>
              <a:rPr lang="en-US" baseline="0" dirty="0" err="1" smtClean="0"/>
              <a:t>MoDOT</a:t>
            </a:r>
            <a:r>
              <a:rPr lang="en-US" baseline="0" dirty="0" smtClean="0"/>
              <a:t> was revising their tack coat spec.  </a:t>
            </a:r>
          </a:p>
          <a:p>
            <a:endParaRPr lang="en-US" baseline="0" dirty="0" smtClean="0"/>
          </a:p>
          <a:p>
            <a:r>
              <a:rPr lang="en-US" dirty="0" smtClean="0"/>
              <a:t>Pavement showing fatigue relatively early in its</a:t>
            </a:r>
            <a:r>
              <a:rPr lang="en-US" baseline="0" dirty="0" smtClean="0"/>
              <a:t> life.  Other distresses are seen, but it is the fatigue that has our and their attention as it was determined to relate to poor bonding.</a:t>
            </a:r>
            <a:endParaRPr lang="en-US" dirty="0"/>
          </a:p>
        </p:txBody>
      </p:sp>
      <p:sp>
        <p:nvSpPr>
          <p:cNvPr id="4" name="Slide Number Placeholder 3"/>
          <p:cNvSpPr>
            <a:spLocks noGrp="1"/>
          </p:cNvSpPr>
          <p:nvPr>
            <p:ph type="sldNum" sz="quarter" idx="10"/>
          </p:nvPr>
        </p:nvSpPr>
        <p:spPr/>
        <p:txBody>
          <a:bodyPr/>
          <a:lstStyle/>
          <a:p>
            <a:fld id="{98F3A353-957D-419F-86AF-560DEC22B1D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701408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Information as calculated from recent (2013) bid tabs from various states.  Intended to emphasize that tack coats are a relatively small part of a project’s overall cost</a:t>
            </a:r>
            <a:r>
              <a:rPr lang="en-US" baseline="0" dirty="0" smtClean="0"/>
              <a:t> whether it is full-depth construction or a mill and overlay.</a:t>
            </a:r>
          </a:p>
          <a:p>
            <a:endParaRPr lang="en-US" baseline="0" dirty="0" smtClean="0"/>
          </a:p>
          <a:p>
            <a:r>
              <a:rPr lang="en-US" b="0" baseline="0" dirty="0" smtClean="0"/>
              <a:t>So is it worth it to apply a tack – let’s take a look at real world bid tab costs evaluated by AI Engineer Dave Johnson, depending on the type of project, it will vary. </a:t>
            </a:r>
          </a:p>
          <a:p>
            <a:endParaRPr lang="en-US" b="0" baseline="0" dirty="0" smtClean="0"/>
          </a:p>
          <a:p>
            <a:r>
              <a:rPr lang="en-US" b="0" baseline="0" dirty="0" smtClean="0"/>
              <a:t>On a major reconstruction or new project many items other than pavement items will be included in the project costs.  When looked at from the total project cost – tack is insignificant in cost.  It is a larger portion of the pavement cost, but barely a blip on the screen of the overall project bill.</a:t>
            </a:r>
          </a:p>
          <a:p>
            <a:endParaRPr lang="en-US" b="0" baseline="0" dirty="0" smtClean="0"/>
          </a:p>
          <a:p>
            <a:r>
              <a:rPr lang="en-US" b="0" baseline="0" dirty="0" smtClean="0"/>
              <a:t>On strictly overlay or mill and fill type projects where pavement makes up the majority of the project cost, the cost of Tack is higher, in the 1-2% range.   </a:t>
            </a:r>
            <a:endParaRPr lang="en-US" b="0" dirty="0"/>
          </a:p>
        </p:txBody>
      </p:sp>
      <p:sp>
        <p:nvSpPr>
          <p:cNvPr id="4" name="Slide Number Placeholder 3"/>
          <p:cNvSpPr>
            <a:spLocks noGrp="1"/>
          </p:cNvSpPr>
          <p:nvPr>
            <p:ph type="sldNum" sz="quarter" idx="10"/>
          </p:nvPr>
        </p:nvSpPr>
        <p:spPr/>
        <p:txBody>
          <a:bodyPr/>
          <a:lstStyle/>
          <a:p>
            <a:fld id="{98F3A353-957D-419F-86AF-560DEC22B1DF}" type="slidenum">
              <a:rPr lang="en-US" smtClean="0"/>
              <a:pPr/>
              <a:t>25</a:t>
            </a:fld>
            <a:endParaRPr lang="en-US"/>
          </a:p>
        </p:txBody>
      </p:sp>
    </p:spTree>
    <p:extLst>
      <p:ext uri="{BB962C8B-B14F-4D97-AF65-F5344CB8AC3E}">
        <p14:creationId xmlns:p14="http://schemas.microsoft.com/office/powerpoint/2010/main" val="2617696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Field tack rates are often not changed to meet the conditions in the field – a plan quantity and rate are placed in the contract and used without modification in the field.  Virtually any 2 lift rehabilitation project should have two different rates applied in the field.  A higher dose on the lower lift – and a reduced rate on the top lift.  The ability for field personnel to designate the optimal rate is highly recommended.</a:t>
            </a:r>
            <a:endParaRPr lang="en-US" b="0" dirty="0"/>
          </a:p>
        </p:txBody>
      </p:sp>
      <p:sp>
        <p:nvSpPr>
          <p:cNvPr id="4" name="Slide Number Placeholder 3"/>
          <p:cNvSpPr>
            <a:spLocks noGrp="1"/>
          </p:cNvSpPr>
          <p:nvPr>
            <p:ph type="sldNum" sz="quarter" idx="10"/>
          </p:nvPr>
        </p:nvSpPr>
        <p:spPr/>
        <p:txBody>
          <a:bodyPr/>
          <a:lstStyle/>
          <a:p>
            <a:fld id="{98F3A353-957D-419F-86AF-560DEC22B1DF}" type="slidenum">
              <a:rPr lang="en-US" smtClean="0"/>
              <a:pPr/>
              <a:t>26</a:t>
            </a:fld>
            <a:endParaRPr lang="en-US"/>
          </a:p>
        </p:txBody>
      </p:sp>
    </p:spTree>
    <p:extLst>
      <p:ext uri="{BB962C8B-B14F-4D97-AF65-F5344CB8AC3E}">
        <p14:creationId xmlns:p14="http://schemas.microsoft.com/office/powerpoint/2010/main" val="1034888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picture shows some areas of lighter tack application.  It would be wise for this crew to re-tack the light areas at the very least.</a:t>
            </a:r>
            <a:endParaRPr lang="en-US" dirty="0" smtClean="0"/>
          </a:p>
        </p:txBody>
      </p:sp>
      <p:sp>
        <p:nvSpPr>
          <p:cNvPr id="4" name="Slide Number Placeholder 3"/>
          <p:cNvSpPr>
            <a:spLocks noGrp="1"/>
          </p:cNvSpPr>
          <p:nvPr>
            <p:ph type="sldNum" sz="quarter" idx="10"/>
          </p:nvPr>
        </p:nvSpPr>
        <p:spPr/>
        <p:txBody>
          <a:bodyPr/>
          <a:lstStyle/>
          <a:p>
            <a:fld id="{98F3A353-957D-419F-86AF-560DEC22B1DF}" type="slidenum">
              <a:rPr lang="en-US" smtClean="0"/>
              <a:pPr/>
              <a:t>27</a:t>
            </a:fld>
            <a:endParaRPr lang="en-US"/>
          </a:p>
        </p:txBody>
      </p:sp>
    </p:spTree>
    <p:extLst>
      <p:ext uri="{BB962C8B-B14F-4D97-AF65-F5344CB8AC3E}">
        <p14:creationId xmlns:p14="http://schemas.microsoft.com/office/powerpoint/2010/main" val="1747137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picture</a:t>
            </a:r>
            <a:r>
              <a:rPr lang="en-US" baseline="0" dirty="0" smtClean="0"/>
              <a:t> for the audience to critique this operation.</a:t>
            </a:r>
          </a:p>
          <a:p>
            <a:endParaRPr lang="en-US" baseline="0" dirty="0" smtClean="0"/>
          </a:p>
          <a:p>
            <a:r>
              <a:rPr lang="en-US" baseline="0" dirty="0" smtClean="0"/>
              <a:t>Longitudinal joint is tacked which is good practice.  However, the entire lift is not.  Perhaps it too will be tacked before placement of the next lift.</a:t>
            </a:r>
          </a:p>
          <a:p>
            <a:endParaRPr lang="en-US" baseline="0" dirty="0" smtClean="0"/>
          </a:p>
          <a:p>
            <a:r>
              <a:rPr lang="en-US" baseline="0" dirty="0" smtClean="0"/>
              <a:t>Additional cleaning of the milled surface appears to be needed as dirt has been tracked on to this surface.  </a:t>
            </a:r>
          </a:p>
          <a:p>
            <a:endParaRPr lang="en-US" baseline="0" dirty="0" smtClean="0"/>
          </a:p>
          <a:p>
            <a:r>
              <a:rPr lang="en-US" baseline="0" dirty="0" smtClean="0"/>
              <a:t>While we don’t have the best perspective, it appears that the application rate is rather light.</a:t>
            </a:r>
            <a:endParaRPr lang="en-US" dirty="0"/>
          </a:p>
        </p:txBody>
      </p:sp>
      <p:sp>
        <p:nvSpPr>
          <p:cNvPr id="4" name="Slide Number Placeholder 3"/>
          <p:cNvSpPr>
            <a:spLocks noGrp="1"/>
          </p:cNvSpPr>
          <p:nvPr>
            <p:ph type="sldNum" sz="quarter" idx="10"/>
          </p:nvPr>
        </p:nvSpPr>
        <p:spPr/>
        <p:txBody>
          <a:bodyPr/>
          <a:lstStyle/>
          <a:p>
            <a:fld id="{98F3A353-957D-419F-86AF-560DEC22B1DF}" type="slidenum">
              <a:rPr lang="en-US" smtClean="0"/>
              <a:pPr/>
              <a:t>28</a:t>
            </a:fld>
            <a:endParaRPr lang="en-US"/>
          </a:p>
        </p:txBody>
      </p:sp>
    </p:spTree>
    <p:extLst>
      <p:ext uri="{BB962C8B-B14F-4D97-AF65-F5344CB8AC3E}">
        <p14:creationId xmlns:p14="http://schemas.microsoft.com/office/powerpoint/2010/main" val="3832200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738">
              <a:defRPr/>
            </a:pPr>
            <a:r>
              <a:rPr lang="en-US" dirty="0"/>
              <a:t>Ask the participants what is happening in the photo, what might be the cause or consequence, what to do if this does happen, and so forth.  </a:t>
            </a:r>
            <a:r>
              <a:rPr lang="en-US" b="1" dirty="0"/>
              <a:t>Let them answer</a:t>
            </a:r>
            <a:r>
              <a:rPr lang="en-US" dirty="0"/>
              <a:t> and instructor can fill in the details</a:t>
            </a:r>
          </a:p>
          <a:p>
            <a:endParaRPr lang="en-US" dirty="0" smtClean="0"/>
          </a:p>
          <a:p>
            <a:r>
              <a:rPr lang="en-US" dirty="0" smtClean="0"/>
              <a:t>Picture</a:t>
            </a:r>
            <a:r>
              <a:rPr lang="en-US" baseline="0" dirty="0" smtClean="0"/>
              <a:t> from Yellowstone NP of a maintenance overlay being installed by a Park Service crew.  Note the lack of tack and how far back the rollers are.</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98F3A353-957D-419F-86AF-560DEC22B1DF}" type="slidenum">
              <a:rPr lang="en-US" smtClean="0"/>
              <a:pPr/>
              <a:t>31</a:t>
            </a:fld>
            <a:endParaRPr lang="en-US" dirty="0"/>
          </a:p>
        </p:txBody>
      </p:sp>
    </p:spTree>
    <p:extLst>
      <p:ext uri="{BB962C8B-B14F-4D97-AF65-F5344CB8AC3E}">
        <p14:creationId xmlns:p14="http://schemas.microsoft.com/office/powerpoint/2010/main" val="525037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4294967295"/>
          </p:nvPr>
        </p:nvSpPr>
        <p:spPr bwMode="auto">
          <a:xfrm>
            <a:off x="2774307" y="10858111"/>
            <a:ext cx="2123158" cy="5699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74" tIns="42437" rIns="84874" bIns="42437"/>
          <a:lstStyle>
            <a:lvl1pPr defTabSz="897337">
              <a:spcBef>
                <a:spcPct val="30000"/>
              </a:spcBef>
              <a:defRPr sz="1200">
                <a:solidFill>
                  <a:schemeClr val="tx1"/>
                </a:solidFill>
                <a:latin typeface="Times New Roman" pitchFamily="18" charset="0"/>
              </a:defRPr>
            </a:lvl1pPr>
            <a:lvl2pPr marL="689436" indent="-264462" defTabSz="897337">
              <a:spcBef>
                <a:spcPct val="30000"/>
              </a:spcBef>
              <a:defRPr sz="1200">
                <a:solidFill>
                  <a:schemeClr val="tx1"/>
                </a:solidFill>
                <a:latin typeface="Times New Roman" pitchFamily="18" charset="0"/>
              </a:defRPr>
            </a:lvl2pPr>
            <a:lvl3pPr marL="1060906" indent="-210958" defTabSz="897337">
              <a:spcBef>
                <a:spcPct val="30000"/>
              </a:spcBef>
              <a:defRPr sz="1200">
                <a:solidFill>
                  <a:schemeClr val="tx1"/>
                </a:solidFill>
                <a:latin typeface="Times New Roman" pitchFamily="18" charset="0"/>
              </a:defRPr>
            </a:lvl3pPr>
            <a:lvl4pPr marL="1484352" indent="-210958" defTabSz="897337">
              <a:spcBef>
                <a:spcPct val="30000"/>
              </a:spcBef>
              <a:defRPr sz="1200">
                <a:solidFill>
                  <a:schemeClr val="tx1"/>
                </a:solidFill>
                <a:latin typeface="Times New Roman" pitchFamily="18" charset="0"/>
              </a:defRPr>
            </a:lvl4pPr>
            <a:lvl5pPr marL="1909325" indent="-210958" defTabSz="897337">
              <a:spcBef>
                <a:spcPct val="30000"/>
              </a:spcBef>
              <a:defRPr sz="1200">
                <a:solidFill>
                  <a:schemeClr val="tx1"/>
                </a:solidFill>
                <a:latin typeface="Times New Roman" pitchFamily="18" charset="0"/>
              </a:defRPr>
            </a:lvl5pPr>
            <a:lvl6pPr marL="2349585" indent="-210958" defTabSz="897337" eaLnBrk="0" fontAlgn="base" hangingPunct="0">
              <a:spcBef>
                <a:spcPct val="30000"/>
              </a:spcBef>
              <a:spcAft>
                <a:spcPct val="0"/>
              </a:spcAft>
              <a:defRPr sz="1200">
                <a:solidFill>
                  <a:schemeClr val="tx1"/>
                </a:solidFill>
                <a:latin typeface="Times New Roman" pitchFamily="18" charset="0"/>
              </a:defRPr>
            </a:lvl6pPr>
            <a:lvl7pPr marL="2789847" indent="-210958" defTabSz="897337" eaLnBrk="0" fontAlgn="base" hangingPunct="0">
              <a:spcBef>
                <a:spcPct val="30000"/>
              </a:spcBef>
              <a:spcAft>
                <a:spcPct val="0"/>
              </a:spcAft>
              <a:defRPr sz="1200">
                <a:solidFill>
                  <a:schemeClr val="tx1"/>
                </a:solidFill>
                <a:latin typeface="Times New Roman" pitchFamily="18" charset="0"/>
              </a:defRPr>
            </a:lvl7pPr>
            <a:lvl8pPr marL="3230107" indent="-210958" defTabSz="897337" eaLnBrk="0" fontAlgn="base" hangingPunct="0">
              <a:spcBef>
                <a:spcPct val="30000"/>
              </a:spcBef>
              <a:spcAft>
                <a:spcPct val="0"/>
              </a:spcAft>
              <a:defRPr sz="1200">
                <a:solidFill>
                  <a:schemeClr val="tx1"/>
                </a:solidFill>
                <a:latin typeface="Times New Roman" pitchFamily="18" charset="0"/>
              </a:defRPr>
            </a:lvl8pPr>
            <a:lvl9pPr marL="3670367" indent="-210958" defTabSz="897337"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44D464E-2B79-4562-B446-6BB8131F84A0}" type="slidenum">
              <a:rPr lang="en-US" altLang="en-US" sz="1000">
                <a:solidFill>
                  <a:prstClr val="black"/>
                </a:solidFill>
                <a:latin typeface="Arial" charset="0"/>
              </a:rPr>
              <a:pPr>
                <a:spcBef>
                  <a:spcPct val="0"/>
                </a:spcBef>
              </a:pPr>
              <a:t>32</a:t>
            </a:fld>
            <a:endParaRPr lang="en-US" altLang="en-US" sz="1000" dirty="0">
              <a:solidFill>
                <a:prstClr val="black"/>
              </a:solidFill>
              <a:latin typeface="Arial" charset="0"/>
            </a:endParaRPr>
          </a:p>
        </p:txBody>
      </p:sp>
      <p:sp>
        <p:nvSpPr>
          <p:cNvPr id="18435" name="Rectangle 2"/>
          <p:cNvSpPr>
            <a:spLocks noGrp="1" noRot="1" noChangeAspect="1" noChangeArrowheads="1" noTextEdit="1"/>
          </p:cNvSpPr>
          <p:nvPr>
            <p:ph type="sldImg"/>
          </p:nvPr>
        </p:nvSpPr>
        <p:spPr>
          <a:xfrm>
            <a:off x="-407988" y="855663"/>
            <a:ext cx="5715001" cy="4287837"/>
          </a:xfrm>
          <a:ln/>
        </p:spPr>
      </p:sp>
      <p:sp>
        <p:nvSpPr>
          <p:cNvPr id="18436" name="Rectangle 3"/>
          <p:cNvSpPr>
            <a:spLocks noGrp="1" noChangeArrowheads="1"/>
          </p:cNvSpPr>
          <p:nvPr>
            <p:ph type="body" idx="1"/>
          </p:nvPr>
        </p:nvSpPr>
        <p:spPr>
          <a:xfrm>
            <a:off x="652256" y="5431985"/>
            <a:ext cx="3594061" cy="51411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10 states selected for field demonstration</a:t>
            </a:r>
            <a:r>
              <a:rPr lang="en-US" altLang="en-US" baseline="0" dirty="0" smtClean="0"/>
              <a:t> projects and workshops.</a:t>
            </a:r>
          </a:p>
          <a:p>
            <a:pPr eaLnBrk="1" hangingPunct="1"/>
            <a:r>
              <a:rPr lang="en-US" altLang="en-US" baseline="0" dirty="0" smtClean="0"/>
              <a:t>15 states selected for workshops only.</a:t>
            </a:r>
            <a:endParaRPr lang="en-US" altLang="en-US" dirty="0" smtClean="0"/>
          </a:p>
        </p:txBody>
      </p:sp>
    </p:spTree>
    <p:extLst>
      <p:ext uri="{BB962C8B-B14F-4D97-AF65-F5344CB8AC3E}">
        <p14:creationId xmlns:p14="http://schemas.microsoft.com/office/powerpoint/2010/main" val="502540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into NY</a:t>
            </a:r>
          </a:p>
          <a:p>
            <a:endParaRPr lang="en-US" dirty="0" smtClean="0"/>
          </a:p>
          <a:p>
            <a:r>
              <a:rPr lang="en-US" dirty="0" smtClean="0"/>
              <a:t>DOT had to go in mill out the deterioration joint.  Note they seal both sides.</a:t>
            </a:r>
            <a:endParaRPr lang="en-US" dirty="0"/>
          </a:p>
        </p:txBody>
      </p:sp>
      <p:sp>
        <p:nvSpPr>
          <p:cNvPr id="4" name="Slide Number Placeholder 3"/>
          <p:cNvSpPr>
            <a:spLocks noGrp="1"/>
          </p:cNvSpPr>
          <p:nvPr>
            <p:ph type="sldNum" sz="quarter" idx="10"/>
          </p:nvPr>
        </p:nvSpPr>
        <p:spPr/>
        <p:txBody>
          <a:bodyPr/>
          <a:lstStyle/>
          <a:p>
            <a:pPr>
              <a:defRPr/>
            </a:pPr>
            <a:fld id="{BDE672DE-71AE-474F-8901-8CCC00BBE38B}" type="slidenum">
              <a:rPr lang="en-US" smtClean="0"/>
              <a:pPr>
                <a:defRPr/>
              </a:pPr>
              <a:t>4</a:t>
            </a:fld>
            <a:endParaRPr lang="en-US"/>
          </a:p>
        </p:txBody>
      </p:sp>
    </p:spTree>
    <p:extLst>
      <p:ext uri="{BB962C8B-B14F-4D97-AF65-F5344CB8AC3E}">
        <p14:creationId xmlns:p14="http://schemas.microsoft.com/office/powerpoint/2010/main" val="4198863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latin typeface="Arial" panose="020B0604020202020204" pitchFamily="34" charset="0"/>
              </a:rPr>
              <a:t>Mix design is a balance between strength and durability.  We can design and mix that will be highly rut resistant, but it will not be durable.  Or we can design a very durable mix that will be prone to rutting.  The key is to balance the various constituents so as to best produce a mix that will resist rutting and yet last for years.  On top of it all, we want a smooth quite ride.</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9206" indent="-299695">
              <a:defRPr>
                <a:solidFill>
                  <a:schemeClr val="tx1"/>
                </a:solidFill>
                <a:latin typeface="Calibri" panose="020F0502020204030204" pitchFamily="34" charset="0"/>
              </a:defRPr>
            </a:lvl2pPr>
            <a:lvl3pPr marL="1198778" indent="-239756">
              <a:defRPr>
                <a:solidFill>
                  <a:schemeClr val="tx1"/>
                </a:solidFill>
                <a:latin typeface="Calibri" panose="020F0502020204030204" pitchFamily="34" charset="0"/>
              </a:defRPr>
            </a:lvl3pPr>
            <a:lvl4pPr marL="1678290" indent="-239756">
              <a:defRPr>
                <a:solidFill>
                  <a:schemeClr val="tx1"/>
                </a:solidFill>
                <a:latin typeface="Calibri" panose="020F0502020204030204" pitchFamily="34" charset="0"/>
              </a:defRPr>
            </a:lvl4pPr>
            <a:lvl5pPr marL="2157801" indent="-239756">
              <a:defRPr>
                <a:solidFill>
                  <a:schemeClr val="tx1"/>
                </a:solidFill>
                <a:latin typeface="Calibri" panose="020F0502020204030204" pitchFamily="34" charset="0"/>
              </a:defRPr>
            </a:lvl5pPr>
            <a:lvl6pPr marL="2637312" indent="-239756" fontAlgn="base">
              <a:spcBef>
                <a:spcPct val="0"/>
              </a:spcBef>
              <a:spcAft>
                <a:spcPct val="0"/>
              </a:spcAft>
              <a:defRPr>
                <a:solidFill>
                  <a:schemeClr val="tx1"/>
                </a:solidFill>
                <a:latin typeface="Calibri" panose="020F0502020204030204" pitchFamily="34" charset="0"/>
              </a:defRPr>
            </a:lvl6pPr>
            <a:lvl7pPr marL="3116824" indent="-239756" fontAlgn="base">
              <a:spcBef>
                <a:spcPct val="0"/>
              </a:spcBef>
              <a:spcAft>
                <a:spcPct val="0"/>
              </a:spcAft>
              <a:defRPr>
                <a:solidFill>
                  <a:schemeClr val="tx1"/>
                </a:solidFill>
                <a:latin typeface="Calibri" panose="020F0502020204030204" pitchFamily="34" charset="0"/>
              </a:defRPr>
            </a:lvl7pPr>
            <a:lvl8pPr marL="3596335" indent="-239756" fontAlgn="base">
              <a:spcBef>
                <a:spcPct val="0"/>
              </a:spcBef>
              <a:spcAft>
                <a:spcPct val="0"/>
              </a:spcAft>
              <a:defRPr>
                <a:solidFill>
                  <a:schemeClr val="tx1"/>
                </a:solidFill>
                <a:latin typeface="Calibri" panose="020F0502020204030204" pitchFamily="34" charset="0"/>
              </a:defRPr>
            </a:lvl8pPr>
            <a:lvl9pPr marL="4075847" indent="-239756" fontAlgn="base">
              <a:spcBef>
                <a:spcPct val="0"/>
              </a:spcBef>
              <a:spcAft>
                <a:spcPct val="0"/>
              </a:spcAft>
              <a:defRPr>
                <a:solidFill>
                  <a:schemeClr val="tx1"/>
                </a:solidFill>
                <a:latin typeface="Calibri" panose="020F0502020204030204" pitchFamily="34" charset="0"/>
              </a:defRPr>
            </a:lvl9pPr>
          </a:lstStyle>
          <a:p>
            <a:fld id="{DD0C256D-0899-4828-8E31-F758821DC38F}" type="slidenum">
              <a:rPr lang="en-US" altLang="en-US">
                <a:solidFill>
                  <a:prstClr val="black"/>
                </a:solidFill>
                <a:latin typeface="Arial" panose="020B0604020202020204" pitchFamily="34" charset="0"/>
              </a:rPr>
              <a:pPr/>
              <a:t>34</a:t>
            </a:fld>
            <a:endParaRPr lang="en-US" altLang="en-US">
              <a:solidFill>
                <a:prstClr val="black"/>
              </a:solidFill>
              <a:latin typeface="Arial" panose="020B0604020202020204" pitchFamily="34" charset="0"/>
            </a:endParaRPr>
          </a:p>
        </p:txBody>
      </p:sp>
      <p:sp>
        <p:nvSpPr>
          <p:cNvPr id="2" name="Date Placeholder 1"/>
          <p:cNvSpPr>
            <a:spLocks noGrp="1"/>
          </p:cNvSpPr>
          <p:nvPr>
            <p:ph type="dt" idx="10"/>
          </p:nvPr>
        </p:nvSpPr>
        <p:spPr/>
        <p:txBody>
          <a:bodyPr/>
          <a:lstStyle/>
          <a:p>
            <a:r>
              <a:rPr lang="en-US" smtClean="0"/>
              <a:t>5/12/2016</a:t>
            </a:r>
            <a:endParaRPr lang="en-US"/>
          </a:p>
        </p:txBody>
      </p:sp>
      <p:sp>
        <p:nvSpPr>
          <p:cNvPr id="3" name="Header Placeholder 2"/>
          <p:cNvSpPr>
            <a:spLocks noGrp="1"/>
          </p:cNvSpPr>
          <p:nvPr>
            <p:ph type="hdr" sz="quarter" idx="11"/>
          </p:nvPr>
        </p:nvSpPr>
        <p:spPr/>
        <p:txBody>
          <a:bodyPr/>
          <a:lstStyle/>
          <a:p>
            <a:r>
              <a:rPr lang="en-US" smtClean="0"/>
              <a:t>Enhanced Durabilty Workshop</a:t>
            </a:r>
            <a:endParaRPr lang="en-US"/>
          </a:p>
        </p:txBody>
      </p:sp>
    </p:spTree>
    <p:extLst>
      <p:ext uri="{BB962C8B-B14F-4D97-AF65-F5344CB8AC3E}">
        <p14:creationId xmlns:p14="http://schemas.microsoft.com/office/powerpoint/2010/main" val="2553694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913" y="1476375"/>
            <a:ext cx="5319713" cy="3990975"/>
          </a:xfrm>
        </p:spPr>
      </p:sp>
      <p:sp>
        <p:nvSpPr>
          <p:cNvPr id="3" name="Notes Placeholder 2"/>
          <p:cNvSpPr>
            <a:spLocks noGrp="1"/>
          </p:cNvSpPr>
          <p:nvPr>
            <p:ph type="body" idx="1"/>
          </p:nvPr>
        </p:nvSpPr>
        <p:spPr/>
        <p:txBody>
          <a:bodyPr/>
          <a:lstStyle/>
          <a:p>
            <a:r>
              <a:rPr lang="en-US" dirty="0" smtClean="0"/>
              <a:t>Finer gradations are more compactible, more workable, and less permeable.</a:t>
            </a:r>
          </a:p>
          <a:p>
            <a:endParaRPr lang="en-US" dirty="0" smtClean="0"/>
          </a:p>
          <a:p>
            <a:r>
              <a:rPr lang="en-US" dirty="0" smtClean="0"/>
              <a:t>Those are qualities that make for longer-lasting, more crack resistant pavements.</a:t>
            </a:r>
          </a:p>
          <a:p>
            <a:endParaRPr lang="en-US" dirty="0"/>
          </a:p>
        </p:txBody>
      </p:sp>
      <p:sp>
        <p:nvSpPr>
          <p:cNvPr id="4" name="Date Placeholder 3"/>
          <p:cNvSpPr>
            <a:spLocks noGrp="1"/>
          </p:cNvSpPr>
          <p:nvPr>
            <p:ph type="dt" idx="10"/>
          </p:nvPr>
        </p:nvSpPr>
        <p:spPr/>
        <p:txBody>
          <a:bodyPr/>
          <a:lstStyle/>
          <a:p>
            <a:r>
              <a:rPr lang="en-US" smtClean="0">
                <a:solidFill>
                  <a:prstClr val="black"/>
                </a:solidFill>
              </a:rPr>
              <a:t>5/12/2016</a:t>
            </a:r>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Enhanced Durabilty Workshop</a:t>
            </a:r>
            <a:endParaRPr lang="en-US">
              <a:solidFill>
                <a:prstClr val="black"/>
              </a:solidFill>
            </a:endParaRPr>
          </a:p>
        </p:txBody>
      </p:sp>
    </p:spTree>
    <p:extLst>
      <p:ext uri="{BB962C8B-B14F-4D97-AF65-F5344CB8AC3E}">
        <p14:creationId xmlns:p14="http://schemas.microsoft.com/office/powerpoint/2010/main" val="34961389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this cost data is now dated, the upshot still applies, compaction adds</a:t>
            </a:r>
            <a:r>
              <a:rPr lang="en-US" baseline="0" dirty="0" smtClean="0"/>
              <a:t> relatively little to the cost of a ton of asphalt concrete.</a:t>
            </a:r>
            <a:endParaRPr lang="en-US" dirty="0"/>
          </a:p>
        </p:txBody>
      </p:sp>
      <p:sp>
        <p:nvSpPr>
          <p:cNvPr id="4" name="Slide Number Placeholder 3"/>
          <p:cNvSpPr>
            <a:spLocks noGrp="1"/>
          </p:cNvSpPr>
          <p:nvPr>
            <p:ph type="sldNum" sz="quarter" idx="10"/>
          </p:nvPr>
        </p:nvSpPr>
        <p:spPr/>
        <p:txBody>
          <a:bodyPr/>
          <a:lstStyle/>
          <a:p>
            <a:fld id="{EF4FF64C-7E69-4130-B175-01D75906A759}" type="slidenum">
              <a:rPr lang="en-US" smtClean="0"/>
              <a:t>38</a:t>
            </a:fld>
            <a:endParaRPr lang="en-US"/>
          </a:p>
        </p:txBody>
      </p:sp>
      <p:sp>
        <p:nvSpPr>
          <p:cNvPr id="5" name="Date Placeholder 4"/>
          <p:cNvSpPr>
            <a:spLocks noGrp="1"/>
          </p:cNvSpPr>
          <p:nvPr>
            <p:ph type="dt" idx="11"/>
          </p:nvPr>
        </p:nvSpPr>
        <p:spPr/>
        <p:txBody>
          <a:bodyPr/>
          <a:lstStyle/>
          <a:p>
            <a:r>
              <a:rPr lang="en-US" smtClean="0"/>
              <a:t>5/12/2016</a:t>
            </a:r>
            <a:endParaRPr lang="en-US"/>
          </a:p>
        </p:txBody>
      </p:sp>
      <p:sp>
        <p:nvSpPr>
          <p:cNvPr id="6" name="Header Placeholder 5"/>
          <p:cNvSpPr>
            <a:spLocks noGrp="1"/>
          </p:cNvSpPr>
          <p:nvPr>
            <p:ph type="hdr" sz="quarter" idx="12"/>
          </p:nvPr>
        </p:nvSpPr>
        <p:spPr/>
        <p:txBody>
          <a:bodyPr/>
          <a:lstStyle/>
          <a:p>
            <a:r>
              <a:rPr lang="en-US" smtClean="0"/>
              <a:t>Enhanced Durabilty Workshop</a:t>
            </a:r>
            <a:endParaRPr lang="en-US"/>
          </a:p>
        </p:txBody>
      </p:sp>
    </p:spTree>
    <p:extLst>
      <p:ext uri="{BB962C8B-B14F-4D97-AF65-F5344CB8AC3E}">
        <p14:creationId xmlns:p14="http://schemas.microsoft.com/office/powerpoint/2010/main" val="4079409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5286">
              <a:defRPr/>
            </a:pPr>
            <a:r>
              <a:rPr lang="en-US" dirty="0" smtClean="0"/>
              <a:t>Like the paver automatics, the vibratory screed should always be on to allow for good material flow under the screed and for pre-compaction.  </a:t>
            </a:r>
            <a:r>
              <a:rPr lang="en-US" b="0" dirty="0" smtClean="0"/>
              <a:t>  </a:t>
            </a:r>
          </a:p>
          <a:p>
            <a:pPr defTabSz="895286">
              <a:defRPr/>
            </a:pPr>
            <a:r>
              <a:rPr lang="en-US" b="1" dirty="0" smtClean="0"/>
              <a:t>If paver running on automatics, screed operator doesn’t need to ride screed all the time.</a:t>
            </a:r>
            <a:endParaRPr lang="en-US" b="1" dirty="0"/>
          </a:p>
        </p:txBody>
      </p:sp>
      <p:sp>
        <p:nvSpPr>
          <p:cNvPr id="4" name="Slide Number Placeholder 3"/>
          <p:cNvSpPr>
            <a:spLocks noGrp="1"/>
          </p:cNvSpPr>
          <p:nvPr>
            <p:ph type="sldNum" sz="quarter" idx="10"/>
          </p:nvPr>
        </p:nvSpPr>
        <p:spPr/>
        <p:txBody>
          <a:bodyPr/>
          <a:lstStyle/>
          <a:p>
            <a:pPr>
              <a:defRPr/>
            </a:pPr>
            <a:fld id="{BDE672DE-71AE-474F-8901-8CCC00BBE38B}"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538424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want the paver to run nonstop all day at the same speed.  </a:t>
            </a:r>
          </a:p>
          <a:p>
            <a:endParaRPr lang="en-US" baseline="0" dirty="0" smtClean="0"/>
          </a:p>
          <a:p>
            <a:r>
              <a:rPr lang="en-US" baseline="0" dirty="0" smtClean="0"/>
              <a:t>The chosen speed needs to match the output of the hot plant, the delivery capabilities of the trucking, and the compaction capabilities of the rollers.</a:t>
            </a:r>
            <a:endParaRPr lang="en-US" dirty="0"/>
          </a:p>
        </p:txBody>
      </p:sp>
      <p:sp>
        <p:nvSpPr>
          <p:cNvPr id="4" name="Slide Number Placeholder 3"/>
          <p:cNvSpPr>
            <a:spLocks noGrp="1"/>
          </p:cNvSpPr>
          <p:nvPr>
            <p:ph type="sldNum" sz="quarter" idx="10"/>
          </p:nvPr>
        </p:nvSpPr>
        <p:spPr/>
        <p:txBody>
          <a:bodyPr/>
          <a:lstStyle/>
          <a:p>
            <a:fld id="{EF4FF64C-7E69-4130-B175-01D75906A759}" type="slidenum">
              <a:rPr lang="en-US" smtClean="0"/>
              <a:t>41</a:t>
            </a:fld>
            <a:endParaRPr lang="en-US"/>
          </a:p>
        </p:txBody>
      </p:sp>
      <p:sp>
        <p:nvSpPr>
          <p:cNvPr id="5" name="Date Placeholder 4"/>
          <p:cNvSpPr>
            <a:spLocks noGrp="1"/>
          </p:cNvSpPr>
          <p:nvPr>
            <p:ph type="dt" idx="11"/>
          </p:nvPr>
        </p:nvSpPr>
        <p:spPr/>
        <p:txBody>
          <a:bodyPr/>
          <a:lstStyle/>
          <a:p>
            <a:r>
              <a:rPr lang="en-US" smtClean="0"/>
              <a:t>5/12/2016</a:t>
            </a:r>
            <a:endParaRPr lang="en-US"/>
          </a:p>
        </p:txBody>
      </p:sp>
      <p:sp>
        <p:nvSpPr>
          <p:cNvPr id="6" name="Header Placeholder 5"/>
          <p:cNvSpPr>
            <a:spLocks noGrp="1"/>
          </p:cNvSpPr>
          <p:nvPr>
            <p:ph type="hdr" sz="quarter" idx="12"/>
          </p:nvPr>
        </p:nvSpPr>
        <p:spPr/>
        <p:txBody>
          <a:bodyPr/>
          <a:lstStyle/>
          <a:p>
            <a:r>
              <a:rPr lang="en-US" smtClean="0"/>
              <a:t>Enhanced Durabilty Workshop</a:t>
            </a:r>
            <a:endParaRPr lang="en-US"/>
          </a:p>
        </p:txBody>
      </p:sp>
    </p:spTree>
    <p:extLst>
      <p:ext uri="{BB962C8B-B14F-4D97-AF65-F5344CB8AC3E}">
        <p14:creationId xmlns:p14="http://schemas.microsoft.com/office/powerpoint/2010/main" val="4197464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what performing a test strip at the beginning of the project would look like.  An inspector with a nuclear density gauge is determining the density of the mat after each pass.  In this case, the inspector is building a compaction curve for the breakdown roller.    The compaction curve is a plot of Density on the vertical axis against number of passes on the horizontal axis.  As you can see, the density is increasing after each roller pass until pass # 4 where there is no significant increase in density from pass #3.  Since we want to avoid “breaking” the mix (actually getting a reduction in density), the inspector decides to select 3 passes for the breakdown roller.  The same procedure would then be followed to establish the correct number of passes for the other phases of compaction.</a:t>
            </a:r>
          </a:p>
          <a:p>
            <a:endParaRPr lang="en-US" dirty="0" smtClean="0"/>
          </a:p>
          <a:p>
            <a:r>
              <a:rPr lang="en-US" dirty="0" smtClean="0"/>
              <a:t>OK, now we have established that we want to perform three passes with the breakdown roller for this project.   That means that we want to get a uniform coverage of three passes with the first roller everywhere on the mat.</a:t>
            </a:r>
          </a:p>
          <a:p>
            <a:endParaRPr lang="en-US" dirty="0"/>
          </a:p>
        </p:txBody>
      </p:sp>
      <p:sp>
        <p:nvSpPr>
          <p:cNvPr id="4" name="Slide Number Placeholder 3"/>
          <p:cNvSpPr>
            <a:spLocks noGrp="1"/>
          </p:cNvSpPr>
          <p:nvPr>
            <p:ph type="sldNum" sz="quarter" idx="10"/>
          </p:nvPr>
        </p:nvSpPr>
        <p:spPr/>
        <p:txBody>
          <a:bodyPr/>
          <a:lstStyle/>
          <a:p>
            <a:pPr>
              <a:defRPr/>
            </a:pPr>
            <a:fld id="{28297864-9C6D-435B-9ED0-B725B59502D5}" type="slidenum">
              <a:rPr lang="en-US" smtClean="0">
                <a:solidFill>
                  <a:prstClr val="black"/>
                </a:solidFill>
              </a:rPr>
              <a:pPr>
                <a:defRPr/>
              </a:pPr>
              <a:t>42</a:t>
            </a:fld>
            <a:endParaRPr lang="en-US" dirty="0">
              <a:solidFill>
                <a:prstClr val="black"/>
              </a:solidFill>
            </a:endParaRPr>
          </a:p>
        </p:txBody>
      </p:sp>
      <p:sp>
        <p:nvSpPr>
          <p:cNvPr id="5" name="Date Placeholder 4"/>
          <p:cNvSpPr>
            <a:spLocks noGrp="1"/>
          </p:cNvSpPr>
          <p:nvPr>
            <p:ph type="dt" idx="11"/>
          </p:nvPr>
        </p:nvSpPr>
        <p:spPr/>
        <p:txBody>
          <a:bodyPr/>
          <a:lstStyle/>
          <a:p>
            <a:r>
              <a:rPr lang="en-US" smtClean="0"/>
              <a:t>5/12/2016</a:t>
            </a:r>
            <a:endParaRPr lang="en-US"/>
          </a:p>
        </p:txBody>
      </p:sp>
      <p:sp>
        <p:nvSpPr>
          <p:cNvPr id="6" name="Header Placeholder 5"/>
          <p:cNvSpPr>
            <a:spLocks noGrp="1"/>
          </p:cNvSpPr>
          <p:nvPr>
            <p:ph type="hdr" sz="quarter" idx="12"/>
          </p:nvPr>
        </p:nvSpPr>
        <p:spPr/>
        <p:txBody>
          <a:bodyPr/>
          <a:lstStyle/>
          <a:p>
            <a:r>
              <a:rPr lang="en-US" smtClean="0"/>
              <a:t>Enhanced Durabilty Workshop</a:t>
            </a:r>
            <a:endParaRPr lang="en-US"/>
          </a:p>
        </p:txBody>
      </p:sp>
    </p:spTree>
    <p:extLst>
      <p:ext uri="{BB962C8B-B14F-4D97-AF65-F5344CB8AC3E}">
        <p14:creationId xmlns:p14="http://schemas.microsoft.com/office/powerpoint/2010/main" val="69924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photo shows two vibratory rollers working in tandem during the breakdown phase of compaction typically right behind the paver.  Using</a:t>
            </a:r>
            <a:r>
              <a:rPr lang="en-US" baseline="0" dirty="0" smtClean="0"/>
              <a:t> two or more rollers like this puts the maximum </a:t>
            </a:r>
            <a:r>
              <a:rPr lang="en-US" baseline="0" dirty="0" err="1" smtClean="0"/>
              <a:t>compactive</a:t>
            </a:r>
            <a:r>
              <a:rPr lang="en-US" baseline="0" dirty="0" smtClean="0"/>
              <a:t> effort on the mat before it has a chance to cool off.  </a:t>
            </a:r>
            <a:r>
              <a:rPr lang="en-US" dirty="0" smtClean="0"/>
              <a:t>This is becoming more and more commonplace</a:t>
            </a:r>
            <a:r>
              <a:rPr lang="en-US" baseline="0" dirty="0" smtClean="0"/>
              <a:t> especially on high production projects and on hard-to-compact asphalt mixtures.  Tandem breakdown rolling is also a great way to address a scenario where there is a limited amount of time to complete </a:t>
            </a:r>
            <a:r>
              <a:rPr lang="en-US" baseline="0" smtClean="0"/>
              <a:t>compaction.   Notice </a:t>
            </a:r>
            <a:r>
              <a:rPr lang="en-US" baseline="0" dirty="0" smtClean="0"/>
              <a:t>that this brand of roller allows the operator to offset the roller drums to increase the width of the passes.</a:t>
            </a:r>
          </a:p>
        </p:txBody>
      </p:sp>
      <p:sp>
        <p:nvSpPr>
          <p:cNvPr id="4" name="Slide Number Placeholder 3"/>
          <p:cNvSpPr>
            <a:spLocks noGrp="1"/>
          </p:cNvSpPr>
          <p:nvPr>
            <p:ph type="sldNum" sz="quarter" idx="10"/>
          </p:nvPr>
        </p:nvSpPr>
        <p:spPr/>
        <p:txBody>
          <a:bodyPr/>
          <a:lstStyle/>
          <a:p>
            <a:fld id="{7EA5FA91-AFB9-4309-A71E-03A80DAE1530}" type="slidenum">
              <a:rPr lang="en-US" smtClean="0">
                <a:solidFill>
                  <a:prstClr val="black"/>
                </a:solidFill>
              </a:rPr>
              <a:pPr/>
              <a:t>45</a:t>
            </a:fld>
            <a:endParaRPr lang="en-US">
              <a:solidFill>
                <a:prstClr val="black"/>
              </a:solidFill>
            </a:endParaRPr>
          </a:p>
        </p:txBody>
      </p:sp>
      <p:sp>
        <p:nvSpPr>
          <p:cNvPr id="5" name="Date Placeholder 4"/>
          <p:cNvSpPr>
            <a:spLocks noGrp="1"/>
          </p:cNvSpPr>
          <p:nvPr>
            <p:ph type="dt" idx="11"/>
          </p:nvPr>
        </p:nvSpPr>
        <p:spPr/>
        <p:txBody>
          <a:bodyPr/>
          <a:lstStyle/>
          <a:p>
            <a:r>
              <a:rPr lang="en-US" smtClean="0"/>
              <a:t>5/12/2016</a:t>
            </a:r>
            <a:endParaRPr lang="en-US"/>
          </a:p>
        </p:txBody>
      </p:sp>
      <p:sp>
        <p:nvSpPr>
          <p:cNvPr id="6" name="Header Placeholder 5"/>
          <p:cNvSpPr>
            <a:spLocks noGrp="1"/>
          </p:cNvSpPr>
          <p:nvPr>
            <p:ph type="hdr" sz="quarter" idx="12"/>
          </p:nvPr>
        </p:nvSpPr>
        <p:spPr/>
        <p:txBody>
          <a:bodyPr/>
          <a:lstStyle/>
          <a:p>
            <a:r>
              <a:rPr lang="en-US" smtClean="0"/>
              <a:t>Enhanced Durabilty Workshop</a:t>
            </a:r>
            <a:endParaRPr lang="en-US"/>
          </a:p>
        </p:txBody>
      </p:sp>
    </p:spTree>
    <p:extLst>
      <p:ext uri="{BB962C8B-B14F-4D97-AF65-F5344CB8AC3E}">
        <p14:creationId xmlns:p14="http://schemas.microsoft.com/office/powerpoint/2010/main" val="2712567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photo shows two vibratory rollers working in tandem during the breakdown phase of compaction typically right behind the paver.  Using</a:t>
            </a:r>
            <a:r>
              <a:rPr lang="en-US" baseline="0" dirty="0" smtClean="0"/>
              <a:t> two or more rollers like this puts the maximum </a:t>
            </a:r>
            <a:r>
              <a:rPr lang="en-US" baseline="0" dirty="0" err="1" smtClean="0"/>
              <a:t>compactive</a:t>
            </a:r>
            <a:r>
              <a:rPr lang="en-US" baseline="0" dirty="0" smtClean="0"/>
              <a:t> effort on the mat before it has a chance to cool off.  </a:t>
            </a:r>
            <a:r>
              <a:rPr lang="en-US" dirty="0" smtClean="0"/>
              <a:t>This is becoming more and more commonplace</a:t>
            </a:r>
            <a:r>
              <a:rPr lang="en-US" baseline="0" dirty="0" smtClean="0"/>
              <a:t> especially on high production projects and on hard-to-compact asphalt mixtures.  Tandem breakdown rolling is also a great way to address a scenario where there is a limited amount of time to complete </a:t>
            </a:r>
            <a:r>
              <a:rPr lang="en-US" baseline="0" smtClean="0"/>
              <a:t>compaction.   Notice </a:t>
            </a:r>
            <a:r>
              <a:rPr lang="en-US" baseline="0" dirty="0" smtClean="0"/>
              <a:t>that this brand of roller allows the operator to offset the roller drums to increase the width of the passes.</a:t>
            </a:r>
          </a:p>
        </p:txBody>
      </p:sp>
      <p:sp>
        <p:nvSpPr>
          <p:cNvPr id="4" name="Slide Number Placeholder 3"/>
          <p:cNvSpPr>
            <a:spLocks noGrp="1"/>
          </p:cNvSpPr>
          <p:nvPr>
            <p:ph type="sldNum" sz="quarter" idx="10"/>
          </p:nvPr>
        </p:nvSpPr>
        <p:spPr/>
        <p:txBody>
          <a:bodyPr/>
          <a:lstStyle/>
          <a:p>
            <a:fld id="{7EA5FA91-AFB9-4309-A71E-03A80DAE1530}" type="slidenum">
              <a:rPr lang="en-US" smtClean="0">
                <a:solidFill>
                  <a:prstClr val="black"/>
                </a:solidFill>
              </a:rPr>
              <a:pPr/>
              <a:t>46</a:t>
            </a:fld>
            <a:endParaRPr lang="en-US">
              <a:solidFill>
                <a:prstClr val="black"/>
              </a:solidFill>
            </a:endParaRPr>
          </a:p>
        </p:txBody>
      </p:sp>
      <p:sp>
        <p:nvSpPr>
          <p:cNvPr id="5" name="Date Placeholder 4"/>
          <p:cNvSpPr>
            <a:spLocks noGrp="1"/>
          </p:cNvSpPr>
          <p:nvPr>
            <p:ph type="dt" idx="11"/>
          </p:nvPr>
        </p:nvSpPr>
        <p:spPr/>
        <p:txBody>
          <a:bodyPr/>
          <a:lstStyle/>
          <a:p>
            <a:r>
              <a:rPr lang="en-US" smtClean="0"/>
              <a:t>5/12/2016</a:t>
            </a:r>
            <a:endParaRPr lang="en-US"/>
          </a:p>
        </p:txBody>
      </p:sp>
      <p:sp>
        <p:nvSpPr>
          <p:cNvPr id="6" name="Header Placeholder 5"/>
          <p:cNvSpPr>
            <a:spLocks noGrp="1"/>
          </p:cNvSpPr>
          <p:nvPr>
            <p:ph type="hdr" sz="quarter" idx="12"/>
          </p:nvPr>
        </p:nvSpPr>
        <p:spPr/>
        <p:txBody>
          <a:bodyPr/>
          <a:lstStyle/>
          <a:p>
            <a:r>
              <a:rPr lang="en-US" smtClean="0"/>
              <a:t>Enhanced Durabilty Workshop</a:t>
            </a:r>
            <a:endParaRPr lang="en-US"/>
          </a:p>
        </p:txBody>
      </p:sp>
    </p:spTree>
    <p:extLst>
      <p:ext uri="{BB962C8B-B14F-4D97-AF65-F5344CB8AC3E}">
        <p14:creationId xmlns:p14="http://schemas.microsoft.com/office/powerpoint/2010/main" val="15122614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F3A353-957D-419F-86AF-560DEC22B1DF}" type="slidenum">
              <a:rPr lang="en-US" smtClean="0"/>
              <a:pPr/>
              <a:t>48</a:t>
            </a:fld>
            <a:endParaRPr lang="en-US" dirty="0"/>
          </a:p>
        </p:txBody>
      </p:sp>
    </p:spTree>
    <p:extLst>
      <p:ext uri="{BB962C8B-B14F-4D97-AF65-F5344CB8AC3E}">
        <p14:creationId xmlns:p14="http://schemas.microsoft.com/office/powerpoint/2010/main" val="219054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in CT</a:t>
            </a:r>
          </a:p>
          <a:p>
            <a:endParaRPr lang="en-US" dirty="0" smtClean="0"/>
          </a:p>
          <a:p>
            <a:r>
              <a:rPr lang="en-US" dirty="0" smtClean="0"/>
              <a:t>Both LJs deteriorating</a:t>
            </a:r>
            <a:endParaRPr lang="en-US" dirty="0"/>
          </a:p>
        </p:txBody>
      </p:sp>
      <p:sp>
        <p:nvSpPr>
          <p:cNvPr id="4" name="Slide Number Placeholder 3"/>
          <p:cNvSpPr>
            <a:spLocks noGrp="1"/>
          </p:cNvSpPr>
          <p:nvPr>
            <p:ph type="sldNum" sz="quarter" idx="10"/>
          </p:nvPr>
        </p:nvSpPr>
        <p:spPr/>
        <p:txBody>
          <a:bodyPr/>
          <a:lstStyle/>
          <a:p>
            <a:pPr>
              <a:defRPr/>
            </a:pPr>
            <a:fld id="{BDE672DE-71AE-474F-8901-8CCC00BBE38B}" type="slidenum">
              <a:rPr lang="en-US" smtClean="0"/>
              <a:pPr>
                <a:defRPr/>
              </a:pPr>
              <a:t>5</a:t>
            </a:fld>
            <a:endParaRPr lang="en-US"/>
          </a:p>
        </p:txBody>
      </p:sp>
    </p:spTree>
    <p:extLst>
      <p:ext uri="{BB962C8B-B14F-4D97-AF65-F5344CB8AC3E}">
        <p14:creationId xmlns:p14="http://schemas.microsoft.com/office/powerpoint/2010/main" val="4265395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Note that both longitudinal joints failed before the mat and were milled and filled. </a:t>
            </a:r>
            <a:endParaRPr lang="en-US" u="sng" dirty="0"/>
          </a:p>
        </p:txBody>
      </p:sp>
      <p:sp>
        <p:nvSpPr>
          <p:cNvPr id="4" name="Slide Number Placeholder 3"/>
          <p:cNvSpPr>
            <a:spLocks noGrp="1"/>
          </p:cNvSpPr>
          <p:nvPr>
            <p:ph type="sldNum" sz="quarter" idx="10"/>
          </p:nvPr>
        </p:nvSpPr>
        <p:spPr/>
        <p:txBody>
          <a:bodyPr/>
          <a:lstStyle/>
          <a:p>
            <a:pPr>
              <a:defRPr/>
            </a:pPr>
            <a:fld id="{BDE672DE-71AE-474F-8901-8CCC00BBE38B}" type="slidenum">
              <a:rPr lang="en-US" smtClean="0"/>
              <a:pPr>
                <a:defRPr/>
              </a:pPr>
              <a:t>6</a:t>
            </a:fld>
            <a:endParaRPr lang="en-US"/>
          </a:p>
        </p:txBody>
      </p:sp>
    </p:spTree>
    <p:extLst>
      <p:ext uri="{BB962C8B-B14F-4D97-AF65-F5344CB8AC3E}">
        <p14:creationId xmlns:p14="http://schemas.microsoft.com/office/powerpoint/2010/main" val="1954277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F3A353-957D-419F-86AF-560DEC22B1DF}" type="slidenum">
              <a:rPr lang="en-US" smtClean="0"/>
              <a:pPr/>
              <a:t>7</a:t>
            </a:fld>
            <a:endParaRPr lang="en-US" dirty="0"/>
          </a:p>
        </p:txBody>
      </p:sp>
    </p:spTree>
    <p:extLst>
      <p:ext uri="{BB962C8B-B14F-4D97-AF65-F5344CB8AC3E}">
        <p14:creationId xmlns:p14="http://schemas.microsoft.com/office/powerpoint/2010/main" val="1010154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(This slide was moved up)</a:t>
            </a:r>
          </a:p>
          <a:p>
            <a:endParaRPr lang="en-US" b="1" baseline="0" dirty="0" smtClean="0"/>
          </a:p>
          <a:p>
            <a:r>
              <a:rPr lang="en-US" b="1" baseline="0" dirty="0" smtClean="0"/>
              <a:t>We need to define butt (vertical edge) joint versus notched wedge joint.  More on these later. </a:t>
            </a:r>
          </a:p>
          <a:p>
            <a:endParaRPr lang="en-US" dirty="0" smtClean="0"/>
          </a:p>
          <a:p>
            <a:r>
              <a:rPr lang="en-US" b="1" baseline="0" dirty="0" smtClean="0">
                <a:solidFill>
                  <a:srgbClr val="C00000"/>
                </a:solidFill>
              </a:rPr>
              <a:t>The notched wedge was originally developed for the opportunity for higher tonnage (not required to pull second lane up before opening joint to traffic) and for safety (FHWA requires closing up any lift 2 inches or greater before opening for traffic).  Some States decrease that requirement of 2 or greater, to 1.5” or greater, or 1.75” or greater. </a:t>
            </a:r>
          </a:p>
          <a:p>
            <a:endParaRPr lang="en-US" dirty="0" smtClean="0"/>
          </a:p>
          <a:p>
            <a:r>
              <a:rPr lang="en-US" dirty="0" smtClean="0"/>
              <a:t>Schematic of butt and notched wedge joints.</a:t>
            </a:r>
          </a:p>
          <a:p>
            <a:endParaRPr lang="en-US" dirty="0" smtClean="0"/>
          </a:p>
          <a:p>
            <a:r>
              <a:rPr lang="en-US" dirty="0" smtClean="0"/>
              <a:t>Wedge Joints: Geometry requirements (slope of the wedge and depth of the notches) vary across the state DOTs, and can also vary depending on the thickness of the mat being placed.  We recommend there is a notch, especially on top, and also on the bottom of the mat.</a:t>
            </a:r>
          </a:p>
          <a:p>
            <a:endParaRPr lang="en-US" dirty="0" smtClean="0"/>
          </a:p>
          <a:p>
            <a:r>
              <a:rPr lang="en-US" dirty="0" smtClean="0"/>
              <a:t>Butt Joints: We are distinguishing between paver constructed “butt joints” and milled/cutback “butt joints” because the proper overlap is different.  For paver constructed butt joints, the proper overlap is 1”</a:t>
            </a:r>
            <a:r>
              <a:rPr lang="en-US" u="sng" dirty="0" smtClean="0"/>
              <a:t>+</a:t>
            </a:r>
            <a:r>
              <a:rPr lang="en-US" dirty="0" smtClean="0"/>
              <a:t>.5”, while for milled or cutback joints, the proper overlap is 0.5”.  Some locations may not refer to a milled or cutback joint as a butt joint. </a:t>
            </a:r>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DE672DE-71AE-474F-8901-8CCC00BBE38B}"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3927892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r>
              <a:rPr lang="en-US" dirty="0" smtClean="0"/>
              <a:t>The next ten slides or so will cover different types of longitudinal joints; hot, notched-wedge, butt.  </a:t>
            </a:r>
          </a:p>
          <a:p>
            <a:endParaRPr lang="en-US" dirty="0" smtClean="0"/>
          </a:p>
          <a:p>
            <a:r>
              <a:rPr lang="en-US" dirty="0" smtClean="0"/>
              <a:t>Everyone does agree that the best longitudinal joint is a hot, rather than a cold, joint.  That can be accomplished using pavers in echelon or paving with</a:t>
            </a:r>
            <a:r>
              <a:rPr lang="en-US" baseline="0" dirty="0" smtClean="0"/>
              <a:t> a paver capable of paving several lanes, and possibly a shoulder with one pass</a:t>
            </a:r>
            <a:r>
              <a:rPr lang="en-US" dirty="0" smtClean="0"/>
              <a:t>.</a:t>
            </a:r>
            <a:r>
              <a:rPr lang="en-US" baseline="0" dirty="0" smtClean="0"/>
              <a:t>  (</a:t>
            </a:r>
            <a:r>
              <a:rPr lang="en-US" dirty="0" smtClean="0"/>
              <a:t>This is I-295,</a:t>
            </a:r>
            <a:r>
              <a:rPr lang="en-US" baseline="0" dirty="0" smtClean="0"/>
              <a:t> </a:t>
            </a:r>
            <a:r>
              <a:rPr lang="en-US" dirty="0" smtClean="0"/>
              <a:t>southbound,</a:t>
            </a:r>
            <a:r>
              <a:rPr lang="en-US" baseline="0" dirty="0" smtClean="0"/>
              <a:t> </a:t>
            </a:r>
            <a:r>
              <a:rPr lang="en-US" dirty="0" smtClean="0"/>
              <a:t>in New Jersey.  Three lanes being placed in tandem.)  There</a:t>
            </a:r>
            <a:r>
              <a:rPr lang="en-US" baseline="0" dirty="0" smtClean="0"/>
              <a:t> is one problem, the opportunities to pave several lanes at one time and maintain an acceptable traffic flow do not happen very often.  Consequently, most of the time we are left with paving one lane at a time and have the resulting cold joint.</a:t>
            </a:r>
            <a:endParaRPr lang="en-US" dirty="0" smtClean="0"/>
          </a:p>
        </p:txBody>
      </p:sp>
      <p:sp>
        <p:nvSpPr>
          <p:cNvPr id="87044" name="Slide Number Placeholder 3"/>
          <p:cNvSpPr>
            <a:spLocks noGrp="1"/>
          </p:cNvSpPr>
          <p:nvPr>
            <p:ph type="sldNum" sz="quarter" idx="5"/>
          </p:nvPr>
        </p:nvSpPr>
        <p:spPr>
          <a:noFill/>
        </p:spPr>
        <p:txBody>
          <a:bodyPr/>
          <a:lstStyle/>
          <a:p>
            <a:fld id="{E5C20E87-D1A3-4211-9416-F9FC6BDB970C}" type="slidenum">
              <a:rPr lang="en-US" smtClean="0"/>
              <a:pPr/>
              <a:t>9</a:t>
            </a:fld>
            <a:endParaRPr lang="en-US" smtClean="0"/>
          </a:p>
        </p:txBody>
      </p:sp>
    </p:spTree>
    <p:extLst>
      <p:ext uri="{BB962C8B-B14F-4D97-AF65-F5344CB8AC3E}">
        <p14:creationId xmlns:p14="http://schemas.microsoft.com/office/powerpoint/2010/main" val="436869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a:t>
            </a:r>
            <a:r>
              <a:rPr lang="en-US" baseline="0" dirty="0" smtClean="0"/>
              <a:t> intermediate mix placed with echelon paving.  The joint passes between the $0.25s but unable to tell where it is</a:t>
            </a:r>
            <a:endParaRPr lang="en-US" dirty="0"/>
          </a:p>
        </p:txBody>
      </p:sp>
      <p:sp>
        <p:nvSpPr>
          <p:cNvPr id="4" name="Slide Number Placeholder 3"/>
          <p:cNvSpPr>
            <a:spLocks noGrp="1"/>
          </p:cNvSpPr>
          <p:nvPr>
            <p:ph type="sldNum" sz="quarter" idx="10"/>
          </p:nvPr>
        </p:nvSpPr>
        <p:spPr/>
        <p:txBody>
          <a:bodyPr/>
          <a:lstStyle/>
          <a:p>
            <a:pPr>
              <a:defRPr/>
            </a:pPr>
            <a:fld id="{BDE672DE-71AE-474F-8901-8CCC00BBE38B}" type="slidenum">
              <a:rPr lang="en-US" smtClean="0"/>
              <a:pPr>
                <a:defRPr/>
              </a:pPr>
              <a:t>10</a:t>
            </a:fld>
            <a:endParaRPr lang="en-US"/>
          </a:p>
        </p:txBody>
      </p:sp>
    </p:spTree>
    <p:extLst>
      <p:ext uri="{BB962C8B-B14F-4D97-AF65-F5344CB8AC3E}">
        <p14:creationId xmlns:p14="http://schemas.microsoft.com/office/powerpoint/2010/main" val="66170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11758015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lgn="ctr">
              <a:defRPr>
                <a:solidFill>
                  <a:schemeClr val="tx1"/>
                </a:solidFill>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F353B09-FEBB-4E30-AF50-85981E3342E9}"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85B3C8B-2CFC-49D8-8136-D8A21AD833C7}"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43D0FFDF-55D6-460C-B797-140421CE14A4}"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9C9A8C85-ACBE-4D0F-82B5-A37C144A074B}"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ECCF7FB7-BA69-4D22-855F-9D548ABD41E8}"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8E17CB8-D194-4CA0-A837-1B38D21D559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4EAC339B-D43A-4229-96D6-CE72C487EF6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920C5DC-3126-41BB-95D0-A45061908A4F}"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D996F39-2CCD-4B79-8F72-F85BBFEE5D60}"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951070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9378332-37F2-4992-8CA7-0EF635A94538}"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315480E2-CBBD-4F05-9165-EF0B17400E4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042CE61D-C550-4D09-A744-1F3BCB54CFF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a:prstGeom prst="rect">
            <a:avLst/>
          </a:prstGeom>
        </p:spPr>
        <p:txBody>
          <a:bodyPr/>
          <a:lstStyle/>
          <a:p>
            <a:r>
              <a:rPr lang="en-US" dirty="0" smtClean="0"/>
              <a:t>Click icon to add clip art</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6480437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52145898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67224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xfrm>
            <a:off x="457200" y="6477000"/>
            <a:ext cx="2133600" cy="228600"/>
          </a:xfrm>
          <a:prstGeom prst="rect">
            <a:avLst/>
          </a:prstGeom>
        </p:spPr>
        <p:txBody>
          <a:bodyPr/>
          <a:lstStyle>
            <a:lvl1pPr>
              <a:defRPr>
                <a:ea typeface="ＭＳ Ｐゴシック" charset="0"/>
                <a:cs typeface="ＭＳ Ｐゴシック" charset="0"/>
              </a:defRPr>
            </a:lvl1pPr>
          </a:lstStyle>
          <a:p>
            <a:pPr>
              <a:defRPr/>
            </a:pPr>
            <a:fld id="{D1903793-A697-564B-9F31-CB1234DD7B9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91343810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dirty="0"/>
          </a:p>
        </p:txBody>
      </p:sp>
      <p:sp>
        <p:nvSpPr>
          <p:cNvPr id="4" name="Rectangle 6"/>
          <p:cNvSpPr>
            <a:spLocks noGrp="1" noChangeArrowheads="1"/>
          </p:cNvSpPr>
          <p:nvPr>
            <p:ph type="sldNum" sz="quarter" idx="10"/>
          </p:nvPr>
        </p:nvSpPr>
        <p:spPr>
          <a:xfrm>
            <a:off x="457200" y="6477000"/>
            <a:ext cx="2133600" cy="228600"/>
          </a:xfrm>
          <a:prstGeom prst="rect">
            <a:avLst/>
          </a:prstGeom>
          <a:ln/>
        </p:spPr>
        <p:txBody>
          <a:bodyPr/>
          <a:lstStyle>
            <a:lvl1pPr>
              <a:defRPr/>
            </a:lvl1pPr>
          </a:lstStyle>
          <a:p>
            <a:pPr>
              <a:defRPr/>
            </a:pPr>
            <a:fld id="{74771CF7-A6E3-4B56-8197-2C9C8A56ADB7}"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99830904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276B7A3B-1253-4C25-8EAA-B0629B196DD7}" type="slidenum">
              <a:rPr lang="en-US"/>
              <a:pPr>
                <a:defRPr/>
              </a:pPr>
              <a:t>‹#›</a:t>
            </a:fld>
            <a:endParaRPr lang="en-US" dirty="0"/>
          </a:p>
        </p:txBody>
      </p:sp>
    </p:spTree>
    <p:extLst>
      <p:ext uri="{BB962C8B-B14F-4D97-AF65-F5344CB8AC3E}">
        <p14:creationId xmlns:p14="http://schemas.microsoft.com/office/powerpoint/2010/main" val="1622983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B8271121-1E9A-42CD-9C97-82607FEA5850}" type="slidenum">
              <a:rPr lang="en-US"/>
              <a:pPr/>
              <a:t>‹#›</a:t>
            </a:fld>
            <a:endParaRPr lang="en-US" dirty="0"/>
          </a:p>
        </p:txBody>
      </p:sp>
    </p:spTree>
    <p:extLst>
      <p:ext uri="{BB962C8B-B14F-4D97-AF65-F5344CB8AC3E}">
        <p14:creationId xmlns:p14="http://schemas.microsoft.com/office/powerpoint/2010/main" val="2140505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image" Target="../media/image2.jpe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2.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85023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65221" y="1179095"/>
            <a:ext cx="8237621" cy="539816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74478614"/>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Lst>
  <mc:AlternateContent xmlns:mc="http://schemas.openxmlformats.org/markup-compatibility/2006" xmlns:p14="http://schemas.microsoft.com/office/powerpoint/2010/main">
    <mc:Choice Requires="p14">
      <p:transition p14:dur="25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868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457200" y="64770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a:lvl1pPr>
          </a:lstStyle>
          <a:p>
            <a:pPr eaLnBrk="1" hangingPunct="1">
              <a:defRPr/>
            </a:pPr>
            <a:fld id="{99E03880-A953-478C-A518-C0B52B40D868}" type="slidenum">
              <a:rPr lang="en-US">
                <a:solidFill>
                  <a:srgbClr val="000000"/>
                </a:solidFill>
                <a:latin typeface="Arial" charset="0"/>
              </a:rPr>
              <a:pPr eaLnBrk="1" hangingPunct="1">
                <a:defRPr/>
              </a:pPr>
              <a:t>‹#›</a:t>
            </a:fld>
            <a:endParaRPr lang="en-US" dirty="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dt="0"/>
  <p:txStyles>
    <p:title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Black" pitchFamily="34" charset="0"/>
        </a:defRPr>
      </a:lvl2pPr>
      <a:lvl3pPr algn="l" rtl="0" eaLnBrk="1" fontAlgn="base" hangingPunct="1">
        <a:spcBef>
          <a:spcPct val="0"/>
        </a:spcBef>
        <a:spcAft>
          <a:spcPct val="0"/>
        </a:spcAft>
        <a:defRPr sz="3600">
          <a:solidFill>
            <a:schemeClr val="bg1"/>
          </a:solidFill>
          <a:latin typeface="Arial Black" pitchFamily="34" charset="0"/>
        </a:defRPr>
      </a:lvl3pPr>
      <a:lvl4pPr algn="l" rtl="0" eaLnBrk="1" fontAlgn="base" hangingPunct="1">
        <a:spcBef>
          <a:spcPct val="0"/>
        </a:spcBef>
        <a:spcAft>
          <a:spcPct val="0"/>
        </a:spcAft>
        <a:defRPr sz="3600">
          <a:solidFill>
            <a:schemeClr val="bg1"/>
          </a:solidFill>
          <a:latin typeface="Arial Black" pitchFamily="34" charset="0"/>
        </a:defRPr>
      </a:lvl4pPr>
      <a:lvl5pPr algn="l" rtl="0" eaLnBrk="1" fontAlgn="base" hangingPunct="1">
        <a:spcBef>
          <a:spcPct val="0"/>
        </a:spcBef>
        <a:spcAft>
          <a:spcPct val="0"/>
        </a:spcAft>
        <a:defRPr sz="3600">
          <a:solidFill>
            <a:schemeClr val="bg1"/>
          </a:solidFill>
          <a:latin typeface="Arial Black" pitchFamily="34" charset="0"/>
        </a:defRPr>
      </a:lvl5pPr>
      <a:lvl6pPr marL="457200" algn="l" rtl="0" eaLnBrk="1" fontAlgn="base" hangingPunct="1">
        <a:spcBef>
          <a:spcPct val="0"/>
        </a:spcBef>
        <a:spcAft>
          <a:spcPct val="0"/>
        </a:spcAft>
        <a:defRPr sz="3600">
          <a:solidFill>
            <a:schemeClr val="bg1"/>
          </a:solidFill>
          <a:latin typeface="Arial Black" pitchFamily="34" charset="0"/>
        </a:defRPr>
      </a:lvl6pPr>
      <a:lvl7pPr marL="914400" algn="l" rtl="0" eaLnBrk="1" fontAlgn="base" hangingPunct="1">
        <a:spcBef>
          <a:spcPct val="0"/>
        </a:spcBef>
        <a:spcAft>
          <a:spcPct val="0"/>
        </a:spcAft>
        <a:defRPr sz="3600">
          <a:solidFill>
            <a:schemeClr val="bg1"/>
          </a:solidFill>
          <a:latin typeface="Arial Black" pitchFamily="34" charset="0"/>
        </a:defRPr>
      </a:lvl7pPr>
      <a:lvl8pPr marL="1371600" algn="l" rtl="0" eaLnBrk="1" fontAlgn="base" hangingPunct="1">
        <a:spcBef>
          <a:spcPct val="0"/>
        </a:spcBef>
        <a:spcAft>
          <a:spcPct val="0"/>
        </a:spcAft>
        <a:defRPr sz="3600">
          <a:solidFill>
            <a:schemeClr val="bg1"/>
          </a:solidFill>
          <a:latin typeface="Arial Black" pitchFamily="34" charset="0"/>
        </a:defRPr>
      </a:lvl8pPr>
      <a:lvl9pPr marL="1828800" algn="l" rtl="0" eaLnBrk="1" fontAlgn="base" hangingPunct="1">
        <a:spcBef>
          <a:spcPct val="0"/>
        </a:spcBef>
        <a:spcAft>
          <a:spcPct val="0"/>
        </a:spcAft>
        <a:defRPr sz="3600">
          <a:solidFill>
            <a:schemeClr val="bg1"/>
          </a:solidFill>
          <a:latin typeface="Arial Black"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5.wmf"/><Relationship Id="rId4" Type="http://schemas.openxmlformats.org/officeDocument/2006/relationships/image" Target="../media/image24.wmf"/></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3.bp.blogspot.com/-9y0ToVowowo/UawtJ0hav3I/AAAAAAAABzw/JXgwciBSJ3s/s1600/1.jp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21.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Text Box 1028"/>
          <p:cNvSpPr txBox="1">
            <a:spLocks noChangeArrowheads="1"/>
          </p:cNvSpPr>
          <p:nvPr/>
        </p:nvSpPr>
        <p:spPr bwMode="auto">
          <a:xfrm>
            <a:off x="304800" y="1981200"/>
            <a:ext cx="8305800" cy="1323439"/>
          </a:xfrm>
          <a:prstGeom prst="rect">
            <a:avLst/>
          </a:prstGeom>
          <a:noFill/>
          <a:ln w="9525">
            <a:noFill/>
            <a:miter lim="800000"/>
            <a:headEnd/>
            <a:tailEnd/>
          </a:ln>
          <a:effectLst/>
        </p:spPr>
        <p:txBody>
          <a:bodyPr wrap="square">
            <a:spAutoFit/>
          </a:bodyPr>
          <a:lstStyle/>
          <a:p>
            <a:pPr algn="ctr"/>
            <a:r>
              <a:rPr lang="en-US" sz="4000" b="1" dirty="0"/>
              <a:t>Sustainable Airfield Asphalt Construction Practices</a:t>
            </a:r>
            <a:endParaRPr lang="en-US" sz="4000" b="1" dirty="0" smtClean="0">
              <a:latin typeface="+mn-lt"/>
            </a:endParaRPr>
          </a:p>
        </p:txBody>
      </p:sp>
      <p:pic>
        <p:nvPicPr>
          <p:cNvPr id="2" name="Picture 1"/>
          <p:cNvPicPr>
            <a:picLocks noChangeAspect="1"/>
          </p:cNvPicPr>
          <p:nvPr/>
        </p:nvPicPr>
        <p:blipFill>
          <a:blip r:embed="rId3"/>
          <a:stretch>
            <a:fillRect/>
          </a:stretch>
        </p:blipFill>
        <p:spPr>
          <a:xfrm>
            <a:off x="98944" y="5029200"/>
            <a:ext cx="8946111" cy="1694973"/>
          </a:xfrm>
          <a:prstGeom prst="rect">
            <a:avLst/>
          </a:prstGeom>
        </p:spPr>
      </p:pic>
    </p:spTree>
    <p:extLst>
      <p:ext uri="{BB962C8B-B14F-4D97-AF65-F5344CB8AC3E}">
        <p14:creationId xmlns:p14="http://schemas.microsoft.com/office/powerpoint/2010/main" val="2118214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103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914400" y="228600"/>
            <a:ext cx="7268913" cy="707886"/>
          </a:xfrm>
          <a:prstGeom prst="rect">
            <a:avLst/>
          </a:prstGeom>
          <a:noFill/>
        </p:spPr>
        <p:txBody>
          <a:bodyPr wrap="none" rtlCol="0">
            <a:spAutoFit/>
          </a:bodyPr>
          <a:lstStyle/>
          <a:p>
            <a:pPr algn="ctr"/>
            <a:r>
              <a:rPr lang="en-US" sz="4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Echelon Paving Longitudinal Joint</a:t>
            </a:r>
            <a:endParaRPr lang="en-US" sz="4000" b="1"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5" name="TextBox 4"/>
          <p:cNvSpPr txBox="1"/>
          <p:nvPr/>
        </p:nvSpPr>
        <p:spPr>
          <a:xfrm>
            <a:off x="692980" y="5754469"/>
            <a:ext cx="7689093" cy="707886"/>
          </a:xfrm>
          <a:prstGeom prst="rect">
            <a:avLst/>
          </a:prstGeom>
          <a:noFill/>
        </p:spPr>
        <p:txBody>
          <a:bodyPr wrap="none" rtlCol="0">
            <a:spAutoFit/>
          </a:bodyPr>
          <a:lstStyle/>
          <a:p>
            <a:pPr algn="ctr"/>
            <a:r>
              <a:rPr lang="en-US" sz="4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Joint  passes  between the quarters</a:t>
            </a:r>
            <a:endParaRPr lang="en-US" sz="40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G_022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6200000">
            <a:off x="-12976" y="1663424"/>
            <a:ext cx="4543286" cy="3407465"/>
          </a:xfrm>
          <a:prstGeom prst="rect">
            <a:avLst/>
          </a:prstGeom>
          <a:noFill/>
        </p:spPr>
      </p:pic>
      <p:sp>
        <p:nvSpPr>
          <p:cNvPr id="6" name="TextBox 5"/>
          <p:cNvSpPr txBox="1"/>
          <p:nvPr/>
        </p:nvSpPr>
        <p:spPr>
          <a:xfrm>
            <a:off x="1936113" y="0"/>
            <a:ext cx="5226687" cy="646331"/>
          </a:xfrm>
          <a:prstGeom prst="rect">
            <a:avLst/>
          </a:prstGeom>
          <a:noFill/>
        </p:spPr>
        <p:txBody>
          <a:bodyPr wrap="none" rtlCol="0">
            <a:spAutoFit/>
          </a:bodyPr>
          <a:lstStyle/>
          <a:p>
            <a:r>
              <a:rPr lang="en-US" sz="3600" b="1" dirty="0" smtClean="0">
                <a:solidFill>
                  <a:schemeClr val="bg1"/>
                </a:solidFill>
                <a:latin typeface="Calibri" pitchFamily="34" charset="0"/>
                <a:cs typeface="Calibri" pitchFamily="34" charset="0"/>
              </a:rPr>
              <a:t>First Pass Must be Straight</a:t>
            </a:r>
            <a:endParaRPr lang="en-US" sz="3600" b="1" dirty="0">
              <a:solidFill>
                <a:schemeClr val="bg1"/>
              </a:solidFill>
              <a:latin typeface="Calibri" pitchFamily="34" charset="0"/>
              <a:cs typeface="Calibri" pitchFamily="34" charset="0"/>
            </a:endParaRPr>
          </a:p>
        </p:txBody>
      </p:sp>
      <p:pic>
        <p:nvPicPr>
          <p:cNvPr id="7" name="Object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19600" y="1097280"/>
            <a:ext cx="4293330" cy="4541520"/>
          </a:xfrm>
          <a:prstGeom prst="rect">
            <a:avLst/>
          </a:prstGeom>
          <a:noFill/>
          <a:ln w="9525">
            <a:miter lim="800000"/>
            <a:headEnd/>
            <a:tailEnd/>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24400" y="1066800"/>
            <a:ext cx="4572000" cy="1815882"/>
          </a:xfrm>
          <a:prstGeom prst="rect">
            <a:avLst/>
          </a:prstGeom>
          <a:noFill/>
        </p:spPr>
        <p:txBody>
          <a:bodyPr wrap="square" rtlCol="0">
            <a:spAutoFit/>
          </a:bodyPr>
          <a:lstStyle/>
          <a:p>
            <a:pPr marL="225425" indent="-225425">
              <a:buFont typeface="Arial" panose="020B0604020202020204" pitchFamily="34" charset="0"/>
              <a:buChar char="•"/>
            </a:pPr>
            <a:r>
              <a:rPr lang="en-US" sz="2800" b="1" dirty="0" smtClean="0"/>
              <a:t>Don’t delivery segregated </a:t>
            </a:r>
            <a:br>
              <a:rPr lang="en-US" sz="2800" b="1" dirty="0" smtClean="0"/>
            </a:br>
            <a:r>
              <a:rPr lang="en-US" sz="2800" b="1" dirty="0" smtClean="0"/>
              <a:t>mix to the joint area</a:t>
            </a:r>
          </a:p>
          <a:p>
            <a:pPr marL="225425" indent="-225425">
              <a:buFont typeface="Arial" panose="020B0604020202020204" pitchFamily="34" charset="0"/>
              <a:buChar char="•"/>
            </a:pPr>
            <a:r>
              <a:rPr lang="en-US" sz="2800" b="1" dirty="0" smtClean="0"/>
              <a:t>Use auger &amp; tunnel extensions</a:t>
            </a:r>
            <a:endParaRPr lang="en-US" sz="2800" b="1" dirty="0"/>
          </a:p>
        </p:txBody>
      </p:sp>
      <p:sp>
        <p:nvSpPr>
          <p:cNvPr id="7" name="TextBox 6"/>
          <p:cNvSpPr txBox="1"/>
          <p:nvPr/>
        </p:nvSpPr>
        <p:spPr>
          <a:xfrm>
            <a:off x="76200" y="5257800"/>
            <a:ext cx="4038599" cy="1384995"/>
          </a:xfrm>
          <a:prstGeom prst="rect">
            <a:avLst/>
          </a:prstGeom>
          <a:noFill/>
        </p:spPr>
        <p:txBody>
          <a:bodyPr wrap="square" rtlCol="0">
            <a:spAutoFit/>
          </a:bodyPr>
          <a:lstStyle/>
          <a:p>
            <a:pPr algn="r"/>
            <a:r>
              <a:rPr lang="en-US" sz="2800" b="1" dirty="0" smtClean="0">
                <a:solidFill>
                  <a:schemeClr val="bg1"/>
                </a:solidFill>
              </a:rPr>
              <a:t>Extend auger and tunnel within  12 to 18 inches of the end gate</a:t>
            </a:r>
            <a:endParaRPr lang="en-US" sz="2800" b="1" dirty="0">
              <a:solidFill>
                <a:schemeClr val="bg1"/>
              </a:solidFill>
            </a:endParaRPr>
          </a:p>
        </p:txBody>
      </p:sp>
      <p:pic>
        <p:nvPicPr>
          <p:cNvPr id="9" name="Picture 6" descr="C:\1 2010\Qatar\Photos\Touring\DSC0593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17" y="838200"/>
            <a:ext cx="4507992" cy="6010656"/>
          </a:xfrm>
          <a:prstGeom prst="rect">
            <a:avLst/>
          </a:prstGeom>
          <a:noFill/>
        </p:spPr>
      </p:pic>
      <p:pic>
        <p:nvPicPr>
          <p:cNvPr id="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34899" y="3276600"/>
            <a:ext cx="4609101" cy="3555844"/>
          </a:xfrm>
          <a:prstGeom prst="rect">
            <a:avLst/>
          </a:prstGeom>
          <a:noFill/>
          <a:ln w="12700">
            <a:solidFill>
              <a:schemeClr val="tx1"/>
            </a:solidFill>
            <a:miter lim="800000"/>
            <a:headEnd/>
            <a:tailEnd/>
          </a:ln>
          <a:effectLst/>
        </p:spPr>
      </p:pic>
      <p:sp>
        <p:nvSpPr>
          <p:cNvPr id="10" name="TextBox 9"/>
          <p:cNvSpPr txBox="1"/>
          <p:nvPr/>
        </p:nvSpPr>
        <p:spPr>
          <a:xfrm>
            <a:off x="1647634" y="-76200"/>
            <a:ext cx="5896166" cy="646331"/>
          </a:xfrm>
          <a:prstGeom prst="rect">
            <a:avLst/>
          </a:prstGeom>
          <a:noFill/>
        </p:spPr>
        <p:txBody>
          <a:bodyPr wrap="none" rtlCol="0">
            <a:spAutoFit/>
          </a:bodyPr>
          <a:lstStyle/>
          <a:p>
            <a:r>
              <a:rPr lang="en-US" sz="3600" b="1" dirty="0" smtClean="0">
                <a:solidFill>
                  <a:schemeClr val="bg1"/>
                </a:solidFill>
                <a:latin typeface="Calibri" pitchFamily="34" charset="0"/>
                <a:cs typeface="Calibri" pitchFamily="34" charset="0"/>
              </a:rPr>
              <a:t>Avoid Segregation at the Joint</a:t>
            </a:r>
            <a:endParaRPr lang="en-US" sz="3600" b="1" dirty="0">
              <a:solidFill>
                <a:schemeClr val="bg1"/>
              </a:solidFill>
              <a:latin typeface="Calibri" pitchFamily="34" charset="0"/>
              <a:cs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76200"/>
            <a:ext cx="8077200" cy="646331"/>
          </a:xfrm>
          <a:prstGeom prst="rect">
            <a:avLst/>
          </a:prstGeom>
        </p:spPr>
        <p:txBody>
          <a:bodyPr wrap="square">
            <a:spAutoFit/>
          </a:bodyPr>
          <a:lstStyle/>
          <a:p>
            <a:pPr algn="ctr"/>
            <a:r>
              <a:rPr lang="en-US" sz="3600" b="1" dirty="0" smtClean="0">
                <a:solidFill>
                  <a:schemeClr val="bg1"/>
                </a:solidFill>
                <a:latin typeface="Calibri" pitchFamily="34" charset="0"/>
                <a:cs typeface="Calibri" pitchFamily="34" charset="0"/>
              </a:rPr>
              <a:t>Do NOT Rake Away From the Joint</a:t>
            </a:r>
            <a:endParaRPr lang="en-US" sz="3600" b="1" dirty="0">
              <a:solidFill>
                <a:schemeClr val="bg1"/>
              </a:solidFill>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1066800" y="882869"/>
            <a:ext cx="7086600" cy="597513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DSCN091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1" y="799922"/>
            <a:ext cx="8074916" cy="6058078"/>
          </a:xfrm>
          <a:prstGeom prst="rect">
            <a:avLst/>
          </a:prstGeom>
          <a:noFill/>
          <a:ln w="9525">
            <a:noFill/>
            <a:miter lim="800000"/>
            <a:headEnd/>
            <a:tailEnd/>
          </a:ln>
        </p:spPr>
      </p:pic>
      <p:sp>
        <p:nvSpPr>
          <p:cNvPr id="61443" name="Text Box 3"/>
          <p:cNvSpPr txBox="1">
            <a:spLocks noChangeArrowheads="1"/>
          </p:cNvSpPr>
          <p:nvPr/>
        </p:nvSpPr>
        <p:spPr bwMode="auto">
          <a:xfrm>
            <a:off x="1371600" y="76200"/>
            <a:ext cx="6400800" cy="646331"/>
          </a:xfrm>
          <a:prstGeom prst="rect">
            <a:avLst/>
          </a:prstGeom>
          <a:noFill/>
          <a:ln w="9525">
            <a:noFill/>
            <a:miter lim="800000"/>
            <a:headEnd/>
            <a:tailEnd/>
          </a:ln>
        </p:spPr>
        <p:txBody>
          <a:bodyPr wrap="square">
            <a:spAutoFit/>
          </a:bodyPr>
          <a:lstStyle/>
          <a:p>
            <a:pPr algn="ctr"/>
            <a:r>
              <a:rPr lang="en-US" sz="3600" b="1" dirty="0">
                <a:solidFill>
                  <a:schemeClr val="bg1"/>
                </a:solidFill>
                <a:latin typeface="Calibri" pitchFamily="34" charset="0"/>
                <a:cs typeface="Calibri" pitchFamily="34" charset="0"/>
              </a:rPr>
              <a:t>Lute the Longitudinal Joint</a:t>
            </a:r>
          </a:p>
        </p:txBody>
      </p:sp>
      <p:sp>
        <p:nvSpPr>
          <p:cNvPr id="61444" name="Text Box 4"/>
          <p:cNvSpPr txBox="1">
            <a:spLocks noChangeArrowheads="1"/>
          </p:cNvSpPr>
          <p:nvPr/>
        </p:nvSpPr>
        <p:spPr bwMode="auto">
          <a:xfrm>
            <a:off x="2438400" y="5065693"/>
            <a:ext cx="3276600" cy="954107"/>
          </a:xfrm>
          <a:prstGeom prst="rect">
            <a:avLst/>
          </a:prstGeom>
          <a:noFill/>
          <a:ln w="9525">
            <a:noFill/>
            <a:miter lim="800000"/>
            <a:headEnd/>
            <a:tailEnd/>
          </a:ln>
        </p:spPr>
        <p:txBody>
          <a:bodyPr wrap="square">
            <a:spAutoFit/>
          </a:bodyPr>
          <a:lstStyle/>
          <a:p>
            <a:pPr algn="ctr"/>
            <a:r>
              <a:rPr lang="en-US" sz="2800" b="1" dirty="0">
                <a:solidFill>
                  <a:srgbClr val="FFFFFF"/>
                </a:solidFill>
                <a:latin typeface="Calibri" pitchFamily="34" charset="0"/>
                <a:cs typeface="Calibri" pitchFamily="34" charset="0"/>
              </a:rPr>
              <a:t>This lute person is</a:t>
            </a:r>
          </a:p>
          <a:p>
            <a:pPr algn="ctr"/>
            <a:r>
              <a:rPr lang="en-US" sz="2800" b="1" dirty="0">
                <a:solidFill>
                  <a:srgbClr val="FFFFFF"/>
                </a:solidFill>
                <a:latin typeface="Calibri" pitchFamily="34" charset="0"/>
                <a:cs typeface="Calibri" pitchFamily="34" charset="0"/>
              </a:rPr>
              <a:t>doing a great job</a:t>
            </a:r>
          </a:p>
        </p:txBody>
      </p:sp>
      <p:pic>
        <p:nvPicPr>
          <p:cNvPr id="61445" name="Picture 5" descr="MC900432538[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0" y="0"/>
            <a:ext cx="949751" cy="935901"/>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Unconfined Joint Hang Ove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89161" y="2551112"/>
            <a:ext cx="2532063" cy="1352550"/>
          </a:xfrm>
          <a:prstGeom prst="rect">
            <a:avLst/>
          </a:prstGeom>
          <a:noFill/>
        </p:spPr>
      </p:pic>
      <p:pic>
        <p:nvPicPr>
          <p:cNvPr id="44037" name="Picture 5" descr="Unconfined Joint Hang Ov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55494" y="4492625"/>
            <a:ext cx="2671763" cy="1352550"/>
          </a:xfrm>
          <a:prstGeom prst="rect">
            <a:avLst/>
          </a:prstGeom>
          <a:noFill/>
        </p:spPr>
      </p:pic>
      <p:pic>
        <p:nvPicPr>
          <p:cNvPr id="44038" name="Picture 6" descr="Unconfined Joint Insid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17420" y="2187575"/>
            <a:ext cx="2397125" cy="1358900"/>
          </a:xfrm>
          <a:prstGeom prst="rect">
            <a:avLst/>
          </a:prstGeom>
          <a:noFill/>
        </p:spPr>
      </p:pic>
      <p:sp>
        <p:nvSpPr>
          <p:cNvPr id="44039" name="Text Box 7"/>
          <p:cNvSpPr txBox="1">
            <a:spLocks noChangeArrowheads="1"/>
          </p:cNvSpPr>
          <p:nvPr/>
        </p:nvSpPr>
        <p:spPr bwMode="auto">
          <a:xfrm>
            <a:off x="1321539" y="2816896"/>
            <a:ext cx="989182" cy="488595"/>
          </a:xfrm>
          <a:prstGeom prst="rect">
            <a:avLst/>
          </a:prstGeom>
          <a:noFill/>
          <a:ln w="9525">
            <a:noFill/>
            <a:miter lim="800000"/>
            <a:headEnd/>
            <a:tailEnd/>
          </a:ln>
          <a:effectLst/>
        </p:spPr>
        <p:txBody>
          <a:bodyPr wrap="none" lIns="57150" tIns="28575" rIns="57150" bIns="28575">
            <a:spAutoFit/>
          </a:bodyPr>
          <a:lstStyle/>
          <a:p>
            <a:r>
              <a:rPr lang="en-US" sz="2800" b="1" dirty="0">
                <a:cs typeface="Calibri" pitchFamily="34" charset="0"/>
              </a:rPr>
              <a:t>Roller</a:t>
            </a:r>
          </a:p>
        </p:txBody>
      </p:sp>
      <p:grpSp>
        <p:nvGrpSpPr>
          <p:cNvPr id="2" name="Group 1"/>
          <p:cNvGrpSpPr/>
          <p:nvPr/>
        </p:nvGrpSpPr>
        <p:grpSpPr>
          <a:xfrm>
            <a:off x="746079" y="3564547"/>
            <a:ext cx="1165225" cy="571500"/>
            <a:chOff x="1095329" y="2462924"/>
            <a:chExt cx="1165225" cy="571500"/>
          </a:xfrm>
        </p:grpSpPr>
        <p:sp>
          <p:nvSpPr>
            <p:cNvPr id="44040" name="Line 8"/>
            <p:cNvSpPr>
              <a:spLocks noChangeShapeType="1"/>
            </p:cNvSpPr>
            <p:nvPr/>
          </p:nvSpPr>
          <p:spPr bwMode="auto">
            <a:xfrm>
              <a:off x="1498554" y="2462924"/>
              <a:ext cx="0" cy="571500"/>
            </a:xfrm>
            <a:prstGeom prst="line">
              <a:avLst/>
            </a:prstGeom>
            <a:noFill/>
            <a:ln w="76200">
              <a:solidFill>
                <a:srgbClr val="FF0000"/>
              </a:solidFill>
              <a:round/>
              <a:headEnd/>
              <a:tailEnd/>
            </a:ln>
            <a:effectLst/>
          </p:spPr>
          <p:txBody>
            <a:bodyPr wrap="none">
              <a:spAutoFit/>
            </a:bodyPr>
            <a:lstStyle/>
            <a:p>
              <a:endParaRPr lang="en-US" sz="2800" b="1">
                <a:cs typeface="Calibri" pitchFamily="34" charset="0"/>
              </a:endParaRPr>
            </a:p>
          </p:txBody>
        </p:sp>
        <p:sp>
          <p:nvSpPr>
            <p:cNvPr id="44041" name="Line 9"/>
            <p:cNvSpPr>
              <a:spLocks noChangeShapeType="1"/>
            </p:cNvSpPr>
            <p:nvPr/>
          </p:nvSpPr>
          <p:spPr bwMode="auto">
            <a:xfrm>
              <a:off x="1768429" y="2462924"/>
              <a:ext cx="0" cy="571500"/>
            </a:xfrm>
            <a:prstGeom prst="line">
              <a:avLst/>
            </a:prstGeom>
            <a:noFill/>
            <a:ln w="76200">
              <a:solidFill>
                <a:srgbClr val="FF0000"/>
              </a:solidFill>
              <a:round/>
              <a:headEnd/>
              <a:tailEnd/>
            </a:ln>
            <a:effectLst/>
          </p:spPr>
          <p:txBody>
            <a:bodyPr wrap="none">
              <a:spAutoFit/>
            </a:bodyPr>
            <a:lstStyle/>
            <a:p>
              <a:endParaRPr lang="en-US" sz="2800" b="1">
                <a:cs typeface="Calibri" pitchFamily="34" charset="0"/>
              </a:endParaRPr>
            </a:p>
          </p:txBody>
        </p:sp>
        <p:sp>
          <p:nvSpPr>
            <p:cNvPr id="44042" name="Line 10"/>
            <p:cNvSpPr>
              <a:spLocks noChangeShapeType="1"/>
            </p:cNvSpPr>
            <p:nvPr/>
          </p:nvSpPr>
          <p:spPr bwMode="auto">
            <a:xfrm flipH="1">
              <a:off x="1812879" y="2982037"/>
              <a:ext cx="447675" cy="0"/>
            </a:xfrm>
            <a:prstGeom prst="line">
              <a:avLst/>
            </a:prstGeom>
            <a:noFill/>
            <a:ln w="76200">
              <a:solidFill>
                <a:srgbClr val="FF0000"/>
              </a:solidFill>
              <a:round/>
              <a:headEnd/>
              <a:tailEnd type="triangle" w="med" len="med"/>
            </a:ln>
            <a:effectLst/>
          </p:spPr>
          <p:txBody>
            <a:bodyPr wrap="none">
              <a:spAutoFit/>
            </a:bodyPr>
            <a:lstStyle/>
            <a:p>
              <a:endParaRPr lang="en-US" sz="2800" b="1">
                <a:cs typeface="Calibri" pitchFamily="34" charset="0"/>
              </a:endParaRPr>
            </a:p>
          </p:txBody>
        </p:sp>
        <p:sp>
          <p:nvSpPr>
            <p:cNvPr id="44043" name="Line 11"/>
            <p:cNvSpPr>
              <a:spLocks noChangeShapeType="1"/>
            </p:cNvSpPr>
            <p:nvPr/>
          </p:nvSpPr>
          <p:spPr bwMode="auto">
            <a:xfrm>
              <a:off x="1095329" y="2982037"/>
              <a:ext cx="336550" cy="0"/>
            </a:xfrm>
            <a:prstGeom prst="line">
              <a:avLst/>
            </a:prstGeom>
            <a:noFill/>
            <a:ln w="76200">
              <a:solidFill>
                <a:srgbClr val="FF0000"/>
              </a:solidFill>
              <a:round/>
              <a:headEnd/>
              <a:tailEnd type="triangle" w="med" len="med"/>
            </a:ln>
            <a:effectLst/>
          </p:spPr>
          <p:txBody>
            <a:bodyPr>
              <a:spAutoFit/>
            </a:bodyPr>
            <a:lstStyle/>
            <a:p>
              <a:endParaRPr lang="en-US" sz="2800" b="1">
                <a:cs typeface="Calibri" pitchFamily="34" charset="0"/>
              </a:endParaRPr>
            </a:p>
          </p:txBody>
        </p:sp>
      </p:grpSp>
      <p:sp>
        <p:nvSpPr>
          <p:cNvPr id="44044" name="Text Box 12"/>
          <p:cNvSpPr txBox="1">
            <a:spLocks noChangeArrowheads="1"/>
          </p:cNvSpPr>
          <p:nvPr/>
        </p:nvSpPr>
        <p:spPr bwMode="auto">
          <a:xfrm>
            <a:off x="1189161" y="4095714"/>
            <a:ext cx="453650" cy="488595"/>
          </a:xfrm>
          <a:prstGeom prst="rect">
            <a:avLst/>
          </a:prstGeom>
          <a:noFill/>
          <a:ln w="9525">
            <a:noFill/>
            <a:miter lim="800000"/>
            <a:headEnd/>
            <a:tailEnd/>
          </a:ln>
          <a:effectLst/>
        </p:spPr>
        <p:txBody>
          <a:bodyPr wrap="none" lIns="57150" tIns="28575" rIns="57150" bIns="28575">
            <a:spAutoFit/>
          </a:bodyPr>
          <a:lstStyle/>
          <a:p>
            <a:r>
              <a:rPr lang="en-US" sz="2800" b="1" dirty="0">
                <a:cs typeface="Calibri" pitchFamily="34" charset="0"/>
              </a:rPr>
              <a:t>6”</a:t>
            </a:r>
          </a:p>
        </p:txBody>
      </p:sp>
      <p:sp>
        <p:nvSpPr>
          <p:cNvPr id="44045" name="Line 13"/>
          <p:cNvSpPr>
            <a:spLocks noChangeShapeType="1"/>
          </p:cNvSpPr>
          <p:nvPr/>
        </p:nvSpPr>
        <p:spPr bwMode="auto">
          <a:xfrm>
            <a:off x="4982482" y="5542318"/>
            <a:ext cx="0" cy="571500"/>
          </a:xfrm>
          <a:prstGeom prst="line">
            <a:avLst/>
          </a:prstGeom>
          <a:noFill/>
          <a:ln w="76200">
            <a:solidFill>
              <a:srgbClr val="FF0000"/>
            </a:solidFill>
            <a:round/>
            <a:headEnd/>
            <a:tailEnd/>
          </a:ln>
          <a:effectLst/>
        </p:spPr>
        <p:txBody>
          <a:bodyPr wrap="none">
            <a:spAutoFit/>
          </a:bodyPr>
          <a:lstStyle/>
          <a:p>
            <a:endParaRPr lang="en-US" sz="2800" b="1">
              <a:cs typeface="Calibri" pitchFamily="34" charset="0"/>
            </a:endParaRPr>
          </a:p>
        </p:txBody>
      </p:sp>
      <p:sp>
        <p:nvSpPr>
          <p:cNvPr id="44046" name="Line 14"/>
          <p:cNvSpPr>
            <a:spLocks noChangeShapeType="1"/>
          </p:cNvSpPr>
          <p:nvPr/>
        </p:nvSpPr>
        <p:spPr bwMode="auto">
          <a:xfrm>
            <a:off x="5252357" y="5542318"/>
            <a:ext cx="0" cy="571500"/>
          </a:xfrm>
          <a:prstGeom prst="line">
            <a:avLst/>
          </a:prstGeom>
          <a:noFill/>
          <a:ln w="76200">
            <a:solidFill>
              <a:srgbClr val="FF0000"/>
            </a:solidFill>
            <a:round/>
            <a:headEnd/>
            <a:tailEnd/>
          </a:ln>
          <a:effectLst/>
        </p:spPr>
        <p:txBody>
          <a:bodyPr wrap="none">
            <a:spAutoFit/>
          </a:bodyPr>
          <a:lstStyle/>
          <a:p>
            <a:endParaRPr lang="en-US" sz="2800" b="1">
              <a:cs typeface="Calibri" pitchFamily="34" charset="0"/>
            </a:endParaRPr>
          </a:p>
        </p:txBody>
      </p:sp>
      <p:sp>
        <p:nvSpPr>
          <p:cNvPr id="44047" name="Line 15"/>
          <p:cNvSpPr>
            <a:spLocks noChangeShapeType="1"/>
          </p:cNvSpPr>
          <p:nvPr/>
        </p:nvSpPr>
        <p:spPr bwMode="auto">
          <a:xfrm flipH="1">
            <a:off x="5296807" y="6063018"/>
            <a:ext cx="447675" cy="0"/>
          </a:xfrm>
          <a:prstGeom prst="line">
            <a:avLst/>
          </a:prstGeom>
          <a:noFill/>
          <a:ln w="76200">
            <a:solidFill>
              <a:srgbClr val="FF0000"/>
            </a:solidFill>
            <a:round/>
            <a:headEnd/>
            <a:tailEnd type="triangle" w="med" len="med"/>
          </a:ln>
          <a:effectLst/>
        </p:spPr>
        <p:txBody>
          <a:bodyPr wrap="none">
            <a:spAutoFit/>
          </a:bodyPr>
          <a:lstStyle/>
          <a:p>
            <a:endParaRPr lang="en-US" sz="2800" b="1">
              <a:cs typeface="Calibri" pitchFamily="34" charset="0"/>
            </a:endParaRPr>
          </a:p>
        </p:txBody>
      </p:sp>
      <p:sp>
        <p:nvSpPr>
          <p:cNvPr id="44048" name="Line 16"/>
          <p:cNvSpPr>
            <a:spLocks noChangeShapeType="1"/>
          </p:cNvSpPr>
          <p:nvPr/>
        </p:nvSpPr>
        <p:spPr bwMode="auto">
          <a:xfrm>
            <a:off x="4579257" y="6063018"/>
            <a:ext cx="336550" cy="0"/>
          </a:xfrm>
          <a:prstGeom prst="line">
            <a:avLst/>
          </a:prstGeom>
          <a:noFill/>
          <a:ln w="76200">
            <a:solidFill>
              <a:srgbClr val="FF0000"/>
            </a:solidFill>
            <a:round/>
            <a:headEnd/>
            <a:tailEnd type="triangle" w="med" len="med"/>
          </a:ln>
          <a:effectLst/>
        </p:spPr>
        <p:txBody>
          <a:bodyPr>
            <a:spAutoFit/>
          </a:bodyPr>
          <a:lstStyle/>
          <a:p>
            <a:endParaRPr lang="en-US" sz="2800" b="1">
              <a:cs typeface="Calibri" pitchFamily="34" charset="0"/>
            </a:endParaRPr>
          </a:p>
        </p:txBody>
      </p:sp>
      <p:sp>
        <p:nvSpPr>
          <p:cNvPr id="44049" name="Text Box 17"/>
          <p:cNvSpPr txBox="1">
            <a:spLocks noChangeArrowheads="1"/>
          </p:cNvSpPr>
          <p:nvPr/>
        </p:nvSpPr>
        <p:spPr bwMode="auto">
          <a:xfrm>
            <a:off x="4667366" y="6073775"/>
            <a:ext cx="984244" cy="488595"/>
          </a:xfrm>
          <a:prstGeom prst="rect">
            <a:avLst/>
          </a:prstGeom>
          <a:noFill/>
          <a:ln w="9525">
            <a:noFill/>
            <a:miter lim="800000"/>
            <a:headEnd/>
            <a:tailEnd/>
          </a:ln>
          <a:effectLst/>
        </p:spPr>
        <p:txBody>
          <a:bodyPr wrap="none" lIns="57150" tIns="28575" rIns="57150" bIns="28575">
            <a:spAutoFit/>
          </a:bodyPr>
          <a:lstStyle/>
          <a:p>
            <a:r>
              <a:rPr lang="en-US" sz="2800" b="1" dirty="0" smtClean="0">
                <a:cs typeface="Calibri" pitchFamily="34" charset="0"/>
              </a:rPr>
              <a:t>4”- 6</a:t>
            </a:r>
            <a:r>
              <a:rPr lang="en-US" sz="2800" b="1" dirty="0">
                <a:cs typeface="Calibri" pitchFamily="34" charset="0"/>
              </a:rPr>
              <a:t>”</a:t>
            </a:r>
          </a:p>
        </p:txBody>
      </p:sp>
      <p:sp>
        <p:nvSpPr>
          <p:cNvPr id="44050" name="Line 18"/>
          <p:cNvSpPr>
            <a:spLocks noChangeShapeType="1"/>
          </p:cNvSpPr>
          <p:nvPr/>
        </p:nvSpPr>
        <p:spPr bwMode="auto">
          <a:xfrm>
            <a:off x="5252357" y="2551112"/>
            <a:ext cx="0" cy="571500"/>
          </a:xfrm>
          <a:prstGeom prst="line">
            <a:avLst/>
          </a:prstGeom>
          <a:noFill/>
          <a:ln w="76200">
            <a:solidFill>
              <a:srgbClr val="FF0000"/>
            </a:solidFill>
            <a:round/>
            <a:headEnd/>
            <a:tailEnd/>
          </a:ln>
          <a:effectLst/>
        </p:spPr>
        <p:txBody>
          <a:bodyPr wrap="none">
            <a:spAutoFit/>
          </a:bodyPr>
          <a:lstStyle/>
          <a:p>
            <a:endParaRPr lang="en-US" sz="2800" b="1">
              <a:cs typeface="Calibri" pitchFamily="34" charset="0"/>
            </a:endParaRPr>
          </a:p>
        </p:txBody>
      </p:sp>
      <p:sp>
        <p:nvSpPr>
          <p:cNvPr id="44051" name="Line 19"/>
          <p:cNvSpPr>
            <a:spLocks noChangeShapeType="1"/>
          </p:cNvSpPr>
          <p:nvPr/>
        </p:nvSpPr>
        <p:spPr bwMode="auto">
          <a:xfrm flipH="1">
            <a:off x="5609545" y="2967037"/>
            <a:ext cx="449262" cy="0"/>
          </a:xfrm>
          <a:prstGeom prst="line">
            <a:avLst/>
          </a:prstGeom>
          <a:noFill/>
          <a:ln w="76200">
            <a:solidFill>
              <a:srgbClr val="FF0000"/>
            </a:solidFill>
            <a:round/>
            <a:headEnd/>
            <a:tailEnd type="triangle" w="med" len="med"/>
          </a:ln>
          <a:effectLst/>
        </p:spPr>
        <p:txBody>
          <a:bodyPr wrap="none">
            <a:spAutoFit/>
          </a:bodyPr>
          <a:lstStyle/>
          <a:p>
            <a:endParaRPr lang="en-US" sz="2800" b="1">
              <a:cs typeface="Calibri" pitchFamily="34" charset="0"/>
            </a:endParaRPr>
          </a:p>
        </p:txBody>
      </p:sp>
      <p:sp>
        <p:nvSpPr>
          <p:cNvPr id="44052" name="Line 20"/>
          <p:cNvSpPr>
            <a:spLocks noChangeShapeType="1"/>
          </p:cNvSpPr>
          <p:nvPr/>
        </p:nvSpPr>
        <p:spPr bwMode="auto">
          <a:xfrm flipV="1">
            <a:off x="4849135" y="2967036"/>
            <a:ext cx="357186" cy="0"/>
          </a:xfrm>
          <a:prstGeom prst="line">
            <a:avLst/>
          </a:prstGeom>
          <a:noFill/>
          <a:ln w="76200">
            <a:solidFill>
              <a:srgbClr val="FF0000"/>
            </a:solidFill>
            <a:round/>
            <a:headEnd/>
            <a:tailEnd type="triangle" w="med" len="med"/>
          </a:ln>
          <a:effectLst/>
        </p:spPr>
        <p:txBody>
          <a:bodyPr wrap="square">
            <a:spAutoFit/>
          </a:bodyPr>
          <a:lstStyle/>
          <a:p>
            <a:endParaRPr lang="en-US" sz="2800" b="1">
              <a:cs typeface="Calibri" pitchFamily="34" charset="0"/>
            </a:endParaRPr>
          </a:p>
        </p:txBody>
      </p:sp>
      <p:sp>
        <p:nvSpPr>
          <p:cNvPr id="44053" name="Text Box 21"/>
          <p:cNvSpPr txBox="1">
            <a:spLocks noChangeArrowheads="1"/>
          </p:cNvSpPr>
          <p:nvPr/>
        </p:nvSpPr>
        <p:spPr bwMode="auto">
          <a:xfrm>
            <a:off x="4357013" y="2370137"/>
            <a:ext cx="984244" cy="488595"/>
          </a:xfrm>
          <a:prstGeom prst="rect">
            <a:avLst/>
          </a:prstGeom>
          <a:noFill/>
          <a:ln w="9525">
            <a:noFill/>
            <a:miter lim="800000"/>
            <a:headEnd/>
            <a:tailEnd/>
          </a:ln>
          <a:effectLst/>
        </p:spPr>
        <p:txBody>
          <a:bodyPr wrap="none" lIns="57150" tIns="28575" rIns="57150" bIns="28575">
            <a:spAutoFit/>
          </a:bodyPr>
          <a:lstStyle/>
          <a:p>
            <a:r>
              <a:rPr lang="en-US" sz="2800" b="1" dirty="0" smtClean="0">
                <a:cs typeface="Calibri" pitchFamily="34" charset="0"/>
              </a:rPr>
              <a:t>4”- 6</a:t>
            </a:r>
            <a:r>
              <a:rPr lang="en-US" sz="2800" b="1" dirty="0">
                <a:cs typeface="Calibri" pitchFamily="34" charset="0"/>
              </a:rPr>
              <a:t>”</a:t>
            </a:r>
          </a:p>
        </p:txBody>
      </p:sp>
      <p:sp>
        <p:nvSpPr>
          <p:cNvPr id="44054" name="Text Box 22"/>
          <p:cNvSpPr txBox="1">
            <a:spLocks noChangeArrowheads="1"/>
          </p:cNvSpPr>
          <p:nvPr/>
        </p:nvSpPr>
        <p:spPr bwMode="auto">
          <a:xfrm>
            <a:off x="1138701" y="1446213"/>
            <a:ext cx="2344040" cy="919482"/>
          </a:xfrm>
          <a:prstGeom prst="rect">
            <a:avLst/>
          </a:prstGeom>
          <a:noFill/>
          <a:ln w="9525">
            <a:noFill/>
            <a:miter lim="800000"/>
            <a:headEnd/>
            <a:tailEnd/>
          </a:ln>
          <a:effectLst/>
        </p:spPr>
        <p:txBody>
          <a:bodyPr wrap="none" lIns="57150" tIns="28575" rIns="57150" bIns="28575">
            <a:spAutoFit/>
          </a:bodyPr>
          <a:lstStyle/>
          <a:p>
            <a:pPr algn="ctr"/>
            <a:r>
              <a:rPr lang="en-US" sz="2800" b="1" u="sng" dirty="0">
                <a:cs typeface="Calibri" pitchFamily="34" charset="0"/>
              </a:rPr>
              <a:t>Option 1</a:t>
            </a:r>
          </a:p>
          <a:p>
            <a:pPr algn="ctr"/>
            <a:r>
              <a:rPr lang="en-US" sz="2800" b="1" dirty="0" smtClean="0">
                <a:cs typeface="Calibri" pitchFamily="34" charset="0"/>
              </a:rPr>
              <a:t>Hang </a:t>
            </a:r>
            <a:r>
              <a:rPr lang="en-US" sz="2800" b="1" dirty="0">
                <a:cs typeface="Calibri" pitchFamily="34" charset="0"/>
              </a:rPr>
              <a:t>over </a:t>
            </a:r>
            <a:r>
              <a:rPr lang="en-US" sz="2800" b="1" dirty="0" smtClean="0">
                <a:cs typeface="Calibri" pitchFamily="34" charset="0"/>
              </a:rPr>
              <a:t>4-6</a:t>
            </a:r>
            <a:r>
              <a:rPr lang="en-US" sz="2800" b="1" dirty="0">
                <a:cs typeface="Calibri" pitchFamily="34" charset="0"/>
              </a:rPr>
              <a:t>”</a:t>
            </a:r>
          </a:p>
        </p:txBody>
      </p:sp>
      <p:sp>
        <p:nvSpPr>
          <p:cNvPr id="44055" name="Text Box 23"/>
          <p:cNvSpPr txBox="1">
            <a:spLocks noChangeArrowheads="1"/>
          </p:cNvSpPr>
          <p:nvPr/>
        </p:nvSpPr>
        <p:spPr bwMode="auto">
          <a:xfrm>
            <a:off x="5655582" y="2395537"/>
            <a:ext cx="989182" cy="488595"/>
          </a:xfrm>
          <a:prstGeom prst="rect">
            <a:avLst/>
          </a:prstGeom>
          <a:noFill/>
          <a:ln w="9525">
            <a:noFill/>
            <a:miter lim="800000"/>
            <a:headEnd/>
            <a:tailEnd/>
          </a:ln>
          <a:effectLst/>
        </p:spPr>
        <p:txBody>
          <a:bodyPr wrap="none" lIns="57150" tIns="28575" rIns="57150" bIns="28575">
            <a:spAutoFit/>
          </a:bodyPr>
          <a:lstStyle/>
          <a:p>
            <a:r>
              <a:rPr lang="en-US" sz="2800" b="1" dirty="0">
                <a:cs typeface="Calibri" pitchFamily="34" charset="0"/>
              </a:rPr>
              <a:t>Roller</a:t>
            </a:r>
          </a:p>
        </p:txBody>
      </p:sp>
      <p:sp>
        <p:nvSpPr>
          <p:cNvPr id="44056" name="Text Box 24"/>
          <p:cNvSpPr txBox="1">
            <a:spLocks noChangeArrowheads="1"/>
          </p:cNvSpPr>
          <p:nvPr/>
        </p:nvSpPr>
        <p:spPr bwMode="auto">
          <a:xfrm>
            <a:off x="5072970" y="4599343"/>
            <a:ext cx="989182" cy="488595"/>
          </a:xfrm>
          <a:prstGeom prst="rect">
            <a:avLst/>
          </a:prstGeom>
          <a:noFill/>
          <a:ln w="9525">
            <a:noFill/>
            <a:miter lim="800000"/>
            <a:headEnd/>
            <a:tailEnd/>
          </a:ln>
          <a:effectLst/>
        </p:spPr>
        <p:txBody>
          <a:bodyPr wrap="none" lIns="57150" tIns="28575" rIns="57150" bIns="28575">
            <a:spAutoFit/>
          </a:bodyPr>
          <a:lstStyle/>
          <a:p>
            <a:r>
              <a:rPr lang="en-US" sz="2800" b="1" dirty="0">
                <a:cs typeface="Calibri" pitchFamily="34" charset="0"/>
              </a:rPr>
              <a:t>Roller</a:t>
            </a:r>
          </a:p>
        </p:txBody>
      </p:sp>
      <p:sp>
        <p:nvSpPr>
          <p:cNvPr id="44057" name="Text Box 25"/>
          <p:cNvSpPr txBox="1">
            <a:spLocks noChangeArrowheads="1"/>
          </p:cNvSpPr>
          <p:nvPr/>
        </p:nvSpPr>
        <p:spPr bwMode="auto">
          <a:xfrm>
            <a:off x="5001155" y="1219200"/>
            <a:ext cx="3039230" cy="919482"/>
          </a:xfrm>
          <a:prstGeom prst="rect">
            <a:avLst/>
          </a:prstGeom>
          <a:noFill/>
          <a:ln w="9525">
            <a:noFill/>
            <a:miter lim="800000"/>
            <a:headEnd/>
            <a:tailEnd/>
          </a:ln>
          <a:effectLst/>
        </p:spPr>
        <p:txBody>
          <a:bodyPr wrap="none" lIns="57150" tIns="28575" rIns="57150" bIns="28575">
            <a:spAutoFit/>
          </a:bodyPr>
          <a:lstStyle/>
          <a:p>
            <a:pPr algn="ctr"/>
            <a:r>
              <a:rPr lang="en-US" sz="2800" b="1" u="sng" dirty="0">
                <a:cs typeface="Calibri" pitchFamily="34" charset="0"/>
              </a:rPr>
              <a:t>Option 2</a:t>
            </a:r>
          </a:p>
          <a:p>
            <a:pPr algn="ctr"/>
            <a:r>
              <a:rPr lang="en-US" sz="2800" b="1" dirty="0">
                <a:cs typeface="Calibri" pitchFamily="34" charset="0"/>
              </a:rPr>
              <a:t>1</a:t>
            </a:r>
            <a:r>
              <a:rPr lang="en-US" sz="2800" b="1" baseline="30000" dirty="0">
                <a:cs typeface="Calibri" pitchFamily="34" charset="0"/>
              </a:rPr>
              <a:t>st</a:t>
            </a:r>
            <a:r>
              <a:rPr lang="en-US" sz="2800" b="1" dirty="0">
                <a:cs typeface="Calibri" pitchFamily="34" charset="0"/>
              </a:rPr>
              <a:t> Pass </a:t>
            </a:r>
            <a:r>
              <a:rPr lang="en-US" sz="2800" b="1" dirty="0" smtClean="0">
                <a:cs typeface="Calibri" pitchFamily="34" charset="0"/>
              </a:rPr>
              <a:t>4”-</a:t>
            </a:r>
            <a:r>
              <a:rPr lang="en-US" sz="2800" b="1" dirty="0">
                <a:cs typeface="Calibri" pitchFamily="34" charset="0"/>
              </a:rPr>
              <a:t>6” inside</a:t>
            </a:r>
          </a:p>
        </p:txBody>
      </p:sp>
      <p:sp>
        <p:nvSpPr>
          <p:cNvPr id="44058" name="Text Box 26"/>
          <p:cNvSpPr txBox="1">
            <a:spLocks noChangeArrowheads="1"/>
          </p:cNvSpPr>
          <p:nvPr/>
        </p:nvSpPr>
        <p:spPr bwMode="auto">
          <a:xfrm>
            <a:off x="4749823" y="4016375"/>
            <a:ext cx="3715634" cy="488595"/>
          </a:xfrm>
          <a:prstGeom prst="rect">
            <a:avLst/>
          </a:prstGeom>
          <a:noFill/>
          <a:ln w="9525">
            <a:noFill/>
            <a:miter lim="800000"/>
            <a:headEnd/>
            <a:tailEnd/>
          </a:ln>
          <a:effectLst/>
        </p:spPr>
        <p:txBody>
          <a:bodyPr wrap="none" lIns="57150" tIns="28575" rIns="57150" bIns="28575">
            <a:spAutoFit/>
          </a:bodyPr>
          <a:lstStyle/>
          <a:p>
            <a:pPr algn="ctr"/>
            <a:r>
              <a:rPr lang="en-US" sz="2800" b="1" dirty="0">
                <a:cs typeface="Calibri" pitchFamily="34" charset="0"/>
              </a:rPr>
              <a:t>2</a:t>
            </a:r>
            <a:r>
              <a:rPr lang="en-US" sz="2800" b="1" baseline="30000" dirty="0">
                <a:cs typeface="Calibri" pitchFamily="34" charset="0"/>
              </a:rPr>
              <a:t>nd</a:t>
            </a:r>
            <a:r>
              <a:rPr lang="en-US" sz="2800" b="1" dirty="0">
                <a:cs typeface="Calibri" pitchFamily="34" charset="0"/>
              </a:rPr>
              <a:t> Pass hang over </a:t>
            </a:r>
            <a:r>
              <a:rPr lang="en-US" sz="2800" b="1" dirty="0" smtClean="0">
                <a:cs typeface="Calibri" pitchFamily="34" charset="0"/>
              </a:rPr>
              <a:t>4”-</a:t>
            </a:r>
            <a:r>
              <a:rPr lang="en-US" sz="2800" b="1" dirty="0">
                <a:cs typeface="Calibri" pitchFamily="34" charset="0"/>
              </a:rPr>
              <a:t>6”</a:t>
            </a:r>
          </a:p>
        </p:txBody>
      </p:sp>
      <p:sp>
        <p:nvSpPr>
          <p:cNvPr id="44060" name="Rectangle 28"/>
          <p:cNvSpPr>
            <a:spLocks noChangeArrowheads="1"/>
          </p:cNvSpPr>
          <p:nvPr/>
        </p:nvSpPr>
        <p:spPr bwMode="auto">
          <a:xfrm>
            <a:off x="3952195" y="3704709"/>
            <a:ext cx="5064125" cy="369332"/>
          </a:xfrm>
          <a:prstGeom prst="rect">
            <a:avLst/>
          </a:prstGeom>
          <a:noFill/>
          <a:ln w="60325">
            <a:solidFill>
              <a:schemeClr val="bg1"/>
            </a:solidFill>
            <a:miter lim="800000"/>
            <a:headEnd/>
            <a:tailEnd/>
          </a:ln>
          <a:effectLst/>
        </p:spPr>
        <p:txBody>
          <a:bodyPr anchor="ctr">
            <a:spAutoFit/>
          </a:bodyPr>
          <a:lstStyle/>
          <a:p>
            <a:endParaRPr lang="en-US" b="1"/>
          </a:p>
        </p:txBody>
      </p:sp>
      <p:sp>
        <p:nvSpPr>
          <p:cNvPr id="44061" name="Line 29"/>
          <p:cNvSpPr>
            <a:spLocks noChangeShapeType="1"/>
          </p:cNvSpPr>
          <p:nvPr/>
        </p:nvSpPr>
        <p:spPr bwMode="auto">
          <a:xfrm>
            <a:off x="3996645" y="3873500"/>
            <a:ext cx="4930775" cy="0"/>
          </a:xfrm>
          <a:prstGeom prst="line">
            <a:avLst/>
          </a:prstGeom>
          <a:noFill/>
          <a:ln w="76200">
            <a:solidFill>
              <a:schemeClr val="bg1"/>
            </a:solidFill>
            <a:prstDash val="dash"/>
            <a:round/>
            <a:headEnd/>
            <a:tailEnd/>
          </a:ln>
          <a:effectLst/>
        </p:spPr>
        <p:txBody>
          <a:bodyPr>
            <a:spAutoFit/>
          </a:bodyPr>
          <a:lstStyle/>
          <a:p>
            <a:endParaRPr lang="en-US" b="1"/>
          </a:p>
        </p:txBody>
      </p:sp>
      <p:sp>
        <p:nvSpPr>
          <p:cNvPr id="30" name="Title 29"/>
          <p:cNvSpPr>
            <a:spLocks noGrp="1"/>
          </p:cNvSpPr>
          <p:nvPr>
            <p:ph type="title"/>
          </p:nvPr>
        </p:nvSpPr>
        <p:spPr>
          <a:xfrm>
            <a:off x="7257" y="76200"/>
            <a:ext cx="9144000" cy="1143000"/>
          </a:xfrm>
        </p:spPr>
        <p:txBody>
          <a:bodyPr>
            <a:normAutofit fontScale="90000"/>
          </a:bodyPr>
          <a:lstStyle/>
          <a:p>
            <a:pPr algn="ctr"/>
            <a:r>
              <a:rPr lang="en-US" sz="4000" b="1" dirty="0" smtClean="0">
                <a:latin typeface="Calibri" pitchFamily="34" charset="0"/>
                <a:cs typeface="Calibri" pitchFamily="34" charset="0"/>
              </a:rPr>
              <a:t>Rolling Unsupported Edge?</a:t>
            </a:r>
            <a:br>
              <a:rPr lang="en-US" sz="4000" b="1" dirty="0" smtClean="0">
                <a:latin typeface="Calibri" pitchFamily="34" charset="0"/>
                <a:cs typeface="Calibri" pitchFamily="34" charset="0"/>
              </a:rPr>
            </a:br>
            <a:endParaRPr lang="en-US" sz="4000" b="1" dirty="0">
              <a:latin typeface="Calibri" pitchFamily="34" charset="0"/>
              <a:cs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3"/>
          <p:cNvPicPr>
            <a:picLocks noGrp="1" noChangeAspect="1" noChangeArrowheads="1"/>
          </p:cNvPicPr>
          <p:nvPr>
            <p:ph idx="1"/>
          </p:nvPr>
        </p:nvPicPr>
        <p:blipFill>
          <a:blip r:embed="rId3" cstate="screen"/>
          <a:srcRect/>
          <a:stretch>
            <a:fillRect/>
          </a:stretch>
        </p:blipFill>
        <p:spPr>
          <a:xfrm>
            <a:off x="1066800" y="1235075"/>
            <a:ext cx="7086600" cy="5311775"/>
          </a:xfrm>
          <a:noFill/>
          <a:ln/>
        </p:spPr>
      </p:pic>
      <p:sp>
        <p:nvSpPr>
          <p:cNvPr id="95236" name="Text Box 4"/>
          <p:cNvSpPr txBox="1">
            <a:spLocks noChangeArrowheads="1"/>
          </p:cNvSpPr>
          <p:nvPr/>
        </p:nvSpPr>
        <p:spPr bwMode="auto">
          <a:xfrm>
            <a:off x="1447800" y="5410200"/>
            <a:ext cx="6172200" cy="1015663"/>
          </a:xfrm>
          <a:prstGeom prst="rect">
            <a:avLst/>
          </a:prstGeom>
          <a:solidFill>
            <a:schemeClr val="bg1"/>
          </a:solidFill>
          <a:ln w="9525">
            <a:noFill/>
            <a:miter lim="800000"/>
            <a:headEnd/>
            <a:tailEnd/>
          </a:ln>
          <a:effectLst/>
        </p:spPr>
        <p:txBody>
          <a:bodyPr wrap="square">
            <a:spAutoFit/>
          </a:bodyPr>
          <a:lstStyle/>
          <a:p>
            <a:pPr algn="ctr" fontAlgn="base">
              <a:spcBef>
                <a:spcPct val="50000"/>
              </a:spcBef>
              <a:spcAft>
                <a:spcPct val="0"/>
              </a:spcAft>
            </a:pPr>
            <a:r>
              <a:rPr lang="en-US" sz="2400" b="1" dirty="0">
                <a:solidFill>
                  <a:srgbClr val="000000"/>
                </a:solidFill>
                <a:latin typeface="Calibri" pitchFamily="34" charset="0"/>
                <a:cs typeface="Calibri" pitchFamily="34" charset="0"/>
              </a:rPr>
              <a:t>Edge of drum inside unsupported edge</a:t>
            </a:r>
          </a:p>
          <a:p>
            <a:pPr algn="ctr" fontAlgn="base">
              <a:spcBef>
                <a:spcPct val="50000"/>
              </a:spcBef>
              <a:spcAft>
                <a:spcPct val="0"/>
              </a:spcAft>
            </a:pPr>
            <a:r>
              <a:rPr lang="en-US" sz="2400" b="1" dirty="0">
                <a:solidFill>
                  <a:srgbClr val="000000"/>
                </a:solidFill>
                <a:latin typeface="Calibri" pitchFamily="34" charset="0"/>
                <a:cs typeface="Calibri" pitchFamily="34" charset="0"/>
              </a:rPr>
              <a:t>can cause cracking near the edge</a:t>
            </a:r>
          </a:p>
        </p:txBody>
      </p:sp>
      <p:sp>
        <p:nvSpPr>
          <p:cNvPr id="95237" name="Text Box 5"/>
          <p:cNvSpPr txBox="1">
            <a:spLocks noChangeArrowheads="1"/>
          </p:cNvSpPr>
          <p:nvPr/>
        </p:nvSpPr>
        <p:spPr bwMode="auto">
          <a:xfrm>
            <a:off x="1600200" y="1447800"/>
            <a:ext cx="6172200" cy="1569660"/>
          </a:xfrm>
          <a:prstGeom prst="rect">
            <a:avLst/>
          </a:prstGeom>
          <a:solidFill>
            <a:schemeClr val="bg1"/>
          </a:solidFill>
          <a:ln w="9525">
            <a:noFill/>
            <a:miter lim="800000"/>
            <a:headEnd/>
            <a:tailEnd/>
          </a:ln>
          <a:effectLst/>
        </p:spPr>
        <p:txBody>
          <a:bodyPr>
            <a:spAutoFit/>
          </a:bodyPr>
          <a:lstStyle/>
          <a:p>
            <a:pPr algn="ctr" fontAlgn="base">
              <a:spcBef>
                <a:spcPct val="50000"/>
              </a:spcBef>
              <a:spcAft>
                <a:spcPct val="0"/>
              </a:spcAft>
            </a:pPr>
            <a:r>
              <a:rPr lang="en-US" sz="2400" b="1" dirty="0">
                <a:solidFill>
                  <a:srgbClr val="000000"/>
                </a:solidFill>
                <a:latin typeface="Calibri" pitchFamily="34" charset="0"/>
                <a:cs typeface="Calibri" pitchFamily="34" charset="0"/>
              </a:rPr>
              <a:t>Rolling Unsupported Edge</a:t>
            </a:r>
          </a:p>
          <a:p>
            <a:pPr algn="ctr" fontAlgn="base">
              <a:spcBef>
                <a:spcPct val="50000"/>
              </a:spcBef>
              <a:spcAft>
                <a:spcPct val="0"/>
              </a:spcAft>
            </a:pPr>
            <a:r>
              <a:rPr lang="en-US" sz="2400" b="1" dirty="0">
                <a:solidFill>
                  <a:srgbClr val="000000"/>
                </a:solidFill>
                <a:latin typeface="Calibri" pitchFamily="34" charset="0"/>
                <a:cs typeface="Calibri" pitchFamily="34" charset="0"/>
              </a:rPr>
              <a:t>(First Paver Pass)</a:t>
            </a:r>
          </a:p>
          <a:p>
            <a:pPr algn="ctr" fontAlgn="base">
              <a:spcBef>
                <a:spcPct val="50000"/>
              </a:spcBef>
              <a:spcAft>
                <a:spcPct val="0"/>
              </a:spcAft>
            </a:pPr>
            <a:endParaRPr lang="en-US" sz="2400" b="1" dirty="0">
              <a:solidFill>
                <a:srgbClr val="000000"/>
              </a:solidFill>
              <a:latin typeface="Calibri" pitchFamily="34" charset="0"/>
              <a:cs typeface="Calibri" pitchFamily="34" charset="0"/>
            </a:endParaRPr>
          </a:p>
        </p:txBody>
      </p:sp>
      <p:sp>
        <p:nvSpPr>
          <p:cNvPr id="8" name="Oval 7"/>
          <p:cNvSpPr/>
          <p:nvPr/>
        </p:nvSpPr>
        <p:spPr>
          <a:xfrm>
            <a:off x="4953000" y="4572000"/>
            <a:ext cx="9906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latin typeface="Calibri" pitchFamily="34" charset="0"/>
              <a:cs typeface="Calibri" pitchFamily="34" charset="0"/>
            </a:endParaRPr>
          </a:p>
        </p:txBody>
      </p:sp>
      <p:sp>
        <p:nvSpPr>
          <p:cNvPr id="7" name="Rectangle 2"/>
          <p:cNvSpPr txBox="1">
            <a:spLocks noChangeArrowheads="1"/>
          </p:cNvSpPr>
          <p:nvPr/>
        </p:nvSpPr>
        <p:spPr bwMode="auto">
          <a:xfrm>
            <a:off x="419100" y="-228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4000" b="1" dirty="0" smtClean="0">
                <a:solidFill>
                  <a:schemeClr val="bg1"/>
                </a:solidFill>
                <a:latin typeface="Calibri" pitchFamily="34" charset="0"/>
                <a:cs typeface="Calibri" pitchFamily="34" charset="0"/>
              </a:rPr>
              <a:t>What We Don’t Want</a:t>
            </a:r>
            <a:endParaRPr lang="en-US" sz="4000" b="1" dirty="0">
              <a:solidFill>
                <a:schemeClr val="bg1"/>
              </a:solidFill>
              <a:latin typeface="Calibri" pitchFamily="34" charset="0"/>
              <a:cs typeface="Calibri" pitchFamily="34" charset="0"/>
            </a:endParaRPr>
          </a:p>
        </p:txBody>
      </p:sp>
      <p:pic>
        <p:nvPicPr>
          <p:cNvPr id="9" name="Picture 3"/>
          <p:cNvPicPr>
            <a:picLocks noChangeAspect="1" noChangeArrowheads="1"/>
          </p:cNvPicPr>
          <p:nvPr/>
        </p:nvPicPr>
        <p:blipFill>
          <a:blip r:embed="rId3" cstate="screen"/>
          <a:srcRect/>
          <a:stretch>
            <a:fillRect/>
          </a:stretch>
        </p:blipFill>
        <p:spPr bwMode="auto">
          <a:xfrm>
            <a:off x="762000" y="990600"/>
            <a:ext cx="7827877" cy="5867400"/>
          </a:xfrm>
          <a:prstGeom prst="rect">
            <a:avLst/>
          </a:prstGeom>
          <a:noFill/>
          <a:ln w="9525">
            <a:noFill/>
            <a:miter lim="800000"/>
            <a:headEnd/>
            <a:tailEnd/>
          </a:ln>
        </p:spPr>
      </p:pic>
      <p:sp>
        <p:nvSpPr>
          <p:cNvPr id="11" name="Text Box 5"/>
          <p:cNvSpPr txBox="1">
            <a:spLocks noChangeArrowheads="1"/>
          </p:cNvSpPr>
          <p:nvPr/>
        </p:nvSpPr>
        <p:spPr bwMode="auto">
          <a:xfrm>
            <a:off x="1562100" y="1447800"/>
            <a:ext cx="6172200" cy="1569660"/>
          </a:xfrm>
          <a:prstGeom prst="rect">
            <a:avLst/>
          </a:prstGeom>
          <a:solidFill>
            <a:schemeClr val="bg1"/>
          </a:solidFill>
          <a:ln w="9525">
            <a:noFill/>
            <a:miter lim="800000"/>
            <a:headEnd/>
            <a:tailEnd/>
          </a:ln>
          <a:effectLst/>
        </p:spPr>
        <p:txBody>
          <a:bodyPr>
            <a:spAutoFit/>
          </a:bodyPr>
          <a:lstStyle/>
          <a:p>
            <a:pPr algn="ctr" fontAlgn="base">
              <a:spcBef>
                <a:spcPct val="50000"/>
              </a:spcBef>
              <a:spcAft>
                <a:spcPct val="0"/>
              </a:spcAft>
            </a:pPr>
            <a:r>
              <a:rPr lang="en-US" sz="2400" b="1" dirty="0">
                <a:solidFill>
                  <a:srgbClr val="000000"/>
                </a:solidFill>
                <a:latin typeface="Calibri" pitchFamily="34" charset="0"/>
                <a:cs typeface="Calibri" pitchFamily="34" charset="0"/>
              </a:rPr>
              <a:t>Rolling Unsupported Edge</a:t>
            </a:r>
          </a:p>
          <a:p>
            <a:pPr algn="ctr" fontAlgn="base">
              <a:spcBef>
                <a:spcPct val="50000"/>
              </a:spcBef>
              <a:spcAft>
                <a:spcPct val="0"/>
              </a:spcAft>
            </a:pPr>
            <a:r>
              <a:rPr lang="en-US" sz="2400" b="1" dirty="0" smtClean="0">
                <a:solidFill>
                  <a:srgbClr val="000000"/>
                </a:solidFill>
                <a:latin typeface="Calibri" pitchFamily="34" charset="0"/>
                <a:cs typeface="Calibri" pitchFamily="34" charset="0"/>
              </a:rPr>
              <a:t>With First Roller Pass</a:t>
            </a:r>
            <a:endParaRPr lang="en-US" sz="2400" b="1" dirty="0">
              <a:solidFill>
                <a:srgbClr val="000000"/>
              </a:solidFill>
              <a:latin typeface="Calibri" pitchFamily="34" charset="0"/>
              <a:cs typeface="Calibri" pitchFamily="34" charset="0"/>
            </a:endParaRPr>
          </a:p>
          <a:p>
            <a:pPr algn="ctr" fontAlgn="base">
              <a:spcBef>
                <a:spcPct val="50000"/>
              </a:spcBef>
              <a:spcAft>
                <a:spcPct val="0"/>
              </a:spcAft>
            </a:pPr>
            <a:endParaRPr lang="en-US" sz="2400" b="1" dirty="0">
              <a:solidFill>
                <a:srgbClr val="000000"/>
              </a:solidFill>
              <a:latin typeface="Calibri" pitchFamily="34" charset="0"/>
              <a:cs typeface="Calibri" pitchFamily="34" charset="0"/>
            </a:endParaRPr>
          </a:p>
        </p:txBody>
      </p:sp>
      <p:sp>
        <p:nvSpPr>
          <p:cNvPr id="12" name="Oval 11"/>
          <p:cNvSpPr/>
          <p:nvPr/>
        </p:nvSpPr>
        <p:spPr>
          <a:xfrm>
            <a:off x="4914900" y="4572000"/>
            <a:ext cx="9906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latin typeface="Calibri" pitchFamily="34" charset="0"/>
              <a:cs typeface="Calibri" pitchFamily="34" charset="0"/>
            </a:endParaRPr>
          </a:p>
        </p:txBody>
      </p:sp>
      <p:sp>
        <p:nvSpPr>
          <p:cNvPr id="13" name="Line 10"/>
          <p:cNvSpPr>
            <a:spLocks noChangeShapeType="1"/>
          </p:cNvSpPr>
          <p:nvPr/>
        </p:nvSpPr>
        <p:spPr bwMode="auto">
          <a:xfrm flipV="1">
            <a:off x="5638800" y="5334000"/>
            <a:ext cx="914400" cy="0"/>
          </a:xfrm>
          <a:prstGeom prst="line">
            <a:avLst/>
          </a:prstGeom>
          <a:noFill/>
          <a:ln w="76200">
            <a:solidFill>
              <a:srgbClr val="FF0000"/>
            </a:solidFill>
            <a:round/>
            <a:headEnd/>
            <a:tailEnd type="triangle" w="med" len="med"/>
          </a:ln>
          <a:effectLst/>
        </p:spPr>
        <p:txBody>
          <a:bodyPr wrap="square">
            <a:spAutoFit/>
          </a:bodyPr>
          <a:lstStyle/>
          <a:p>
            <a:pPr fontAlgn="base">
              <a:spcBef>
                <a:spcPct val="0"/>
              </a:spcBef>
              <a:spcAft>
                <a:spcPct val="0"/>
              </a:spcAft>
            </a:pPr>
            <a:endParaRPr lang="en-US" sz="2400" b="1">
              <a:solidFill>
                <a:srgbClr val="00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14" name="Rectangle 13"/>
          <p:cNvSpPr/>
          <p:nvPr/>
        </p:nvSpPr>
        <p:spPr>
          <a:xfrm>
            <a:off x="7239000" y="1219200"/>
            <a:ext cx="1066800" cy="457200"/>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5" name="Rectangle 14"/>
          <p:cNvSpPr/>
          <p:nvPr/>
        </p:nvSpPr>
        <p:spPr>
          <a:xfrm>
            <a:off x="1524000" y="5791200"/>
            <a:ext cx="6400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0" name="Text Box 4"/>
          <p:cNvSpPr txBox="1">
            <a:spLocks noChangeArrowheads="1"/>
          </p:cNvSpPr>
          <p:nvPr/>
        </p:nvSpPr>
        <p:spPr bwMode="auto">
          <a:xfrm>
            <a:off x="1104900" y="5502532"/>
            <a:ext cx="6858000" cy="830997"/>
          </a:xfrm>
          <a:prstGeom prst="rect">
            <a:avLst/>
          </a:prstGeom>
          <a:solidFill>
            <a:schemeClr val="bg1"/>
          </a:solidFill>
          <a:ln w="9525">
            <a:noFill/>
            <a:miter lim="800000"/>
            <a:headEnd/>
            <a:tailEnd/>
          </a:ln>
          <a:effectLst/>
        </p:spPr>
        <p:txBody>
          <a:bodyPr wrap="square">
            <a:spAutoFit/>
          </a:bodyPr>
          <a:lstStyle/>
          <a:p>
            <a:pPr algn="ctr" fontAlgn="base"/>
            <a:r>
              <a:rPr lang="en-US" sz="2400" b="1" dirty="0" smtClean="0">
                <a:solidFill>
                  <a:srgbClr val="000000"/>
                </a:solidFill>
                <a:latin typeface="Calibri" pitchFamily="34" charset="0"/>
                <a:cs typeface="Calibri" pitchFamily="34" charset="0"/>
              </a:rPr>
              <a:t>If edge </a:t>
            </a:r>
            <a:r>
              <a:rPr lang="en-US" sz="2400" b="1" dirty="0">
                <a:solidFill>
                  <a:srgbClr val="000000"/>
                </a:solidFill>
                <a:latin typeface="Calibri" pitchFamily="34" charset="0"/>
                <a:cs typeface="Calibri" pitchFamily="34" charset="0"/>
              </a:rPr>
              <a:t>of drum </a:t>
            </a:r>
            <a:r>
              <a:rPr lang="en-US" sz="2400" b="1" dirty="0" smtClean="0">
                <a:solidFill>
                  <a:srgbClr val="000000"/>
                </a:solidFill>
                <a:latin typeface="Calibri" pitchFamily="34" charset="0"/>
                <a:cs typeface="Calibri" pitchFamily="34" charset="0"/>
              </a:rPr>
              <a:t>is located just inside the unsupported edge, a stress crack can occur here.</a:t>
            </a:r>
            <a:endParaRPr lang="en-US" sz="2400" b="1" dirty="0">
              <a:solidFill>
                <a:srgbClr val="000000"/>
              </a:solidFill>
              <a:latin typeface="Calibri" pitchFamily="34" charset="0"/>
              <a:cs typeface="Calibri" pitchFamily="34" charset="0"/>
            </a:endParaRPr>
          </a:p>
        </p:txBody>
      </p:sp>
      <p:sp>
        <p:nvSpPr>
          <p:cNvPr id="2" name="Rectangle 1"/>
          <p:cNvSpPr/>
          <p:nvPr/>
        </p:nvSpPr>
        <p:spPr>
          <a:xfrm>
            <a:off x="2556320" y="3244334"/>
            <a:ext cx="4031360" cy="369332"/>
          </a:xfrm>
          <a:prstGeom prst="rect">
            <a:avLst/>
          </a:prstGeom>
        </p:spPr>
        <p:txBody>
          <a:bodyPr wrap="none">
            <a:spAutoFit/>
          </a:bodyPr>
          <a:lstStyle/>
          <a:p>
            <a:pPr algn="ctr"/>
            <a:r>
              <a:rPr lang="en-US" b="1" dirty="0">
                <a:solidFill>
                  <a:schemeClr val="bg1"/>
                </a:solidFill>
                <a:latin typeface="Calibri" pitchFamily="34" charset="0"/>
                <a:cs typeface="Calibri" pitchFamily="34" charset="0"/>
              </a:rPr>
              <a:t>(If milled or cutback joint, then 0.5-inch)</a:t>
            </a:r>
          </a:p>
        </p:txBody>
      </p:sp>
    </p:spTree>
    <p:extLst>
      <p:ext uri="{BB962C8B-B14F-4D97-AF65-F5344CB8AC3E}">
        <p14:creationId xmlns:p14="http://schemas.microsoft.com/office/powerpoint/2010/main" val="3476439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IMG_405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2" y="1443005"/>
            <a:ext cx="4054380" cy="5414994"/>
          </a:xfrm>
          <a:prstGeom prst="rect">
            <a:avLst/>
          </a:prstGeom>
          <a:noFill/>
        </p:spPr>
      </p:pic>
      <p:pic>
        <p:nvPicPr>
          <p:cNvPr id="2" name="Picture 1" descr="IMG_408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4088003" y="2243418"/>
            <a:ext cx="5410198" cy="3818962"/>
          </a:xfrm>
          <a:prstGeom prst="rect">
            <a:avLst/>
          </a:prstGeom>
        </p:spPr>
      </p:pic>
      <p:sp>
        <p:nvSpPr>
          <p:cNvPr id="4" name="TextBox 3"/>
          <p:cNvSpPr txBox="1"/>
          <p:nvPr/>
        </p:nvSpPr>
        <p:spPr>
          <a:xfrm>
            <a:off x="197224" y="5247382"/>
            <a:ext cx="4267199" cy="1569660"/>
          </a:xfrm>
          <a:prstGeom prst="rect">
            <a:avLst/>
          </a:prstGeom>
          <a:noFill/>
        </p:spPr>
        <p:txBody>
          <a:bodyPr wrap="square" rtlCol="0">
            <a:spAutoFit/>
          </a:bodyPr>
          <a:lstStyle/>
          <a:p>
            <a:pPr>
              <a:spcBef>
                <a:spcPts val="0"/>
              </a:spcBef>
              <a:spcAft>
                <a:spcPts val="0"/>
              </a:spcAft>
            </a:pPr>
            <a:r>
              <a:rPr lang="en-US" sz="3200" b="1" dirty="0" smtClean="0">
                <a:latin typeface="Calibri" pitchFamily="34" charset="0"/>
                <a:cs typeface="Calibri" pitchFamily="34" charset="0"/>
              </a:rPr>
              <a:t>1</a:t>
            </a:r>
            <a:r>
              <a:rPr lang="en-US" sz="3200" b="1" baseline="30000" dirty="0" smtClean="0">
                <a:latin typeface="Calibri" pitchFamily="34" charset="0"/>
                <a:cs typeface="Calibri" pitchFamily="34" charset="0"/>
              </a:rPr>
              <a:t>st</a:t>
            </a:r>
            <a:r>
              <a:rPr lang="en-US" sz="3200" b="1" dirty="0" smtClean="0">
                <a:latin typeface="Calibri" pitchFamily="34" charset="0"/>
                <a:cs typeface="Calibri" pitchFamily="34" charset="0"/>
              </a:rPr>
              <a:t> pass all on hot mat with roller edge off</a:t>
            </a:r>
          </a:p>
          <a:p>
            <a:pPr>
              <a:spcBef>
                <a:spcPts val="0"/>
              </a:spcBef>
              <a:spcAft>
                <a:spcPts val="0"/>
              </a:spcAft>
            </a:pPr>
            <a:r>
              <a:rPr lang="en-US" sz="3200" b="1" dirty="0" smtClean="0">
                <a:latin typeface="Calibri" pitchFamily="34" charset="0"/>
                <a:cs typeface="Calibri" pitchFamily="34" charset="0"/>
              </a:rPr>
              <a:t>joint </a:t>
            </a:r>
            <a:r>
              <a:rPr lang="en-US" sz="3200" b="1" dirty="0" err="1" smtClean="0">
                <a:latin typeface="Calibri" pitchFamily="34" charset="0"/>
                <a:cs typeface="Calibri" pitchFamily="34" charset="0"/>
              </a:rPr>
              <a:t>approx</a:t>
            </a:r>
            <a:r>
              <a:rPr lang="en-US" sz="3200" b="1" dirty="0" smtClean="0">
                <a:latin typeface="Calibri" pitchFamily="34" charset="0"/>
                <a:cs typeface="Calibri" pitchFamily="34" charset="0"/>
              </a:rPr>
              <a:t> 6-12 inches</a:t>
            </a:r>
            <a:endParaRPr lang="en-US" sz="3200" b="1" dirty="0">
              <a:latin typeface="Calibri" pitchFamily="34" charset="0"/>
              <a:cs typeface="Calibri" pitchFamily="34" charset="0"/>
            </a:endParaRPr>
          </a:p>
        </p:txBody>
      </p:sp>
      <p:sp>
        <p:nvSpPr>
          <p:cNvPr id="5" name="TextBox 4"/>
          <p:cNvSpPr txBox="1"/>
          <p:nvPr/>
        </p:nvSpPr>
        <p:spPr>
          <a:xfrm>
            <a:off x="4876800" y="5272266"/>
            <a:ext cx="3810000" cy="1077218"/>
          </a:xfrm>
          <a:prstGeom prst="rect">
            <a:avLst/>
          </a:prstGeom>
          <a:noFill/>
        </p:spPr>
        <p:txBody>
          <a:bodyPr wrap="square" rtlCol="0">
            <a:spAutoFit/>
          </a:bodyPr>
          <a:lstStyle/>
          <a:p>
            <a:pPr algn="ctr">
              <a:spcBef>
                <a:spcPts val="0"/>
              </a:spcBef>
            </a:pPr>
            <a:r>
              <a:rPr lang="en-US" sz="3200" b="1" dirty="0" smtClean="0">
                <a:latin typeface="Calibri" pitchFamily="34" charset="0"/>
                <a:cs typeface="Calibri" pitchFamily="34" charset="0"/>
              </a:rPr>
              <a:t>2</a:t>
            </a:r>
            <a:r>
              <a:rPr lang="en-US" sz="3200" b="1" baseline="30000" dirty="0" smtClean="0">
                <a:latin typeface="Calibri" pitchFamily="34" charset="0"/>
                <a:cs typeface="Calibri" pitchFamily="34" charset="0"/>
              </a:rPr>
              <a:t>nd</a:t>
            </a:r>
            <a:r>
              <a:rPr lang="en-US" sz="3200" b="1" dirty="0" smtClean="0">
                <a:latin typeface="Calibri" pitchFamily="34" charset="0"/>
                <a:cs typeface="Calibri" pitchFamily="34" charset="0"/>
              </a:rPr>
              <a:t> pass overlaps on cold mat 3-6 inches</a:t>
            </a:r>
            <a:endParaRPr lang="en-US" sz="3200" b="1" dirty="0">
              <a:latin typeface="Calibri" pitchFamily="34" charset="0"/>
              <a:cs typeface="Calibri" pitchFamily="34" charset="0"/>
            </a:endParaRPr>
          </a:p>
        </p:txBody>
      </p:sp>
      <p:sp>
        <p:nvSpPr>
          <p:cNvPr id="6" name="TextBox 5"/>
          <p:cNvSpPr txBox="1"/>
          <p:nvPr/>
        </p:nvSpPr>
        <p:spPr>
          <a:xfrm>
            <a:off x="844923" y="-22086"/>
            <a:ext cx="7239000" cy="707886"/>
          </a:xfrm>
          <a:prstGeom prst="rect">
            <a:avLst/>
          </a:prstGeom>
          <a:noFill/>
        </p:spPr>
        <p:txBody>
          <a:bodyPr wrap="square" rtlCol="0">
            <a:spAutoFit/>
          </a:bodyPr>
          <a:lstStyle/>
          <a:p>
            <a:pPr algn="ctr"/>
            <a:r>
              <a:rPr lang="en-US" sz="4000" b="1" dirty="0" smtClean="0">
                <a:solidFill>
                  <a:schemeClr val="bg1"/>
                </a:solidFill>
                <a:latin typeface="Calibri" pitchFamily="34" charset="0"/>
                <a:cs typeface="Calibri" pitchFamily="34" charset="0"/>
              </a:rPr>
              <a:t>Rolling the </a:t>
            </a:r>
            <a:r>
              <a:rPr lang="en-US" sz="4000" b="1" u="sng" dirty="0" smtClean="0">
                <a:solidFill>
                  <a:schemeClr val="bg1"/>
                </a:solidFill>
                <a:latin typeface="Calibri" pitchFamily="34" charset="0"/>
                <a:cs typeface="Calibri" pitchFamily="34" charset="0"/>
              </a:rPr>
              <a:t>Confined</a:t>
            </a:r>
            <a:r>
              <a:rPr lang="en-US" sz="4000" b="1" dirty="0" smtClean="0">
                <a:solidFill>
                  <a:schemeClr val="bg1"/>
                </a:solidFill>
                <a:latin typeface="Calibri" pitchFamily="34" charset="0"/>
                <a:cs typeface="Calibri" pitchFamily="34" charset="0"/>
              </a:rPr>
              <a:t> Edge:</a:t>
            </a:r>
            <a:endParaRPr lang="en-US" sz="40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917929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N092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334000" cy="4000500"/>
          </a:xfrm>
          <a:prstGeom prst="rect">
            <a:avLst/>
          </a:prstGeom>
        </p:spPr>
      </p:pic>
      <p:pic>
        <p:nvPicPr>
          <p:cNvPr id="3" name="Picture 2" descr="DSCN0936.JPG"/>
          <p:cNvPicPr>
            <a:picLocks noChangeAspect="1"/>
          </p:cNvPicPr>
          <p:nvPr/>
        </p:nvPicPr>
        <p:blipFill>
          <a:blip r:embed="rId4" cstate="email">
            <a:lum bright="-10000"/>
            <a:extLst>
              <a:ext uri="{28A0092B-C50C-407E-A947-70E740481C1C}">
                <a14:useLocalDpi xmlns:a14="http://schemas.microsoft.com/office/drawing/2010/main"/>
              </a:ext>
            </a:extLst>
          </a:blip>
          <a:stretch>
            <a:fillRect/>
          </a:stretch>
        </p:blipFill>
        <p:spPr>
          <a:xfrm>
            <a:off x="3200400" y="2400300"/>
            <a:ext cx="5943600" cy="4457700"/>
          </a:xfrm>
          <a:prstGeom prst="rect">
            <a:avLst/>
          </a:prstGeom>
        </p:spPr>
      </p:pic>
    </p:spTree>
    <p:extLst>
      <p:ext uri="{BB962C8B-B14F-4D97-AF65-F5344CB8AC3E}">
        <p14:creationId xmlns:p14="http://schemas.microsoft.com/office/powerpoint/2010/main" val="3511418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5168" y="0"/>
            <a:ext cx="8686800" cy="7052059"/>
          </a:xfrm>
          <a:prstGeom prst="rect">
            <a:avLst/>
          </a:prstGeom>
        </p:spPr>
      </p:pic>
    </p:spTree>
    <p:extLst>
      <p:ext uri="{BB962C8B-B14F-4D97-AF65-F5344CB8AC3E}">
        <p14:creationId xmlns:p14="http://schemas.microsoft.com/office/powerpoint/2010/main" val="157186505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 y="914400"/>
            <a:ext cx="9067800" cy="4067175"/>
          </a:xfrm>
          <a:prstGeom prst="rect">
            <a:avLst/>
          </a:prstGeom>
        </p:spPr>
      </p:pic>
      <p:sp>
        <p:nvSpPr>
          <p:cNvPr id="2" name="Title 1"/>
          <p:cNvSpPr>
            <a:spLocks noGrp="1"/>
          </p:cNvSpPr>
          <p:nvPr>
            <p:ph type="title"/>
          </p:nvPr>
        </p:nvSpPr>
        <p:spPr>
          <a:xfrm>
            <a:off x="0" y="-152400"/>
            <a:ext cx="9144000" cy="850232"/>
          </a:xfrm>
        </p:spPr>
        <p:txBody>
          <a:bodyPr>
            <a:normAutofit/>
          </a:bodyPr>
          <a:lstStyle/>
          <a:p>
            <a:pPr algn="ctr"/>
            <a:r>
              <a:rPr lang="en-US" sz="3600" b="1" dirty="0" smtClean="0">
                <a:latin typeface="+mn-lt"/>
              </a:rPr>
              <a:t>Coop Agreements</a:t>
            </a:r>
            <a:endParaRPr lang="en-US" sz="3600" b="1" dirty="0">
              <a:latin typeface="+mn-lt"/>
            </a:endParaRPr>
          </a:p>
        </p:txBody>
      </p:sp>
      <p:sp>
        <p:nvSpPr>
          <p:cNvPr id="4" name="Content Placeholder 3"/>
          <p:cNvSpPr>
            <a:spLocks noGrp="1"/>
          </p:cNvSpPr>
          <p:nvPr>
            <p:ph idx="4294967295"/>
          </p:nvPr>
        </p:nvSpPr>
        <p:spPr>
          <a:xfrm>
            <a:off x="304800" y="4495800"/>
            <a:ext cx="8534400" cy="2209800"/>
          </a:xfrm>
          <a:solidFill>
            <a:schemeClr val="bg1"/>
          </a:solidFill>
        </p:spPr>
        <p:txBody>
          <a:bodyPr>
            <a:normAutofit lnSpcReduction="10000"/>
          </a:bodyPr>
          <a:lstStyle/>
          <a:p>
            <a:pPr marL="0" indent="0">
              <a:lnSpc>
                <a:spcPct val="100000"/>
              </a:lnSpc>
              <a:spcBef>
                <a:spcPts val="0"/>
              </a:spcBef>
              <a:buNone/>
            </a:pPr>
            <a:endParaRPr lang="en-US" b="1" dirty="0" smtClean="0"/>
          </a:p>
          <a:p>
            <a:pPr>
              <a:lnSpc>
                <a:spcPct val="100000"/>
              </a:lnSpc>
              <a:spcBef>
                <a:spcPts val="0"/>
              </a:spcBef>
            </a:pPr>
            <a:r>
              <a:rPr lang="en-US" b="1" dirty="0" smtClean="0"/>
              <a:t>Intelligent Compaction</a:t>
            </a:r>
          </a:p>
          <a:p>
            <a:pPr>
              <a:lnSpc>
                <a:spcPct val="100000"/>
              </a:lnSpc>
              <a:spcBef>
                <a:spcPts val="0"/>
              </a:spcBef>
            </a:pPr>
            <a:r>
              <a:rPr lang="en-US" b="1" dirty="0" smtClean="0"/>
              <a:t>Longitudinal Joints</a:t>
            </a:r>
          </a:p>
          <a:p>
            <a:pPr>
              <a:lnSpc>
                <a:spcPct val="100000"/>
              </a:lnSpc>
              <a:spcBef>
                <a:spcPts val="0"/>
              </a:spcBef>
            </a:pPr>
            <a:r>
              <a:rPr lang="en-US" b="1" dirty="0" smtClean="0"/>
              <a:t>Tack Coats</a:t>
            </a:r>
          </a:p>
          <a:p>
            <a:pPr>
              <a:lnSpc>
                <a:spcPct val="100000"/>
              </a:lnSpc>
              <a:spcBef>
                <a:spcPts val="0"/>
              </a:spcBef>
            </a:pPr>
            <a:r>
              <a:rPr lang="en-US" b="1" dirty="0" smtClean="0"/>
              <a:t>Improved Durability</a:t>
            </a:r>
          </a:p>
        </p:txBody>
      </p:sp>
    </p:spTree>
    <p:extLst>
      <p:ext uri="{BB962C8B-B14F-4D97-AF65-F5344CB8AC3E}">
        <p14:creationId xmlns:p14="http://schemas.microsoft.com/office/powerpoint/2010/main" val="372932652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850232"/>
          </a:xfrm>
        </p:spPr>
        <p:txBody>
          <a:bodyPr>
            <a:normAutofit/>
          </a:bodyPr>
          <a:lstStyle/>
          <a:p>
            <a:pPr algn="ctr"/>
            <a:r>
              <a:rPr lang="en-US" sz="3600" b="1" dirty="0" smtClean="0">
                <a:latin typeface="+mn-lt"/>
              </a:rPr>
              <a:t>Importance of Tack Coats</a:t>
            </a:r>
            <a:endParaRPr lang="en-US" sz="3600" b="1" dirty="0">
              <a:latin typeface="+mn-lt"/>
            </a:endParaRPr>
          </a:p>
        </p:txBody>
      </p:sp>
      <p:sp>
        <p:nvSpPr>
          <p:cNvPr id="2" name="Content Placeholder 1"/>
          <p:cNvSpPr>
            <a:spLocks noGrp="1"/>
          </p:cNvSpPr>
          <p:nvPr>
            <p:ph idx="1"/>
          </p:nvPr>
        </p:nvSpPr>
        <p:spPr>
          <a:xfrm>
            <a:off x="533400" y="1295400"/>
            <a:ext cx="8458200" cy="4648200"/>
          </a:xfrm>
        </p:spPr>
        <p:txBody>
          <a:bodyPr>
            <a:normAutofit/>
          </a:bodyPr>
          <a:lstStyle/>
          <a:p>
            <a:r>
              <a:rPr lang="en-US" sz="3200" b="1" dirty="0" smtClean="0">
                <a:latin typeface="+mn-lt"/>
              </a:rPr>
              <a:t>Promotes </a:t>
            </a:r>
            <a:r>
              <a:rPr lang="en-US" sz="3200" b="1" dirty="0">
                <a:latin typeface="+mn-lt"/>
              </a:rPr>
              <a:t>the bond between </a:t>
            </a:r>
            <a:r>
              <a:rPr lang="en-US" sz="3200" b="1" dirty="0" smtClean="0">
                <a:latin typeface="+mn-lt"/>
              </a:rPr>
              <a:t>pavement layers </a:t>
            </a:r>
          </a:p>
          <a:p>
            <a:pPr lvl="1"/>
            <a:r>
              <a:rPr lang="en-US" sz="2800" b="1" dirty="0" smtClean="0">
                <a:latin typeface="+mn-lt"/>
              </a:rPr>
              <a:t>Prevents slippage </a:t>
            </a:r>
            <a:r>
              <a:rPr lang="en-US" sz="2800" b="1" dirty="0">
                <a:latin typeface="+mn-lt"/>
              </a:rPr>
              <a:t>between pavement </a:t>
            </a:r>
            <a:r>
              <a:rPr lang="en-US" sz="2800" b="1" dirty="0" smtClean="0">
                <a:latin typeface="+mn-lt"/>
              </a:rPr>
              <a:t>layers</a:t>
            </a:r>
          </a:p>
          <a:p>
            <a:pPr lvl="1"/>
            <a:r>
              <a:rPr lang="en-US" sz="2800" b="1" dirty="0"/>
              <a:t>All layers working together</a:t>
            </a:r>
          </a:p>
          <a:p>
            <a:pPr lvl="1"/>
            <a:r>
              <a:rPr lang="en-US" sz="2800" b="1" dirty="0" smtClean="0">
                <a:latin typeface="+mn-lt"/>
              </a:rPr>
              <a:t>Vital for structural performance of the pavement</a:t>
            </a:r>
          </a:p>
          <a:p>
            <a:pPr lvl="1"/>
            <a:r>
              <a:rPr lang="en-US" sz="2800" b="1" dirty="0" smtClean="0">
                <a:latin typeface="+mn-lt"/>
              </a:rPr>
              <a:t>Seals all </a:t>
            </a:r>
            <a:r>
              <a:rPr lang="en-US" sz="2800" b="1" dirty="0">
                <a:latin typeface="+mn-lt"/>
              </a:rPr>
              <a:t>transverse </a:t>
            </a:r>
            <a:r>
              <a:rPr lang="en-US" sz="2800" b="1" dirty="0" smtClean="0">
                <a:latin typeface="+mn-lt"/>
              </a:rPr>
              <a:t>&amp; </a:t>
            </a:r>
            <a:r>
              <a:rPr lang="en-US" sz="2800" b="1" dirty="0">
                <a:latin typeface="+mn-lt"/>
              </a:rPr>
              <a:t>longitudinal vertical </a:t>
            </a:r>
            <a:r>
              <a:rPr lang="en-US" sz="2800" b="1" dirty="0" smtClean="0">
                <a:latin typeface="+mn-lt"/>
              </a:rPr>
              <a:t>surfaces</a:t>
            </a:r>
            <a:endParaRPr lang="en-US" sz="2400" b="1" dirty="0">
              <a:latin typeface="+mn-lt"/>
            </a:endParaRPr>
          </a:p>
        </p:txBody>
      </p:sp>
      <p:pic>
        <p:nvPicPr>
          <p:cNvPr id="6147" name="Picture 3" descr="http://3.bp.blogspot.com/-9y0ToVowowo/UawtJ0hav3I/AAAAAAAABzw/JXgwciBSJ3s/s320/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2275" y="3657600"/>
            <a:ext cx="2066925"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144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8777288" y="6408738"/>
            <a:ext cx="366712" cy="365125"/>
          </a:xfrm>
          <a:prstGeom prst="rect">
            <a:avLst/>
          </a:prstGeom>
        </p:spPr>
        <p:txBody>
          <a:bodyPr/>
          <a:lstStyle/>
          <a:p>
            <a:pPr>
              <a:defRPr/>
            </a:pPr>
            <a:fld id="{AD03CDB5-2EAA-4B0F-86CD-8FF4249B83C1}" type="slidenum">
              <a:rPr lang="en-US" smtClean="0"/>
              <a:pPr>
                <a:defRPr/>
              </a:pPr>
              <a:t>21</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45" y="0"/>
            <a:ext cx="9857892" cy="6858000"/>
          </a:xfrm>
          <a:prstGeom prst="rect">
            <a:avLst/>
          </a:prstGeom>
        </p:spPr>
      </p:pic>
    </p:spTree>
    <p:extLst>
      <p:ext uri="{BB962C8B-B14F-4D97-AF65-F5344CB8AC3E}">
        <p14:creationId xmlns:p14="http://schemas.microsoft.com/office/powerpoint/2010/main" val="2921991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6200"/>
            <a:ext cx="9144000" cy="850232"/>
          </a:xfrm>
        </p:spPr>
        <p:txBody>
          <a:bodyPr>
            <a:normAutofit/>
          </a:bodyPr>
          <a:lstStyle/>
          <a:p>
            <a:pPr algn="ctr"/>
            <a:r>
              <a:rPr lang="en-US" sz="3600" b="1" dirty="0" smtClean="0">
                <a:latin typeface="+mn-lt"/>
              </a:rPr>
              <a:t>What is going on and why? </a:t>
            </a:r>
            <a:endParaRPr lang="en-US" sz="3600" b="1" strike="sngStrike" dirty="0">
              <a:solidFill>
                <a:srgbClr val="FF0000"/>
              </a:solidFill>
              <a:latin typeface="+mn-lt"/>
            </a:endParaRPr>
          </a:p>
        </p:txBody>
      </p:sp>
      <p:sp>
        <p:nvSpPr>
          <p:cNvPr id="6" name="Slide Number Placeholder 5"/>
          <p:cNvSpPr>
            <a:spLocks noGrp="1"/>
          </p:cNvSpPr>
          <p:nvPr>
            <p:ph type="sldNum" sz="quarter" idx="4294967295"/>
          </p:nvPr>
        </p:nvSpPr>
        <p:spPr>
          <a:xfrm>
            <a:off x="5729288" y="6103938"/>
            <a:ext cx="366712" cy="365125"/>
          </a:xfrm>
          <a:prstGeom prst="rect">
            <a:avLst/>
          </a:prstGeom>
        </p:spPr>
        <p:txBody>
          <a:bodyPr/>
          <a:lstStyle/>
          <a:p>
            <a:pPr>
              <a:defRPr/>
            </a:pPr>
            <a:fld id="{0D1C29D6-20D6-423B-B5D2-A4ECD6838CD2}" type="slidenum">
              <a:rPr lang="en-US" smtClean="0">
                <a:solidFill>
                  <a:srgbClr val="FFFFFF"/>
                </a:solidFill>
              </a:rPr>
              <a:pPr>
                <a:defRPr/>
              </a:pPr>
              <a:t>22</a:t>
            </a:fld>
            <a:endParaRPr lang="en-US" dirty="0">
              <a:solidFill>
                <a:srgbClr val="FFFFFF"/>
              </a:solidFill>
            </a:endParaRPr>
          </a:p>
        </p:txBody>
      </p:sp>
      <p:pic>
        <p:nvPicPr>
          <p:cNvPr id="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81200" y="920261"/>
            <a:ext cx="3886200" cy="2914650"/>
          </a:xfrm>
          <a:prstGeom prst="rect">
            <a:avLst/>
          </a:prstGeom>
          <a:ln>
            <a:noFill/>
          </a:ln>
          <a:effectLst>
            <a:softEdge rad="11250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3877556"/>
            <a:ext cx="3886200" cy="2914651"/>
          </a:xfrm>
          <a:prstGeom prst="rect">
            <a:avLst/>
          </a:prstGeom>
          <a:effectLst>
            <a:softEdge rad="127000"/>
          </a:effectLst>
        </p:spPr>
      </p:pic>
    </p:spTree>
    <p:extLst>
      <p:ext uri="{BB962C8B-B14F-4D97-AF65-F5344CB8AC3E}">
        <p14:creationId xmlns:p14="http://schemas.microsoft.com/office/powerpoint/2010/main" val="3975895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PIM00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3368" y="-18473"/>
            <a:ext cx="6120631" cy="4590473"/>
          </a:xfrm>
          <a:prstGeom prst="rect">
            <a:avLst/>
          </a:prstGeom>
          <a:ln>
            <a:noFill/>
          </a:ln>
          <a:effectLst>
            <a:softEdge rad="112500"/>
          </a:effectLst>
        </p:spPr>
      </p:pic>
      <p:pic>
        <p:nvPicPr>
          <p:cNvPr id="6" name="Picture 2" descr="HPIM007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00" y="2353295"/>
            <a:ext cx="6048499" cy="4536374"/>
          </a:xfrm>
          <a:prstGeom prst="rect">
            <a:avLst/>
          </a:prstGeom>
          <a:ln>
            <a:noFill/>
          </a:ln>
          <a:effectLst>
            <a:softEdge rad="112500"/>
          </a:effectLst>
        </p:spPr>
      </p:pic>
      <p:sp>
        <p:nvSpPr>
          <p:cNvPr id="7" name="TextBox 6"/>
          <p:cNvSpPr txBox="1"/>
          <p:nvPr/>
        </p:nvSpPr>
        <p:spPr>
          <a:xfrm>
            <a:off x="6248400" y="5297269"/>
            <a:ext cx="2237728" cy="646331"/>
          </a:xfrm>
          <a:prstGeom prst="rect">
            <a:avLst/>
          </a:prstGeom>
          <a:noFill/>
        </p:spPr>
        <p:txBody>
          <a:bodyPr wrap="none" rtlCol="0">
            <a:spAutoFit/>
          </a:bodyPr>
          <a:lstStyle/>
          <a:p>
            <a:r>
              <a:rPr lang="en-US" sz="3600" b="1" dirty="0" smtClean="0">
                <a:solidFill>
                  <a:prstClr val="black"/>
                </a:solidFill>
              </a:rPr>
              <a:t>Days later!</a:t>
            </a:r>
            <a:endParaRPr lang="en-US" sz="3600" b="1" dirty="0">
              <a:solidFill>
                <a:prstClr val="black"/>
              </a:solidFill>
            </a:endParaRPr>
          </a:p>
        </p:txBody>
      </p:sp>
      <p:sp>
        <p:nvSpPr>
          <p:cNvPr id="2" name="Slide Number Placeholder 1"/>
          <p:cNvSpPr>
            <a:spLocks noGrp="1"/>
          </p:cNvSpPr>
          <p:nvPr>
            <p:ph type="sldNum" sz="quarter" idx="4294967295"/>
          </p:nvPr>
        </p:nvSpPr>
        <p:spPr>
          <a:xfrm>
            <a:off x="8777288" y="6408738"/>
            <a:ext cx="366712" cy="365125"/>
          </a:xfrm>
          <a:prstGeom prst="rect">
            <a:avLst/>
          </a:prstGeom>
        </p:spPr>
        <p:txBody>
          <a:bodyPr/>
          <a:lstStyle/>
          <a:p>
            <a:pPr>
              <a:defRPr/>
            </a:pPr>
            <a:fld id="{AD03CDB5-2EAA-4B0F-86CD-8FF4249B83C1}" type="slidenum">
              <a:rPr lang="en-US" smtClean="0">
                <a:solidFill>
                  <a:prstClr val="black"/>
                </a:solidFill>
              </a:rPr>
              <a:pPr>
                <a:defRPr/>
              </a:pPr>
              <a:t>23</a:t>
            </a:fld>
            <a:endParaRPr lang="en-US">
              <a:solidFill>
                <a:prstClr val="black"/>
              </a:solidFill>
            </a:endParaRPr>
          </a:p>
        </p:txBody>
      </p:sp>
      <p:sp>
        <p:nvSpPr>
          <p:cNvPr id="9" name="TextBox 8"/>
          <p:cNvSpPr txBox="1"/>
          <p:nvPr/>
        </p:nvSpPr>
        <p:spPr>
          <a:xfrm>
            <a:off x="6572894" y="6407944"/>
            <a:ext cx="2265364" cy="276999"/>
          </a:xfrm>
          <a:prstGeom prst="rect">
            <a:avLst/>
          </a:prstGeom>
          <a:noFill/>
        </p:spPr>
        <p:txBody>
          <a:bodyPr wrap="none" rtlCol="0">
            <a:spAutoFit/>
          </a:bodyPr>
          <a:lstStyle/>
          <a:p>
            <a:r>
              <a:rPr lang="en-US" sz="1200" dirty="0" smtClean="0"/>
              <a:t>Courtesy of Road </a:t>
            </a:r>
            <a:r>
              <a:rPr lang="en-US" sz="1200" dirty="0" err="1" smtClean="0"/>
              <a:t>Science</a:t>
            </a:r>
            <a:r>
              <a:rPr lang="en-US" sz="1200" baseline="30000" dirty="0" err="1" smtClean="0"/>
              <a:t>TM</a:t>
            </a:r>
            <a:r>
              <a:rPr lang="en-US" sz="1200" dirty="0" smtClean="0"/>
              <a:t> </a:t>
            </a:r>
            <a:endParaRPr lang="en-US" sz="1200" dirty="0"/>
          </a:p>
        </p:txBody>
      </p:sp>
      <p:sp>
        <p:nvSpPr>
          <p:cNvPr id="8" name="Title 2"/>
          <p:cNvSpPr txBox="1">
            <a:spLocks/>
          </p:cNvSpPr>
          <p:nvPr/>
        </p:nvSpPr>
        <p:spPr>
          <a:xfrm>
            <a:off x="0" y="-76200"/>
            <a:ext cx="9144000" cy="8502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sz="3600" b="1" smtClean="0">
                <a:latin typeface="+mn-lt"/>
              </a:rPr>
              <a:t>What is going on and why? </a:t>
            </a:r>
            <a:endParaRPr lang="en-US" sz="3600" b="1" strike="sngStrike" dirty="0">
              <a:solidFill>
                <a:srgbClr val="FF0000"/>
              </a:solidFill>
              <a:latin typeface="+mn-lt"/>
            </a:endParaRPr>
          </a:p>
        </p:txBody>
      </p:sp>
    </p:spTree>
    <p:extLst>
      <p:ext uri="{BB962C8B-B14F-4D97-AF65-F5344CB8AC3E}">
        <p14:creationId xmlns:p14="http://schemas.microsoft.com/office/powerpoint/2010/main" val="2980890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A190008.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0" y="1143000"/>
            <a:ext cx="8602328" cy="5584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noAutofit/>
          </a:bodyPr>
          <a:lstStyle/>
          <a:p>
            <a:pPr algn="ctr"/>
            <a:r>
              <a:rPr lang="en-US" sz="3600" b="1" dirty="0" smtClean="0">
                <a:solidFill>
                  <a:schemeClr val="bg1"/>
                </a:solidFill>
                <a:effectLst/>
                <a:latin typeface="+mn-lt"/>
              </a:rPr>
              <a:t>8–10 years est. Interstate Pavement</a:t>
            </a:r>
            <a:endParaRPr lang="en-US" sz="3600" b="1" dirty="0">
              <a:solidFill>
                <a:schemeClr val="bg1"/>
              </a:solidFill>
              <a:latin typeface="+mn-lt"/>
            </a:endParaRPr>
          </a:p>
        </p:txBody>
      </p:sp>
      <p:sp>
        <p:nvSpPr>
          <p:cNvPr id="4" name="Slide Number Placeholder 3"/>
          <p:cNvSpPr>
            <a:spLocks noGrp="1"/>
          </p:cNvSpPr>
          <p:nvPr>
            <p:ph type="sldNum" sz="quarter" idx="4294967295"/>
          </p:nvPr>
        </p:nvSpPr>
        <p:spPr>
          <a:xfrm>
            <a:off x="8777288" y="6408738"/>
            <a:ext cx="366712" cy="365125"/>
          </a:xfrm>
          <a:prstGeom prst="rect">
            <a:avLst/>
          </a:prstGeom>
        </p:spPr>
        <p:txBody>
          <a:bodyPr/>
          <a:lstStyle/>
          <a:p>
            <a:pPr>
              <a:defRPr/>
            </a:pPr>
            <a:fld id="{493423DE-A3B4-40C1-8DD1-84DA31E21D6A}" type="slidenum">
              <a:rPr lang="en-US" smtClean="0">
                <a:solidFill>
                  <a:srgbClr val="FFFFFF"/>
                </a:solidFill>
              </a:rPr>
              <a:pPr>
                <a:defRPr/>
              </a:pPr>
              <a:t>24</a:t>
            </a:fld>
            <a:endParaRPr lang="en-US">
              <a:solidFill>
                <a:srgbClr val="FFFFFF"/>
              </a:solidFill>
            </a:endParaRPr>
          </a:p>
        </p:txBody>
      </p:sp>
      <p:sp>
        <p:nvSpPr>
          <p:cNvPr id="5" name="TextBox 4"/>
          <p:cNvSpPr txBox="1"/>
          <p:nvPr/>
        </p:nvSpPr>
        <p:spPr>
          <a:xfrm>
            <a:off x="6948043" y="6326477"/>
            <a:ext cx="1653017" cy="276999"/>
          </a:xfrm>
          <a:prstGeom prst="rect">
            <a:avLst/>
          </a:prstGeom>
          <a:noFill/>
        </p:spPr>
        <p:txBody>
          <a:bodyPr wrap="none" rtlCol="0">
            <a:spAutoFit/>
          </a:bodyPr>
          <a:lstStyle/>
          <a:p>
            <a:r>
              <a:rPr lang="en-US" sz="1200" dirty="0" smtClean="0"/>
              <a:t>Courtesy of </a:t>
            </a:r>
            <a:r>
              <a:rPr lang="en-US" sz="1200" dirty="0" err="1" smtClean="0"/>
              <a:t>MoDOT</a:t>
            </a:r>
            <a:endParaRPr lang="en-US" sz="1200" dirty="0"/>
          </a:p>
        </p:txBody>
      </p:sp>
    </p:spTree>
    <p:extLst>
      <p:ext uri="{BB962C8B-B14F-4D97-AF65-F5344CB8AC3E}">
        <p14:creationId xmlns:p14="http://schemas.microsoft.com/office/powerpoint/2010/main" val="3466701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228600"/>
            <a:ext cx="8763000" cy="1143000"/>
          </a:xfrm>
        </p:spPr>
        <p:txBody>
          <a:bodyPr>
            <a:noAutofit/>
          </a:bodyPr>
          <a:lstStyle/>
          <a:p>
            <a:pPr algn="ctr"/>
            <a:r>
              <a:rPr lang="en-US" sz="3600" b="1" dirty="0" smtClean="0">
                <a:effectLst/>
                <a:latin typeface="+mn-lt"/>
              </a:rPr>
              <a:t>What The Worth It To Apply A Tack Coat?</a:t>
            </a:r>
            <a:endParaRPr lang="en-US" sz="3600" b="1" dirty="0">
              <a:effectLst/>
              <a:latin typeface="+mn-lt"/>
            </a:endParaRPr>
          </a:p>
        </p:txBody>
      </p:sp>
      <p:sp>
        <p:nvSpPr>
          <p:cNvPr id="5" name="Content Placeholder 4"/>
          <p:cNvSpPr>
            <a:spLocks noGrp="1"/>
          </p:cNvSpPr>
          <p:nvPr>
            <p:ph idx="1"/>
          </p:nvPr>
        </p:nvSpPr>
        <p:spPr>
          <a:xfrm>
            <a:off x="838200" y="1295400"/>
            <a:ext cx="8229600" cy="2709672"/>
          </a:xfrm>
        </p:spPr>
        <p:txBody>
          <a:bodyPr>
            <a:noAutofit/>
          </a:bodyPr>
          <a:lstStyle/>
          <a:p>
            <a:pPr marL="109728" indent="0">
              <a:buNone/>
            </a:pPr>
            <a:r>
              <a:rPr lang="en-US" sz="3600" b="1" dirty="0">
                <a:latin typeface="+mn-lt"/>
              </a:rPr>
              <a:t>Cost of Tack Coat</a:t>
            </a:r>
          </a:p>
          <a:p>
            <a:r>
              <a:rPr lang="en-US" sz="3200" b="1" dirty="0" smtClean="0">
                <a:latin typeface="+mn-lt"/>
              </a:rPr>
              <a:t>New or Reconstruction</a:t>
            </a:r>
          </a:p>
          <a:p>
            <a:pPr lvl="1"/>
            <a:r>
              <a:rPr lang="en-US" sz="2800" b="1" dirty="0" smtClean="0">
                <a:latin typeface="+mn-lt"/>
              </a:rPr>
              <a:t>About </a:t>
            </a:r>
            <a:r>
              <a:rPr lang="en-US" sz="2800" b="1" dirty="0" smtClean="0">
                <a:solidFill>
                  <a:srgbClr val="C00000"/>
                </a:solidFill>
                <a:latin typeface="+mn-lt"/>
              </a:rPr>
              <a:t>0.1-0.2%</a:t>
            </a:r>
            <a:r>
              <a:rPr lang="en-US" sz="2800" b="1" dirty="0" smtClean="0">
                <a:latin typeface="+mn-lt"/>
              </a:rPr>
              <a:t> of Project Total</a:t>
            </a:r>
          </a:p>
          <a:p>
            <a:pPr lvl="1"/>
            <a:r>
              <a:rPr lang="en-US" sz="2800" b="1" dirty="0" smtClean="0">
                <a:latin typeface="+mn-lt"/>
              </a:rPr>
              <a:t>About </a:t>
            </a:r>
            <a:r>
              <a:rPr lang="en-US" sz="2800" b="1" dirty="0" smtClean="0">
                <a:solidFill>
                  <a:srgbClr val="C00000"/>
                </a:solidFill>
                <a:latin typeface="+mn-lt"/>
              </a:rPr>
              <a:t>1.0-1.5%</a:t>
            </a:r>
            <a:r>
              <a:rPr lang="en-US" sz="2800" b="1" dirty="0" smtClean="0">
                <a:latin typeface="+mn-lt"/>
              </a:rPr>
              <a:t> of Pavement Total Cost</a:t>
            </a:r>
          </a:p>
          <a:p>
            <a:pPr lvl="1"/>
            <a:endParaRPr lang="en-US" sz="2800" b="1" dirty="0" smtClean="0">
              <a:latin typeface="+mn-lt"/>
            </a:endParaRPr>
          </a:p>
          <a:p>
            <a:r>
              <a:rPr lang="en-US" sz="3200" b="1" dirty="0">
                <a:latin typeface="+mn-lt"/>
              </a:rPr>
              <a:t>Mill and Overlay</a:t>
            </a:r>
          </a:p>
          <a:p>
            <a:pPr lvl="1"/>
            <a:r>
              <a:rPr lang="en-US" sz="2800" b="1" dirty="0">
                <a:latin typeface="+mn-lt"/>
              </a:rPr>
              <a:t>About </a:t>
            </a:r>
            <a:r>
              <a:rPr lang="en-US" sz="2800" b="1" dirty="0">
                <a:solidFill>
                  <a:srgbClr val="C00000"/>
                </a:solidFill>
                <a:latin typeface="+mn-lt"/>
              </a:rPr>
              <a:t>1.0-2.0%</a:t>
            </a:r>
            <a:r>
              <a:rPr lang="en-US" sz="2800" b="1" dirty="0">
                <a:latin typeface="+mn-lt"/>
              </a:rPr>
              <a:t> of Project Total</a:t>
            </a:r>
          </a:p>
          <a:p>
            <a:pPr lvl="1"/>
            <a:r>
              <a:rPr lang="en-US" sz="2800" b="1" dirty="0">
                <a:latin typeface="+mn-lt"/>
              </a:rPr>
              <a:t>About </a:t>
            </a:r>
            <a:r>
              <a:rPr lang="en-US" sz="2800" b="1" dirty="0">
                <a:solidFill>
                  <a:srgbClr val="C00000"/>
                </a:solidFill>
                <a:latin typeface="+mn-lt"/>
              </a:rPr>
              <a:t>1.0-2.5%</a:t>
            </a:r>
            <a:r>
              <a:rPr lang="en-US" sz="2800" b="1" dirty="0">
                <a:latin typeface="+mn-lt"/>
              </a:rPr>
              <a:t> of Pavement Total Cost</a:t>
            </a:r>
          </a:p>
          <a:p>
            <a:pPr lvl="1"/>
            <a:endParaRPr lang="en-US" sz="2800" b="1" dirty="0" smtClean="0">
              <a:latin typeface="+mn-lt"/>
            </a:endParaRPr>
          </a:p>
          <a:p>
            <a:endParaRPr lang="en-US" sz="3200" b="1" dirty="0">
              <a:latin typeface="+mn-lt"/>
            </a:endParaRPr>
          </a:p>
        </p:txBody>
      </p:sp>
      <p:sp>
        <p:nvSpPr>
          <p:cNvPr id="2" name="Slide Number Placeholder 1"/>
          <p:cNvSpPr>
            <a:spLocks noGrp="1"/>
          </p:cNvSpPr>
          <p:nvPr>
            <p:ph type="sldNum" sz="quarter" idx="4294967295"/>
          </p:nvPr>
        </p:nvSpPr>
        <p:spPr>
          <a:xfrm>
            <a:off x="9158288" y="6103938"/>
            <a:ext cx="366712" cy="365125"/>
          </a:xfrm>
          <a:prstGeom prst="rect">
            <a:avLst/>
          </a:prstGeom>
        </p:spPr>
        <p:txBody>
          <a:bodyPr/>
          <a:lstStyle/>
          <a:p>
            <a:pPr>
              <a:defRPr/>
            </a:pPr>
            <a:fld id="{0D1C29D6-20D6-423B-B5D2-A4ECD6838CD2}" type="slidenum">
              <a:rPr lang="en-US" smtClean="0"/>
              <a:pPr>
                <a:defRPr/>
              </a:pPr>
              <a:t>25</a:t>
            </a:fld>
            <a:endParaRPr lang="en-US" dirty="0"/>
          </a:p>
        </p:txBody>
      </p:sp>
      <p:grpSp>
        <p:nvGrpSpPr>
          <p:cNvPr id="6" name="Group 5"/>
          <p:cNvGrpSpPr/>
          <p:nvPr/>
        </p:nvGrpSpPr>
        <p:grpSpPr>
          <a:xfrm>
            <a:off x="381000" y="4800600"/>
            <a:ext cx="1752600" cy="1676400"/>
            <a:chOff x="152400" y="4876800"/>
            <a:chExt cx="1828800" cy="1828800"/>
          </a:xfrm>
        </p:grpSpPr>
        <p:sp>
          <p:nvSpPr>
            <p:cNvPr id="7" name="Oval 6"/>
            <p:cNvSpPr/>
            <p:nvPr/>
          </p:nvSpPr>
          <p:spPr>
            <a:xfrm>
              <a:off x="1097280" y="5374005"/>
              <a:ext cx="304800" cy="304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2400" y="4876800"/>
              <a:ext cx="1828800" cy="1828800"/>
            </a:xfrm>
            <a:prstGeom prst="rect">
              <a:avLst/>
            </a:prstGeom>
          </p:spPr>
        </p:pic>
      </p:grpSp>
      <p:sp>
        <p:nvSpPr>
          <p:cNvPr id="9" name="TextBox 8"/>
          <p:cNvSpPr txBox="1"/>
          <p:nvPr/>
        </p:nvSpPr>
        <p:spPr>
          <a:xfrm>
            <a:off x="1688839" y="5470684"/>
            <a:ext cx="5766322" cy="1446550"/>
          </a:xfrm>
          <a:prstGeom prst="rect">
            <a:avLst/>
          </a:prstGeom>
          <a:noFill/>
        </p:spPr>
        <p:txBody>
          <a:bodyPr wrap="none" rtlCol="0">
            <a:spAutoFit/>
          </a:bodyPr>
          <a:lstStyle/>
          <a:p>
            <a:pPr algn="ctr"/>
            <a:r>
              <a:rPr lang="en-US" sz="4400" b="1" dirty="0" smtClean="0">
                <a:solidFill>
                  <a:srgbClr val="FF0000"/>
                </a:solidFill>
                <a:effectLst>
                  <a:outerShdw blurRad="38100" dist="38100" dir="2700000" algn="tl">
                    <a:srgbClr val="000000">
                      <a:alpha val="43137"/>
                    </a:srgbClr>
                  </a:outerShdw>
                </a:effectLst>
              </a:rPr>
              <a:t>30-100% of Original</a:t>
            </a:r>
          </a:p>
          <a:p>
            <a:pPr algn="ctr"/>
            <a:r>
              <a:rPr lang="en-US" sz="4400" b="1" dirty="0" smtClean="0">
                <a:solidFill>
                  <a:srgbClr val="FF0000"/>
                </a:solidFill>
                <a:effectLst>
                  <a:outerShdw blurRad="38100" dist="38100" dir="2700000" algn="tl">
                    <a:srgbClr val="000000">
                      <a:alpha val="43137"/>
                    </a:srgbClr>
                  </a:outerShdw>
                </a:effectLst>
              </a:rPr>
              <a:t>Pavement Costs</a:t>
            </a:r>
            <a:endParaRPr lang="en-US" sz="4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20750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3858" y="-304800"/>
            <a:ext cx="8229600" cy="1143000"/>
          </a:xfrm>
        </p:spPr>
        <p:txBody>
          <a:bodyPr>
            <a:normAutofit/>
          </a:bodyPr>
          <a:lstStyle/>
          <a:p>
            <a:pPr algn="ctr"/>
            <a:r>
              <a:rPr lang="en-US" sz="3600" b="1" dirty="0">
                <a:latin typeface="+mn-lt"/>
              </a:rPr>
              <a:t>Common Tack Coat Questions</a:t>
            </a:r>
          </a:p>
        </p:txBody>
      </p:sp>
      <p:sp>
        <p:nvSpPr>
          <p:cNvPr id="2" name="Content Placeholder 1"/>
          <p:cNvSpPr>
            <a:spLocks noGrp="1"/>
          </p:cNvSpPr>
          <p:nvPr>
            <p:ph idx="1"/>
          </p:nvPr>
        </p:nvSpPr>
        <p:spPr>
          <a:xfrm>
            <a:off x="503858" y="1153337"/>
            <a:ext cx="8237621" cy="5398168"/>
          </a:xfrm>
        </p:spPr>
        <p:txBody>
          <a:bodyPr>
            <a:normAutofit/>
          </a:bodyPr>
          <a:lstStyle/>
          <a:p>
            <a:pPr lvl="0"/>
            <a:r>
              <a:rPr lang="en-US" b="1" dirty="0">
                <a:latin typeface="+mn-lt"/>
              </a:rPr>
              <a:t>What is the Optimal Application Rate?</a:t>
            </a:r>
          </a:p>
          <a:p>
            <a:pPr lvl="1"/>
            <a:r>
              <a:rPr lang="en-US" b="1" dirty="0">
                <a:latin typeface="+mn-lt"/>
              </a:rPr>
              <a:t>Surface Type</a:t>
            </a:r>
          </a:p>
          <a:p>
            <a:pPr lvl="1"/>
            <a:r>
              <a:rPr lang="en-US" b="1" dirty="0">
                <a:latin typeface="+mn-lt"/>
              </a:rPr>
              <a:t>Surface Condition</a:t>
            </a:r>
          </a:p>
          <a:p>
            <a:r>
              <a:rPr lang="en-US" b="1" dirty="0">
                <a:latin typeface="+mn-lt"/>
              </a:rPr>
              <a:t>Workshop Recommended Ranges</a:t>
            </a:r>
          </a:p>
        </p:txBody>
      </p:sp>
      <p:graphicFrame>
        <p:nvGraphicFramePr>
          <p:cNvPr id="4" name="Content Placeholder 3"/>
          <p:cNvGraphicFramePr>
            <a:graphicFrameLocks/>
          </p:cNvGraphicFramePr>
          <p:nvPr>
            <p:extLst/>
          </p:nvPr>
        </p:nvGraphicFramePr>
        <p:xfrm>
          <a:off x="503858" y="2962579"/>
          <a:ext cx="8229600" cy="2758440"/>
        </p:xfrm>
        <a:graphic>
          <a:graphicData uri="http://schemas.openxmlformats.org/drawingml/2006/table">
            <a:tbl>
              <a:tblPr firstRow="1" bandRow="1">
                <a:tableStyleId>{5C22544A-7EE6-4342-B048-85BDC9FD1C3A}</a:tableStyleId>
              </a:tblPr>
              <a:tblGrid>
                <a:gridCol w="2057400"/>
                <a:gridCol w="2057400"/>
                <a:gridCol w="2057400"/>
                <a:gridCol w="2057400"/>
              </a:tblGrid>
              <a:tr h="492760">
                <a:tc>
                  <a:txBody>
                    <a:bodyPr/>
                    <a:lstStyle/>
                    <a:p>
                      <a:pPr algn="ctr"/>
                      <a:r>
                        <a:rPr lang="en-US" sz="1800" dirty="0" smtClean="0"/>
                        <a:t>Surface Type</a:t>
                      </a:r>
                      <a:endParaRPr lang="en-US" sz="1800" dirty="0"/>
                    </a:p>
                  </a:txBody>
                  <a:tcPr anchor="ctr"/>
                </a:tc>
                <a:tc>
                  <a:txBody>
                    <a:bodyPr/>
                    <a:lstStyle/>
                    <a:p>
                      <a:pPr algn="ctr"/>
                      <a:r>
                        <a:rPr lang="en-US" sz="1800" smtClean="0"/>
                        <a:t>Residual Rate</a:t>
                      </a:r>
                      <a:r>
                        <a:rPr lang="en-US" sz="1800" baseline="0" smtClean="0"/>
                        <a:t>  </a:t>
                      </a:r>
                      <a:r>
                        <a:rPr lang="en-US" sz="1800" baseline="0" dirty="0" smtClean="0"/>
                        <a:t>(</a:t>
                      </a:r>
                      <a:r>
                        <a:rPr lang="en-US" sz="1800" baseline="0" dirty="0" err="1" smtClean="0"/>
                        <a:t>gsy</a:t>
                      </a:r>
                      <a:r>
                        <a:rPr lang="en-US" sz="1800" baseline="0" dirty="0" smtClean="0"/>
                        <a:t>)</a:t>
                      </a:r>
                      <a:endParaRPr lang="en-US" sz="1800" dirty="0"/>
                    </a:p>
                  </a:txBody>
                  <a:tcPr anchor="ctr"/>
                </a:tc>
                <a:tc>
                  <a:txBody>
                    <a:bodyPr/>
                    <a:lstStyle/>
                    <a:p>
                      <a:pPr algn="ctr"/>
                      <a:r>
                        <a:rPr lang="en-US" sz="1800" dirty="0" err="1" smtClean="0"/>
                        <a:t>Appx</a:t>
                      </a:r>
                      <a:r>
                        <a:rPr lang="en-US" sz="1800" dirty="0" smtClean="0"/>
                        <a:t>. Bar Rate</a:t>
                      </a:r>
                      <a:r>
                        <a:rPr lang="en-US" sz="1800" baseline="0" dirty="0" smtClean="0"/>
                        <a:t> </a:t>
                      </a:r>
                    </a:p>
                    <a:p>
                      <a:pPr algn="ctr"/>
                      <a:r>
                        <a:rPr lang="en-US" sz="1800" baseline="0" dirty="0" smtClean="0"/>
                        <a:t> Undiluted</a:t>
                      </a:r>
                      <a:r>
                        <a:rPr lang="en-US" sz="1800" baseline="30000" dirty="0" smtClean="0"/>
                        <a:t>*</a:t>
                      </a:r>
                      <a:r>
                        <a:rPr lang="en-US" sz="1800" baseline="0" dirty="0" smtClean="0"/>
                        <a:t> (</a:t>
                      </a:r>
                      <a:r>
                        <a:rPr lang="en-US" sz="1800" baseline="0" dirty="0" err="1" smtClean="0"/>
                        <a:t>gsy</a:t>
                      </a:r>
                      <a:r>
                        <a:rPr lang="en-US" sz="1800" baseline="0" dirty="0" smtClean="0"/>
                        <a:t>)</a:t>
                      </a:r>
                      <a:endParaRPr lang="en-US" sz="1800" dirty="0"/>
                    </a:p>
                  </a:txBody>
                  <a:tcPr anchor="ctr"/>
                </a:tc>
                <a:tc>
                  <a:txBody>
                    <a:bodyPr/>
                    <a:lstStyle/>
                    <a:p>
                      <a:pPr algn="ctr"/>
                      <a:r>
                        <a:rPr lang="en-US" sz="1800" dirty="0" err="1" smtClean="0"/>
                        <a:t>Appx</a:t>
                      </a:r>
                      <a:r>
                        <a:rPr lang="en-US" sz="1800" dirty="0" smtClean="0"/>
                        <a:t>. Bar Rate</a:t>
                      </a:r>
                      <a:r>
                        <a:rPr lang="en-US" sz="1800" baseline="0" dirty="0" smtClean="0"/>
                        <a:t> </a:t>
                      </a:r>
                    </a:p>
                    <a:p>
                      <a:pPr algn="ctr"/>
                      <a:r>
                        <a:rPr lang="en-US" sz="1800" baseline="0" dirty="0" smtClean="0"/>
                        <a:t> Diluted 1:1</a:t>
                      </a:r>
                      <a:r>
                        <a:rPr lang="en-US" sz="1800" baseline="30000" dirty="0" smtClean="0"/>
                        <a:t>*</a:t>
                      </a:r>
                      <a:r>
                        <a:rPr lang="en-US" sz="1800" baseline="0" dirty="0" smtClean="0"/>
                        <a:t> (</a:t>
                      </a:r>
                      <a:r>
                        <a:rPr lang="en-US" sz="1800" baseline="0" dirty="0" err="1" smtClean="0"/>
                        <a:t>gsy</a:t>
                      </a:r>
                      <a:r>
                        <a:rPr lang="en-US" sz="1800" baseline="0" dirty="0" smtClean="0"/>
                        <a:t>)</a:t>
                      </a:r>
                      <a:endParaRPr lang="en-US" sz="1800" dirty="0" smtClean="0"/>
                    </a:p>
                  </a:txBody>
                  <a:tcPr anchor="ctr"/>
                </a:tc>
              </a:tr>
              <a:tr h="492760">
                <a:tc>
                  <a:txBody>
                    <a:bodyPr/>
                    <a:lstStyle/>
                    <a:p>
                      <a:pPr algn="ctr"/>
                      <a:r>
                        <a:rPr lang="en-US" sz="1800" dirty="0" smtClean="0"/>
                        <a:t>New Asphalt</a:t>
                      </a:r>
                      <a:endParaRPr lang="en-US" sz="1800" dirty="0"/>
                    </a:p>
                  </a:txBody>
                  <a:tcPr anchor="ctr"/>
                </a:tc>
                <a:tc>
                  <a:txBody>
                    <a:bodyPr/>
                    <a:lstStyle/>
                    <a:p>
                      <a:pPr algn="ctr"/>
                      <a:r>
                        <a:rPr lang="en-US" sz="1800" dirty="0" smtClean="0"/>
                        <a:t>0.020 – 0.045</a:t>
                      </a:r>
                      <a:endParaRPr lang="en-US" sz="1800" dirty="0"/>
                    </a:p>
                  </a:txBody>
                  <a:tcPr anchor="ctr"/>
                </a:tc>
                <a:tc>
                  <a:txBody>
                    <a:bodyPr/>
                    <a:lstStyle/>
                    <a:p>
                      <a:pPr algn="ctr"/>
                      <a:r>
                        <a:rPr lang="en-US" sz="1800" dirty="0" smtClean="0"/>
                        <a:t>0.030</a:t>
                      </a:r>
                      <a:r>
                        <a:rPr lang="en-US" sz="1800" baseline="0" dirty="0" smtClean="0"/>
                        <a:t> – 0.065</a:t>
                      </a:r>
                      <a:endParaRPr lang="en-US" sz="1800" dirty="0"/>
                    </a:p>
                  </a:txBody>
                  <a:tcPr anchor="ctr"/>
                </a:tc>
                <a:tc>
                  <a:txBody>
                    <a:bodyPr/>
                    <a:lstStyle/>
                    <a:p>
                      <a:pPr algn="ctr"/>
                      <a:r>
                        <a:rPr lang="en-US" sz="1800" dirty="0" smtClean="0"/>
                        <a:t>0.060 – 0.130</a:t>
                      </a:r>
                      <a:endParaRPr lang="en-US" sz="1800" dirty="0"/>
                    </a:p>
                  </a:txBody>
                  <a:tcPr anchor="ctr"/>
                </a:tc>
              </a:tr>
              <a:tr h="492760">
                <a:tc>
                  <a:txBody>
                    <a:bodyPr/>
                    <a:lstStyle/>
                    <a:p>
                      <a:pPr algn="ctr"/>
                      <a:r>
                        <a:rPr lang="en-US" sz="1800" dirty="0" smtClean="0"/>
                        <a:t>Existing Asphalt</a:t>
                      </a:r>
                      <a:endParaRPr lang="en-US" sz="1800" dirty="0"/>
                    </a:p>
                  </a:txBody>
                  <a:tcPr anchor="ctr"/>
                </a:tc>
                <a:tc>
                  <a:txBody>
                    <a:bodyPr/>
                    <a:lstStyle/>
                    <a:p>
                      <a:pPr algn="ctr"/>
                      <a:r>
                        <a:rPr lang="en-US" sz="1800" dirty="0" smtClean="0"/>
                        <a:t>0.040 – 0.070</a:t>
                      </a:r>
                      <a:endParaRPr lang="en-US" sz="1800" dirty="0"/>
                    </a:p>
                  </a:txBody>
                  <a:tcPr anchor="ctr"/>
                </a:tc>
                <a:tc>
                  <a:txBody>
                    <a:bodyPr/>
                    <a:lstStyle/>
                    <a:p>
                      <a:pPr algn="ctr"/>
                      <a:r>
                        <a:rPr lang="en-US" sz="1800" dirty="0" smtClean="0"/>
                        <a:t>0.060 – 0.105</a:t>
                      </a:r>
                      <a:endParaRPr lang="en-US" sz="1800" dirty="0"/>
                    </a:p>
                  </a:txBody>
                  <a:tcPr anchor="ctr"/>
                </a:tc>
                <a:tc>
                  <a:txBody>
                    <a:bodyPr/>
                    <a:lstStyle/>
                    <a:p>
                      <a:pPr algn="ctr"/>
                      <a:r>
                        <a:rPr lang="en-US" sz="1800" dirty="0" smtClean="0"/>
                        <a:t>0.120 – 0.210</a:t>
                      </a:r>
                      <a:endParaRPr lang="en-US" sz="1800" dirty="0"/>
                    </a:p>
                  </a:txBody>
                  <a:tcPr anchor="ctr"/>
                </a:tc>
              </a:tr>
              <a:tr h="492760">
                <a:tc>
                  <a:txBody>
                    <a:bodyPr/>
                    <a:lstStyle/>
                    <a:p>
                      <a:pPr algn="ctr"/>
                      <a:r>
                        <a:rPr lang="en-US" sz="1800" dirty="0" smtClean="0"/>
                        <a:t>Milled</a:t>
                      </a:r>
                      <a:r>
                        <a:rPr lang="en-US" sz="1800" baseline="0" dirty="0" smtClean="0"/>
                        <a:t> Surface</a:t>
                      </a:r>
                      <a:endParaRPr lang="en-US" sz="1800" dirty="0"/>
                    </a:p>
                  </a:txBody>
                  <a:tcPr anchor="ctr"/>
                </a:tc>
                <a:tc>
                  <a:txBody>
                    <a:bodyPr/>
                    <a:lstStyle/>
                    <a:p>
                      <a:pPr algn="ctr"/>
                      <a:r>
                        <a:rPr lang="en-US" sz="1800" dirty="0" smtClean="0"/>
                        <a:t>0.040</a:t>
                      </a:r>
                      <a:r>
                        <a:rPr lang="en-US" sz="1800" baseline="0" dirty="0" smtClean="0"/>
                        <a:t> – 0.080</a:t>
                      </a:r>
                      <a:endParaRPr lang="en-US" sz="1800" dirty="0"/>
                    </a:p>
                  </a:txBody>
                  <a:tcPr anchor="ctr"/>
                </a:tc>
                <a:tc>
                  <a:txBody>
                    <a:bodyPr/>
                    <a:lstStyle/>
                    <a:p>
                      <a:pPr algn="ctr"/>
                      <a:r>
                        <a:rPr lang="en-US" sz="1800" dirty="0" smtClean="0"/>
                        <a:t>0.060 –</a:t>
                      </a:r>
                      <a:r>
                        <a:rPr lang="en-US" sz="1800" baseline="0" dirty="0" smtClean="0"/>
                        <a:t> 0.120</a:t>
                      </a:r>
                      <a:endParaRPr lang="en-US" sz="1800" dirty="0"/>
                    </a:p>
                  </a:txBody>
                  <a:tcPr anchor="ctr"/>
                </a:tc>
                <a:tc>
                  <a:txBody>
                    <a:bodyPr/>
                    <a:lstStyle/>
                    <a:p>
                      <a:pPr algn="ctr"/>
                      <a:r>
                        <a:rPr lang="en-US" sz="1800" dirty="0" smtClean="0"/>
                        <a:t>0.120 – 0.240</a:t>
                      </a:r>
                      <a:endParaRPr lang="en-US" sz="1800" dirty="0"/>
                    </a:p>
                  </a:txBody>
                  <a:tcPr anchor="ctr"/>
                </a:tc>
              </a:tr>
              <a:tr h="492760">
                <a:tc>
                  <a:txBody>
                    <a:bodyPr/>
                    <a:lstStyle/>
                    <a:p>
                      <a:pPr algn="ctr"/>
                      <a:r>
                        <a:rPr lang="en-US" sz="1800" dirty="0" smtClean="0"/>
                        <a:t>Portland Cement Concrete</a:t>
                      </a:r>
                      <a:endParaRPr lang="en-US" sz="1800" dirty="0"/>
                    </a:p>
                  </a:txBody>
                  <a:tcPr anchor="ctr"/>
                </a:tc>
                <a:tc>
                  <a:txBody>
                    <a:bodyPr/>
                    <a:lstStyle/>
                    <a:p>
                      <a:pPr algn="ctr"/>
                      <a:r>
                        <a:rPr lang="en-US" sz="1800" dirty="0" smtClean="0"/>
                        <a:t>0.030 – 0.050</a:t>
                      </a:r>
                      <a:endParaRPr lang="en-US" sz="1800" dirty="0"/>
                    </a:p>
                  </a:txBody>
                  <a:tcPr anchor="ctr"/>
                </a:tc>
                <a:tc>
                  <a:txBody>
                    <a:bodyPr/>
                    <a:lstStyle/>
                    <a:p>
                      <a:pPr algn="ctr"/>
                      <a:r>
                        <a:rPr lang="en-US" sz="1800" dirty="0" smtClean="0"/>
                        <a:t>0.045 – 0.075</a:t>
                      </a:r>
                      <a:endParaRPr lang="en-US" sz="1800" dirty="0"/>
                    </a:p>
                  </a:txBody>
                  <a:tcPr anchor="ctr"/>
                </a:tc>
                <a:tc>
                  <a:txBody>
                    <a:bodyPr/>
                    <a:lstStyle/>
                    <a:p>
                      <a:pPr algn="ctr"/>
                      <a:r>
                        <a:rPr lang="en-US" sz="1800" dirty="0" smtClean="0"/>
                        <a:t>0.090 – 0.150</a:t>
                      </a:r>
                      <a:endParaRPr lang="en-US" sz="1800" dirty="0"/>
                    </a:p>
                  </a:txBody>
                  <a:tcPr anchor="ctr"/>
                </a:tc>
              </a:tr>
            </a:tbl>
          </a:graphicData>
        </a:graphic>
      </p:graphicFrame>
      <p:sp>
        <p:nvSpPr>
          <p:cNvPr id="5" name="TextBox 4"/>
          <p:cNvSpPr txBox="1"/>
          <p:nvPr/>
        </p:nvSpPr>
        <p:spPr>
          <a:xfrm>
            <a:off x="4921202" y="6096000"/>
            <a:ext cx="3841116" cy="276999"/>
          </a:xfrm>
          <a:prstGeom prst="rect">
            <a:avLst/>
          </a:prstGeom>
          <a:noFill/>
        </p:spPr>
        <p:txBody>
          <a:bodyPr wrap="none" rtlCol="0">
            <a:spAutoFit/>
          </a:bodyPr>
          <a:lstStyle/>
          <a:p>
            <a:r>
              <a:rPr lang="en-US" sz="1200" baseline="30000" dirty="0" smtClean="0"/>
              <a:t>*</a:t>
            </a:r>
            <a:r>
              <a:rPr lang="en-US" sz="1200" dirty="0" smtClean="0"/>
              <a:t>Assume emulsion is 33% water and 67% asphalt.</a:t>
            </a:r>
            <a:endParaRPr lang="en-US" sz="1200" dirty="0"/>
          </a:p>
        </p:txBody>
      </p:sp>
    </p:spTree>
    <p:extLst>
      <p:ext uri="{BB962C8B-B14F-4D97-AF65-F5344CB8AC3E}">
        <p14:creationId xmlns:p14="http://schemas.microsoft.com/office/powerpoint/2010/main" val="2296502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6200"/>
            <a:ext cx="9144000" cy="850232"/>
          </a:xfrm>
        </p:spPr>
        <p:txBody>
          <a:bodyPr>
            <a:normAutofit/>
          </a:bodyPr>
          <a:lstStyle/>
          <a:p>
            <a:pPr algn="ctr"/>
            <a:r>
              <a:rPr lang="en-US" sz="3600" b="1" dirty="0">
                <a:latin typeface="+mn-lt"/>
              </a:rPr>
              <a:t>Common Tack Coat </a:t>
            </a:r>
            <a:r>
              <a:rPr lang="en-US" sz="3600" b="1" dirty="0" smtClean="0">
                <a:latin typeface="+mn-lt"/>
              </a:rPr>
              <a:t>Question</a:t>
            </a:r>
            <a:endParaRPr lang="en-US" sz="3600" b="1" dirty="0">
              <a:latin typeface="+mn-lt"/>
            </a:endParaRPr>
          </a:p>
        </p:txBody>
      </p:sp>
      <p:sp>
        <p:nvSpPr>
          <p:cNvPr id="2" name="Content Placeholder 1"/>
          <p:cNvSpPr>
            <a:spLocks noGrp="1"/>
          </p:cNvSpPr>
          <p:nvPr>
            <p:ph idx="1"/>
          </p:nvPr>
        </p:nvSpPr>
        <p:spPr>
          <a:xfrm>
            <a:off x="228600" y="1305385"/>
            <a:ext cx="3924300" cy="2286000"/>
          </a:xfrm>
        </p:spPr>
        <p:txBody>
          <a:bodyPr>
            <a:normAutofit/>
          </a:bodyPr>
          <a:lstStyle/>
          <a:p>
            <a:r>
              <a:rPr lang="en-US" sz="2800" b="1" dirty="0" smtClean="0">
                <a:latin typeface="+mn-lt"/>
              </a:rPr>
              <a:t>When to Re-Tack?</a:t>
            </a:r>
          </a:p>
          <a:p>
            <a:pPr lvl="1"/>
            <a:r>
              <a:rPr lang="en-US" sz="2400" b="1" dirty="0" smtClean="0">
                <a:latin typeface="+mn-lt"/>
              </a:rPr>
              <a:t>Pour </a:t>
            </a:r>
            <a:r>
              <a:rPr lang="en-US" sz="2400" b="1" dirty="0" err="1" smtClean="0">
                <a:latin typeface="+mn-lt"/>
              </a:rPr>
              <a:t>appliation</a:t>
            </a:r>
            <a:endParaRPr lang="en-US" sz="2400" b="1" dirty="0" smtClean="0">
              <a:latin typeface="+mn-lt"/>
            </a:endParaRPr>
          </a:p>
          <a:p>
            <a:pPr lvl="1"/>
            <a:r>
              <a:rPr lang="en-US" b="1" dirty="0" smtClean="0"/>
              <a:t>Pick-up on tires</a:t>
            </a:r>
            <a:endParaRPr lang="en-US" sz="2400" b="1" dirty="0" smtClean="0">
              <a:latin typeface="+mn-lt"/>
            </a:endParaRPr>
          </a:p>
          <a:p>
            <a:pPr lvl="1"/>
            <a:r>
              <a:rPr lang="en-US" sz="2400" b="1" dirty="0" smtClean="0">
                <a:latin typeface="+mn-lt"/>
              </a:rPr>
              <a:t>Contamination</a:t>
            </a:r>
          </a:p>
        </p:txBody>
      </p:sp>
      <p:sp>
        <p:nvSpPr>
          <p:cNvPr id="4" name="Slide Number Placeholder 3"/>
          <p:cNvSpPr>
            <a:spLocks noGrp="1"/>
          </p:cNvSpPr>
          <p:nvPr>
            <p:ph type="sldNum" sz="quarter" idx="4294967295"/>
          </p:nvPr>
        </p:nvSpPr>
        <p:spPr>
          <a:xfrm>
            <a:off x="8664575" y="6408738"/>
            <a:ext cx="479425" cy="365125"/>
          </a:xfrm>
          <a:prstGeom prst="rect">
            <a:avLst/>
          </a:prstGeom>
        </p:spPr>
        <p:txBody>
          <a:bodyPr/>
          <a:lstStyle/>
          <a:p>
            <a:pPr>
              <a:defRPr/>
            </a:pPr>
            <a:fld id="{0D1C29D6-20D6-423B-B5D2-A4ECD6838CD2}" type="slidenum">
              <a:rPr lang="en-US" smtClean="0">
                <a:solidFill>
                  <a:srgbClr val="FFFFFF"/>
                </a:solidFill>
              </a:rPr>
              <a:pPr>
                <a:defRPr/>
              </a:pPr>
              <a:t>27</a:t>
            </a:fld>
            <a:endParaRPr lang="en-US" dirty="0">
              <a:solidFill>
                <a:srgbClr val="FFFFFF"/>
              </a:solidFill>
            </a:endParaRPr>
          </a:p>
        </p:txBody>
      </p:sp>
      <p:sp>
        <p:nvSpPr>
          <p:cNvPr id="6" name="Content Placeholder 1"/>
          <p:cNvSpPr txBox="1">
            <a:spLocks/>
          </p:cNvSpPr>
          <p:nvPr/>
        </p:nvSpPr>
        <p:spPr>
          <a:xfrm>
            <a:off x="879019" y="3962400"/>
            <a:ext cx="3048000" cy="1524000"/>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ctr">
              <a:buNone/>
            </a:pPr>
            <a:r>
              <a:rPr lang="en-US" sz="3200" b="1" dirty="0" smtClean="0"/>
              <a:t>If in doubt …</a:t>
            </a:r>
          </a:p>
          <a:p>
            <a:pPr marL="109728" indent="0" algn="ctr">
              <a:buNone/>
            </a:pPr>
            <a:r>
              <a:rPr lang="en-US" sz="3200" b="1" dirty="0" smtClean="0"/>
              <a:t>Re-Tack</a:t>
            </a:r>
          </a:p>
        </p:txBody>
      </p:sp>
      <p:pic>
        <p:nvPicPr>
          <p:cNvPr id="7" name="Picture 6"/>
          <p:cNvPicPr>
            <a:picLocks noChangeAspect="1"/>
          </p:cNvPicPr>
          <p:nvPr/>
        </p:nvPicPr>
        <p:blipFill>
          <a:blip r:embed="rId3"/>
          <a:stretch>
            <a:fillRect/>
          </a:stretch>
        </p:blipFill>
        <p:spPr>
          <a:xfrm>
            <a:off x="3946070" y="2985717"/>
            <a:ext cx="5178879" cy="3877045"/>
          </a:xfrm>
          <a:prstGeom prst="rect">
            <a:avLst/>
          </a:prstGeom>
        </p:spPr>
      </p:pic>
    </p:spTree>
    <p:extLst>
      <p:ext uri="{BB962C8B-B14F-4D97-AF65-F5344CB8AC3E}">
        <p14:creationId xmlns:p14="http://schemas.microsoft.com/office/powerpoint/2010/main" val="3106880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1787"/>
            <a:ext cx="9144000" cy="6858000"/>
          </a:xfrm>
          <a:prstGeom prst="rect">
            <a:avLst/>
          </a:prstGeom>
          <a:ln>
            <a:noFill/>
          </a:ln>
          <a:effectLst>
            <a:outerShdw blurRad="292100" dist="139700" dir="2700000" algn="tl" rotWithShape="0">
              <a:srgbClr val="333333">
                <a:alpha val="65000"/>
              </a:srgbClr>
            </a:outerShdw>
          </a:effectLst>
        </p:spPr>
      </p:pic>
      <p:cxnSp>
        <p:nvCxnSpPr>
          <p:cNvPr id="5" name="Straight Arrow Connector 4"/>
          <p:cNvCxnSpPr/>
          <p:nvPr/>
        </p:nvCxnSpPr>
        <p:spPr>
          <a:xfrm flipH="1" flipV="1">
            <a:off x="990600" y="3276600"/>
            <a:ext cx="609600" cy="76200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9246" y="4041058"/>
            <a:ext cx="3116559" cy="369332"/>
          </a:xfrm>
          <a:prstGeom prst="rect">
            <a:avLst/>
          </a:prstGeom>
          <a:noFill/>
          <a:ln>
            <a:solidFill>
              <a:schemeClr val="bg1"/>
            </a:solidFill>
          </a:ln>
        </p:spPr>
        <p:txBody>
          <a:bodyPr wrap="none" rtlCol="0">
            <a:spAutoFit/>
          </a:bodyPr>
          <a:lstStyle/>
          <a:p>
            <a:r>
              <a:rPr lang="en-US" dirty="0" smtClean="0">
                <a:solidFill>
                  <a:schemeClr val="bg1"/>
                </a:solidFill>
              </a:rPr>
              <a:t>Longitudinal Joint Tacked</a:t>
            </a:r>
            <a:endParaRPr lang="en-US" dirty="0">
              <a:solidFill>
                <a:schemeClr val="bg1"/>
              </a:solidFill>
            </a:endParaRPr>
          </a:p>
        </p:txBody>
      </p:sp>
      <p:sp>
        <p:nvSpPr>
          <p:cNvPr id="8" name="TextBox 7"/>
          <p:cNvSpPr txBox="1"/>
          <p:nvPr/>
        </p:nvSpPr>
        <p:spPr>
          <a:xfrm>
            <a:off x="3760720" y="3288268"/>
            <a:ext cx="1622560" cy="369332"/>
          </a:xfrm>
          <a:prstGeom prst="rect">
            <a:avLst/>
          </a:prstGeom>
          <a:noFill/>
          <a:ln>
            <a:solidFill>
              <a:schemeClr val="bg1"/>
            </a:solidFill>
          </a:ln>
        </p:spPr>
        <p:txBody>
          <a:bodyPr wrap="none" rtlCol="0">
            <a:spAutoFit/>
          </a:bodyPr>
          <a:lstStyle/>
          <a:p>
            <a:r>
              <a:rPr lang="en-US" dirty="0" smtClean="0">
                <a:solidFill>
                  <a:schemeClr val="bg1"/>
                </a:solidFill>
              </a:rPr>
              <a:t>Dirty Surface</a:t>
            </a:r>
            <a:endParaRPr lang="en-US" dirty="0">
              <a:solidFill>
                <a:schemeClr val="bg1"/>
              </a:solidFill>
            </a:endParaRPr>
          </a:p>
        </p:txBody>
      </p:sp>
      <p:cxnSp>
        <p:nvCxnSpPr>
          <p:cNvPr id="10" name="Straight Arrow Connector 9"/>
          <p:cNvCxnSpPr/>
          <p:nvPr/>
        </p:nvCxnSpPr>
        <p:spPr>
          <a:xfrm>
            <a:off x="5383280" y="3470787"/>
            <a:ext cx="1219200" cy="186813"/>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051387" y="2975472"/>
            <a:ext cx="2092239" cy="369332"/>
          </a:xfrm>
          <a:prstGeom prst="rect">
            <a:avLst/>
          </a:prstGeom>
          <a:noFill/>
          <a:ln>
            <a:solidFill>
              <a:schemeClr val="bg1"/>
            </a:solidFill>
          </a:ln>
        </p:spPr>
        <p:txBody>
          <a:bodyPr wrap="none" rtlCol="0">
            <a:spAutoFit/>
          </a:bodyPr>
          <a:lstStyle/>
          <a:p>
            <a:r>
              <a:rPr lang="en-US" dirty="0" smtClean="0">
                <a:solidFill>
                  <a:schemeClr val="bg1"/>
                </a:solidFill>
              </a:rPr>
              <a:t>Light Application</a:t>
            </a:r>
            <a:endParaRPr lang="en-US" dirty="0">
              <a:solidFill>
                <a:schemeClr val="bg1"/>
              </a:solidFill>
            </a:endParaRPr>
          </a:p>
        </p:txBody>
      </p:sp>
    </p:spTree>
    <p:extLst>
      <p:ext uri="{BB962C8B-B14F-4D97-AF65-F5344CB8AC3E}">
        <p14:creationId xmlns:p14="http://schemas.microsoft.com/office/powerpoint/2010/main" val="1164706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588375" y="6400800"/>
            <a:ext cx="555625" cy="373063"/>
          </a:xfrm>
          <a:prstGeom prst="rect">
            <a:avLst/>
          </a:prstGeom>
        </p:spPr>
        <p:txBody>
          <a:bodyPr/>
          <a:lstStyle/>
          <a:p>
            <a:pPr>
              <a:defRPr/>
            </a:pPr>
            <a:fld id="{AD03CDB5-2EAA-4B0F-86CD-8FF4249B83C1}" type="slidenum">
              <a:rPr lang="en-US" smtClean="0"/>
              <a:pPr>
                <a:defRPr/>
              </a:pPr>
              <a:t>29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3611881" y="3733800"/>
            <a:ext cx="2255519" cy="646331"/>
          </a:xfrm>
          <a:prstGeom prst="rect">
            <a:avLst/>
          </a:prstGeom>
          <a:noFill/>
          <a:ln>
            <a:solidFill>
              <a:schemeClr val="bg1"/>
            </a:solidFill>
          </a:ln>
        </p:spPr>
        <p:txBody>
          <a:bodyPr wrap="square" rtlCol="0">
            <a:spAutoFit/>
          </a:bodyPr>
          <a:lstStyle/>
          <a:p>
            <a:pPr algn="ctr"/>
            <a:r>
              <a:rPr lang="en-US" dirty="0" smtClean="0">
                <a:solidFill>
                  <a:schemeClr val="bg1"/>
                </a:solidFill>
              </a:rPr>
              <a:t>Generally Uniform</a:t>
            </a:r>
          </a:p>
          <a:p>
            <a:pPr algn="ctr"/>
            <a:r>
              <a:rPr lang="en-US" dirty="0" smtClean="0">
                <a:solidFill>
                  <a:schemeClr val="bg1"/>
                </a:solidFill>
              </a:rPr>
              <a:t>Application</a:t>
            </a:r>
            <a:endParaRPr lang="en-US" dirty="0">
              <a:solidFill>
                <a:schemeClr val="bg1"/>
              </a:solidFill>
            </a:endParaRPr>
          </a:p>
        </p:txBody>
      </p:sp>
      <p:sp>
        <p:nvSpPr>
          <p:cNvPr id="5" name="TextBox 4"/>
          <p:cNvSpPr txBox="1"/>
          <p:nvPr/>
        </p:nvSpPr>
        <p:spPr>
          <a:xfrm>
            <a:off x="5120240" y="2286000"/>
            <a:ext cx="1494320" cy="369332"/>
          </a:xfrm>
          <a:prstGeom prst="rect">
            <a:avLst/>
          </a:prstGeom>
          <a:noFill/>
          <a:ln>
            <a:solidFill>
              <a:schemeClr val="bg1"/>
            </a:solidFill>
          </a:ln>
        </p:spPr>
        <p:txBody>
          <a:bodyPr wrap="none" rtlCol="0">
            <a:spAutoFit/>
          </a:bodyPr>
          <a:lstStyle/>
          <a:p>
            <a:r>
              <a:rPr lang="en-US" dirty="0" smtClean="0">
                <a:solidFill>
                  <a:schemeClr val="bg1"/>
                </a:solidFill>
              </a:rPr>
              <a:t>Missed Line</a:t>
            </a:r>
            <a:endParaRPr lang="en-US" dirty="0">
              <a:solidFill>
                <a:schemeClr val="bg1"/>
              </a:solidFill>
            </a:endParaRPr>
          </a:p>
        </p:txBody>
      </p:sp>
      <p:cxnSp>
        <p:nvCxnSpPr>
          <p:cNvPr id="7" name="Straight Arrow Connector 6"/>
          <p:cNvCxnSpPr/>
          <p:nvPr/>
        </p:nvCxnSpPr>
        <p:spPr>
          <a:xfrm flipH="1">
            <a:off x="4648200" y="2667000"/>
            <a:ext cx="457200" cy="15240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497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914400"/>
            <a:ext cx="7772400" cy="1470025"/>
          </a:xfrm>
        </p:spPr>
        <p:txBody>
          <a:bodyPr>
            <a:normAutofit/>
          </a:bodyPr>
          <a:lstStyle/>
          <a:p>
            <a:pPr eaLnBrk="1" hangingPunct="1"/>
            <a:r>
              <a:rPr lang="en-US" sz="4000" b="1" dirty="0" smtClean="0">
                <a:solidFill>
                  <a:schemeClr val="tx1"/>
                </a:solidFill>
                <a:latin typeface="Calibri" pitchFamily="34" charset="0"/>
                <a:cs typeface="Calibri" pitchFamily="34" charset="0"/>
              </a:rPr>
              <a:t>Don’t We Already Know How To Build a Longitudinal Joint?</a:t>
            </a:r>
          </a:p>
        </p:txBody>
      </p:sp>
      <p:pic>
        <p:nvPicPr>
          <p:cNvPr id="131074" name="Picture 2" descr="http://ansam518.files.wordpress.com/2011/04/question-mark.jpg"/>
          <p:cNvPicPr>
            <a:picLocks noChangeAspect="1" noChangeArrowheads="1"/>
          </p:cNvPicPr>
          <p:nvPr/>
        </p:nvPicPr>
        <p:blipFill>
          <a:blip r:embed="rId3" cstate="screen"/>
          <a:srcRect/>
          <a:stretch>
            <a:fillRect/>
          </a:stretch>
        </p:blipFill>
        <p:spPr bwMode="auto">
          <a:xfrm>
            <a:off x="2514600" y="2743199"/>
            <a:ext cx="4114800" cy="4114801"/>
          </a:xfrm>
          <a:prstGeom prst="rect">
            <a:avLst/>
          </a:prstGeom>
          <a:noFill/>
          <a:effectLst>
            <a:outerShdw blurRad="50800" dist="38100" dir="18900000" algn="b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777288" y="6408738"/>
            <a:ext cx="366712" cy="365125"/>
          </a:xfrm>
          <a:prstGeom prst="rect">
            <a:avLst/>
          </a:prstGeom>
        </p:spPr>
        <p:txBody>
          <a:bodyPr/>
          <a:lstStyle/>
          <a:p>
            <a:pPr>
              <a:defRPr/>
            </a:pPr>
            <a:fld id="{AD03CDB5-2EAA-4B0F-86CD-8FF4249B83C1}" type="slidenum">
              <a:rPr lang="en-US" smtClean="0"/>
              <a:pPr>
                <a:defRPr/>
              </a:pPr>
              <a:t>30</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5334000" y="3059668"/>
            <a:ext cx="1375698" cy="369332"/>
          </a:xfrm>
          <a:prstGeom prst="rect">
            <a:avLst/>
          </a:prstGeom>
          <a:noFill/>
          <a:ln>
            <a:solidFill>
              <a:schemeClr val="bg1"/>
            </a:solidFill>
          </a:ln>
        </p:spPr>
        <p:txBody>
          <a:bodyPr wrap="none" rtlCol="0">
            <a:spAutoFit/>
          </a:bodyPr>
          <a:lstStyle/>
          <a:p>
            <a:r>
              <a:rPr lang="en-US" dirty="0" smtClean="0">
                <a:solidFill>
                  <a:schemeClr val="bg1"/>
                </a:solidFill>
              </a:rPr>
              <a:t>Filling it in</a:t>
            </a:r>
            <a:endParaRPr lang="en-US" dirty="0">
              <a:solidFill>
                <a:schemeClr val="bg1"/>
              </a:solidFill>
            </a:endParaRPr>
          </a:p>
        </p:txBody>
      </p:sp>
    </p:spTree>
    <p:extLst>
      <p:ext uri="{BB962C8B-B14F-4D97-AF65-F5344CB8AC3E}">
        <p14:creationId xmlns:p14="http://schemas.microsoft.com/office/powerpoint/2010/main" val="1613232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8189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845663"/>
      </p:ext>
    </p:extLst>
  </p:cSld>
  <p:clrMapOvr>
    <a:masterClrMapping/>
  </p:clrMapOvr>
  <p:transition>
    <p:cover dir="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7200" y="45098"/>
            <a:ext cx="8686800" cy="6736702"/>
          </a:xfrm>
          <a:prstGeom prst="rect">
            <a:avLst/>
          </a:prstGeom>
        </p:spPr>
      </p:pic>
    </p:spTree>
    <p:extLst>
      <p:ext uri="{BB962C8B-B14F-4D97-AF65-F5344CB8AC3E}">
        <p14:creationId xmlns:p14="http://schemas.microsoft.com/office/powerpoint/2010/main" val="109891957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4270" y="2020431"/>
            <a:ext cx="8303741" cy="2046714"/>
          </a:xfrm>
          <a:prstGeom prst="rect">
            <a:avLst/>
          </a:prstGeom>
        </p:spPr>
        <p:txBody>
          <a:bodyPr wrap="square">
            <a:spAutoFit/>
          </a:bodyPr>
          <a:lstStyle/>
          <a:p>
            <a:pPr>
              <a:spcAft>
                <a:spcPts val="600"/>
              </a:spcAft>
            </a:pPr>
            <a:r>
              <a:rPr lang="en-US" sz="2800" b="1" dirty="0" smtClean="0"/>
              <a:t>“A </a:t>
            </a:r>
            <a:r>
              <a:rPr lang="en-US" sz="2800" b="1" dirty="0"/>
              <a:t>1% decrease in air voids </a:t>
            </a:r>
            <a:r>
              <a:rPr lang="en-US" sz="2800" b="1" dirty="0" smtClean="0"/>
              <a:t>was </a:t>
            </a:r>
            <a:r>
              <a:rPr lang="en-US" sz="2800" b="1" dirty="0"/>
              <a:t>estimated to </a:t>
            </a:r>
            <a:r>
              <a:rPr lang="en-US" sz="2800" b="1" dirty="0" smtClean="0"/>
              <a:t>improve:</a:t>
            </a:r>
          </a:p>
          <a:p>
            <a:pPr marL="457200" indent="-225425">
              <a:spcAft>
                <a:spcPts val="600"/>
              </a:spcAft>
              <a:buFont typeface="Arial" panose="020B0604020202020204" pitchFamily="34" charset="0"/>
              <a:buChar char="•"/>
            </a:pPr>
            <a:r>
              <a:rPr lang="en-US" sz="2800" b="1" dirty="0" smtClean="0"/>
              <a:t>Fatigue </a:t>
            </a:r>
            <a:r>
              <a:rPr lang="en-US" sz="2800" b="1" dirty="0"/>
              <a:t>performance </a:t>
            </a:r>
            <a:r>
              <a:rPr lang="en-US" sz="2800" b="1" dirty="0" smtClean="0"/>
              <a:t>between </a:t>
            </a:r>
            <a:r>
              <a:rPr lang="en-US" sz="2800" b="1" dirty="0"/>
              <a:t>8.2 and 43.8</a:t>
            </a:r>
            <a:r>
              <a:rPr lang="en-US" sz="2800" b="1" dirty="0" smtClean="0"/>
              <a:t>%</a:t>
            </a:r>
          </a:p>
          <a:p>
            <a:pPr marL="457200" indent="-225425">
              <a:spcAft>
                <a:spcPts val="600"/>
              </a:spcAft>
              <a:buFont typeface="Arial" panose="020B0604020202020204" pitchFamily="34" charset="0"/>
              <a:buChar char="•"/>
            </a:pPr>
            <a:r>
              <a:rPr lang="en-US" sz="2800" b="1" dirty="0" smtClean="0"/>
              <a:t>The rutting resistance by 7.3 to 66.3%</a:t>
            </a:r>
          </a:p>
          <a:p>
            <a:pPr marL="457200" indent="-225425">
              <a:spcAft>
                <a:spcPts val="600"/>
              </a:spcAft>
              <a:buFont typeface="Arial" panose="020B0604020202020204" pitchFamily="34" charset="0"/>
              <a:buChar char="•"/>
            </a:pPr>
            <a:r>
              <a:rPr lang="en-US" sz="2800" b="1" dirty="0" smtClean="0"/>
              <a:t>Extend the service life by conservatively 10%.”</a:t>
            </a:r>
            <a:endParaRPr lang="en-US" sz="2800" b="1" dirty="0"/>
          </a:p>
        </p:txBody>
      </p:sp>
      <p:sp>
        <p:nvSpPr>
          <p:cNvPr id="5" name="Title 4"/>
          <p:cNvSpPr>
            <a:spLocks noGrp="1"/>
          </p:cNvSpPr>
          <p:nvPr>
            <p:ph type="title"/>
          </p:nvPr>
        </p:nvSpPr>
        <p:spPr>
          <a:xfrm>
            <a:off x="0" y="-152400"/>
            <a:ext cx="9144000" cy="850232"/>
          </a:xfrm>
        </p:spPr>
        <p:txBody>
          <a:bodyPr>
            <a:normAutofit/>
          </a:bodyPr>
          <a:lstStyle/>
          <a:p>
            <a:pPr algn="ctr"/>
            <a:r>
              <a:rPr lang="en-US" sz="3600" b="1" dirty="0" smtClean="0">
                <a:latin typeface="+mn-lt"/>
              </a:rPr>
              <a:t>NCAT Report 16-02 (2016)</a:t>
            </a:r>
            <a:endParaRPr lang="en-US" sz="3600" b="1" dirty="0">
              <a:latin typeface="+mn-lt"/>
            </a:endParaRPr>
          </a:p>
        </p:txBody>
      </p:sp>
    </p:spTree>
    <p:extLst>
      <p:ext uri="{BB962C8B-B14F-4D97-AF65-F5344CB8AC3E}">
        <p14:creationId xmlns:p14="http://schemas.microsoft.com/office/powerpoint/2010/main" val="2964741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2345" y="912517"/>
            <a:ext cx="9144000" cy="850232"/>
          </a:xfrm>
        </p:spPr>
        <p:txBody>
          <a:bodyPr>
            <a:normAutofit/>
          </a:bodyPr>
          <a:lstStyle/>
          <a:p>
            <a:pPr algn="ctr"/>
            <a:r>
              <a:rPr lang="en-US" altLang="en-US" sz="2800" b="1" dirty="0" smtClean="0">
                <a:solidFill>
                  <a:schemeClr val="tx1"/>
                </a:solidFill>
                <a:latin typeface="+mn-lt"/>
              </a:rPr>
              <a:t>Balance the Mix Design</a:t>
            </a:r>
          </a:p>
        </p:txBody>
      </p:sp>
      <p:pic>
        <p:nvPicPr>
          <p:cNvPr id="2051" name="Picture 2" descr="tightrop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28800"/>
            <a:ext cx="56642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4"/>
          <p:cNvSpPr txBox="1">
            <a:spLocks noChangeArrowheads="1"/>
          </p:cNvSpPr>
          <p:nvPr/>
        </p:nvSpPr>
        <p:spPr bwMode="auto">
          <a:xfrm>
            <a:off x="152400" y="2057400"/>
            <a:ext cx="16002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b="1" dirty="0">
                <a:solidFill>
                  <a:prstClr val="black"/>
                </a:solidFill>
                <a:latin typeface="+mn-lt"/>
              </a:rPr>
              <a:t>Strength/</a:t>
            </a:r>
          </a:p>
          <a:p>
            <a:r>
              <a:rPr lang="en-US" altLang="en-US" b="1" dirty="0">
                <a:solidFill>
                  <a:prstClr val="black"/>
                </a:solidFill>
                <a:latin typeface="+mn-lt"/>
              </a:rPr>
              <a:t>Stability</a:t>
            </a:r>
          </a:p>
          <a:p>
            <a:endParaRPr lang="en-US" altLang="en-US" b="1" dirty="0">
              <a:solidFill>
                <a:prstClr val="black"/>
              </a:solidFill>
              <a:latin typeface="+mn-lt"/>
            </a:endParaRPr>
          </a:p>
          <a:p>
            <a:r>
              <a:rPr lang="en-US" altLang="en-US" b="1" dirty="0">
                <a:solidFill>
                  <a:prstClr val="black"/>
                </a:solidFill>
                <a:latin typeface="+mn-lt"/>
              </a:rPr>
              <a:t>Rut Resistance</a:t>
            </a:r>
          </a:p>
          <a:p>
            <a:endParaRPr lang="en-US" altLang="en-US" b="1" dirty="0">
              <a:solidFill>
                <a:prstClr val="black"/>
              </a:solidFill>
              <a:latin typeface="+mn-lt"/>
            </a:endParaRPr>
          </a:p>
          <a:p>
            <a:r>
              <a:rPr lang="en-US" altLang="en-US" b="1" dirty="0">
                <a:solidFill>
                  <a:prstClr val="black"/>
                </a:solidFill>
                <a:latin typeface="+mn-lt"/>
              </a:rPr>
              <a:t>Shoving</a:t>
            </a:r>
          </a:p>
          <a:p>
            <a:endParaRPr lang="en-US" altLang="en-US" b="1" dirty="0">
              <a:solidFill>
                <a:prstClr val="black"/>
              </a:solidFill>
              <a:latin typeface="+mn-lt"/>
            </a:endParaRPr>
          </a:p>
          <a:p>
            <a:r>
              <a:rPr lang="en-US" altLang="en-US" b="1" dirty="0" smtClean="0">
                <a:solidFill>
                  <a:prstClr val="black"/>
                </a:solidFill>
                <a:latin typeface="+mn-lt"/>
              </a:rPr>
              <a:t>Flushing Resistant </a:t>
            </a:r>
          </a:p>
        </p:txBody>
      </p:sp>
      <p:sp>
        <p:nvSpPr>
          <p:cNvPr id="2053" name="TextBox 5"/>
          <p:cNvSpPr txBox="1">
            <a:spLocks noChangeArrowheads="1"/>
          </p:cNvSpPr>
          <p:nvPr/>
        </p:nvSpPr>
        <p:spPr bwMode="auto">
          <a:xfrm>
            <a:off x="7543800" y="1981200"/>
            <a:ext cx="16002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b="1" dirty="0">
                <a:solidFill>
                  <a:prstClr val="black"/>
                </a:solidFill>
                <a:latin typeface="+mn-lt"/>
              </a:rPr>
              <a:t>Durability</a:t>
            </a:r>
          </a:p>
          <a:p>
            <a:endParaRPr lang="en-US" altLang="en-US" b="1" dirty="0">
              <a:solidFill>
                <a:prstClr val="black"/>
              </a:solidFill>
              <a:latin typeface="+mn-lt"/>
            </a:endParaRPr>
          </a:p>
          <a:p>
            <a:r>
              <a:rPr lang="en-US" altLang="en-US" b="1" dirty="0">
                <a:solidFill>
                  <a:prstClr val="black"/>
                </a:solidFill>
                <a:latin typeface="+mn-lt"/>
              </a:rPr>
              <a:t>Crack Resistance</a:t>
            </a:r>
          </a:p>
          <a:p>
            <a:endParaRPr lang="en-US" altLang="en-US" b="1" dirty="0">
              <a:solidFill>
                <a:prstClr val="black"/>
              </a:solidFill>
              <a:latin typeface="+mn-lt"/>
            </a:endParaRPr>
          </a:p>
          <a:p>
            <a:r>
              <a:rPr lang="en-US" altLang="en-US" b="1" dirty="0">
                <a:solidFill>
                  <a:prstClr val="black"/>
                </a:solidFill>
                <a:latin typeface="+mn-lt"/>
              </a:rPr>
              <a:t>Raveling</a:t>
            </a:r>
          </a:p>
          <a:p>
            <a:endParaRPr lang="en-US" altLang="en-US" b="1" dirty="0">
              <a:solidFill>
                <a:prstClr val="black"/>
              </a:solidFill>
              <a:latin typeface="+mn-lt"/>
            </a:endParaRPr>
          </a:p>
          <a:p>
            <a:r>
              <a:rPr lang="en-US" altLang="en-US" b="1" dirty="0" smtClean="0">
                <a:solidFill>
                  <a:prstClr val="black"/>
                </a:solidFill>
                <a:latin typeface="+mn-lt"/>
              </a:rPr>
              <a:t>Permeability</a:t>
            </a:r>
          </a:p>
          <a:p>
            <a:endParaRPr lang="en-US" altLang="en-US" b="1" dirty="0">
              <a:solidFill>
                <a:prstClr val="black"/>
              </a:solidFill>
              <a:latin typeface="+mn-lt"/>
            </a:endParaRPr>
          </a:p>
        </p:txBody>
      </p:sp>
      <p:sp>
        <p:nvSpPr>
          <p:cNvPr id="2" name="TextBox 1"/>
          <p:cNvSpPr txBox="1"/>
          <p:nvPr/>
        </p:nvSpPr>
        <p:spPr>
          <a:xfrm>
            <a:off x="459910" y="6143001"/>
            <a:ext cx="8401980" cy="461665"/>
          </a:xfrm>
          <a:prstGeom prst="rect">
            <a:avLst/>
          </a:prstGeom>
          <a:noFill/>
        </p:spPr>
        <p:txBody>
          <a:bodyPr wrap="none" rtlCol="0">
            <a:spAutoFit/>
          </a:bodyPr>
          <a:lstStyle/>
          <a:p>
            <a:r>
              <a:rPr lang="en-US" sz="2400" b="1" dirty="0" smtClean="0">
                <a:solidFill>
                  <a:srgbClr val="FF0000"/>
                </a:solidFill>
              </a:rPr>
              <a:t>DON’T ATTACK ONE HALF AT THE EXPENSE OF THE OTHER HALF!!</a:t>
            </a:r>
            <a:endParaRPr lang="en-US" sz="2400" b="1" dirty="0">
              <a:solidFill>
                <a:srgbClr val="FF0000"/>
              </a:solidFill>
            </a:endParaRPr>
          </a:p>
        </p:txBody>
      </p:sp>
      <p:cxnSp>
        <p:nvCxnSpPr>
          <p:cNvPr id="4" name="Straight Arrow Connector 3"/>
          <p:cNvCxnSpPr/>
          <p:nvPr/>
        </p:nvCxnSpPr>
        <p:spPr>
          <a:xfrm flipH="1" flipV="1">
            <a:off x="630195" y="4642723"/>
            <a:ext cx="222421" cy="150027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2053" idx="2"/>
          </p:cNvCxnSpPr>
          <p:nvPr/>
        </p:nvCxnSpPr>
        <p:spPr>
          <a:xfrm flipV="1">
            <a:off x="8071023" y="4566523"/>
            <a:ext cx="272877" cy="153837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2"/>
          <p:cNvSpPr txBox="1">
            <a:spLocks noChangeArrowheads="1"/>
          </p:cNvSpPr>
          <p:nvPr/>
        </p:nvSpPr>
        <p:spPr>
          <a:xfrm>
            <a:off x="381000" y="-76200"/>
            <a:ext cx="8382000" cy="868363"/>
          </a:xfrm>
          <a:prstGeom prst="rect">
            <a:avLst/>
          </a:prstGeom>
          <a:effectLst>
            <a:outerShdw dist="35921" dir="2700000" algn="ctr" rotWithShape="0">
              <a:srgbClr val="000000"/>
            </a:outerShdw>
          </a:effectLst>
        </p:spPr>
        <p:txBody>
          <a:bodyPr vert="horz" lIns="90488" tIns="44450" rIns="90488" bIns="4445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defRPr/>
            </a:pPr>
            <a:r>
              <a:rPr lang="en-US" sz="3600" b="1" dirty="0" smtClean="0">
                <a:latin typeface="+mn-lt"/>
              </a:rPr>
              <a:t>Improved Durability</a:t>
            </a:r>
          </a:p>
        </p:txBody>
      </p:sp>
    </p:spTree>
    <p:extLst>
      <p:ext uri="{BB962C8B-B14F-4D97-AF65-F5344CB8AC3E}">
        <p14:creationId xmlns:p14="http://schemas.microsoft.com/office/powerpoint/2010/main" val="2549564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5330842" cy="690941"/>
          </a:xfrm>
        </p:spPr>
        <p:txBody>
          <a:bodyPr anchor="ctr">
            <a:normAutofit/>
          </a:bodyPr>
          <a:lstStyle/>
          <a:p>
            <a:pPr algn="ctr"/>
            <a:r>
              <a:rPr lang="en-US" sz="3600" b="1" dirty="0">
                <a:latin typeface="+mn-lt"/>
              </a:rPr>
              <a:t>Choosing a Gradation</a:t>
            </a:r>
          </a:p>
        </p:txBody>
      </p:sp>
      <p:pic>
        <p:nvPicPr>
          <p:cNvPr id="12" name="Content Placeholder 11"/>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3558388" y="1900261"/>
            <a:ext cx="2168720" cy="1692050"/>
          </a:xfrm>
        </p:spPr>
      </p:pic>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08328" y="3561872"/>
            <a:ext cx="2167384" cy="1625538"/>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561603" y="3581280"/>
            <a:ext cx="2167385" cy="1625538"/>
          </a:xfrm>
          <a:prstGeom prst="rect">
            <a:avLst/>
          </a:prstGeom>
        </p:spPr>
      </p:pic>
      <p:pic>
        <p:nvPicPr>
          <p:cNvPr id="18" name="Picture 1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826717" y="3567626"/>
            <a:ext cx="2176965" cy="1632724"/>
          </a:xfrm>
          <a:prstGeom prst="rect">
            <a:avLst/>
          </a:prstGeom>
        </p:spPr>
      </p:pic>
      <p:pic>
        <p:nvPicPr>
          <p:cNvPr id="13" name="Picture 12"/>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1208328" y="1900261"/>
            <a:ext cx="2166215" cy="1692050"/>
          </a:xfrm>
          <a:prstGeom prst="rect">
            <a:avLst/>
          </a:prstGeom>
        </p:spPr>
      </p:pic>
      <p:pic>
        <p:nvPicPr>
          <p:cNvPr id="14" name="Picture 13"/>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5813357" y="1900261"/>
            <a:ext cx="2187186" cy="1692050"/>
          </a:xfrm>
          <a:prstGeom prst="rect">
            <a:avLst/>
          </a:prstGeom>
        </p:spPr>
      </p:pic>
      <p:sp>
        <p:nvSpPr>
          <p:cNvPr id="3" name="Right Arrow 2"/>
          <p:cNvSpPr/>
          <p:nvPr/>
        </p:nvSpPr>
        <p:spPr>
          <a:xfrm>
            <a:off x="1980351" y="2427913"/>
            <a:ext cx="4595567" cy="749432"/>
          </a:xfrm>
          <a:prstGeom prst="rightArrow">
            <a:avLst/>
          </a:prstGeom>
          <a:solidFill>
            <a:srgbClr val="0207D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a:solidFill>
                  <a:prstClr val="white"/>
                </a:solidFill>
              </a:rPr>
              <a:t>More Compactable</a:t>
            </a:r>
          </a:p>
        </p:txBody>
      </p:sp>
      <p:sp>
        <p:nvSpPr>
          <p:cNvPr id="19" name="Right Arrow 18"/>
          <p:cNvSpPr/>
          <p:nvPr/>
        </p:nvSpPr>
        <p:spPr>
          <a:xfrm>
            <a:off x="2346246" y="3134480"/>
            <a:ext cx="4595567" cy="749432"/>
          </a:xfrm>
          <a:prstGeom prst="rightArrow">
            <a:avLst/>
          </a:prstGeom>
          <a:solidFill>
            <a:srgbClr val="0207D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a:solidFill>
                  <a:prstClr val="white"/>
                </a:solidFill>
              </a:rPr>
              <a:t>More Workable</a:t>
            </a:r>
          </a:p>
        </p:txBody>
      </p:sp>
      <p:sp>
        <p:nvSpPr>
          <p:cNvPr id="20" name="Right Arrow 19"/>
          <p:cNvSpPr/>
          <p:nvPr/>
        </p:nvSpPr>
        <p:spPr>
          <a:xfrm>
            <a:off x="2578278" y="3870973"/>
            <a:ext cx="4595567" cy="749432"/>
          </a:xfrm>
          <a:prstGeom prst="rightArrow">
            <a:avLst/>
          </a:prstGeom>
          <a:solidFill>
            <a:srgbClr val="0207D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a:solidFill>
                  <a:prstClr val="white"/>
                </a:solidFill>
              </a:rPr>
              <a:t>Less Permeable</a:t>
            </a:r>
          </a:p>
        </p:txBody>
      </p:sp>
      <p:sp>
        <p:nvSpPr>
          <p:cNvPr id="21" name="Right Arrow 20"/>
          <p:cNvSpPr/>
          <p:nvPr/>
        </p:nvSpPr>
        <p:spPr>
          <a:xfrm>
            <a:off x="1593245" y="1711828"/>
            <a:ext cx="4595567" cy="749432"/>
          </a:xfrm>
          <a:prstGeom prst="rightArrow">
            <a:avLst/>
          </a:prstGeom>
          <a:solidFill>
            <a:srgbClr val="0207D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a:solidFill>
                  <a:prstClr val="white"/>
                </a:solidFill>
              </a:rPr>
              <a:t>Finer Gradations</a:t>
            </a:r>
          </a:p>
        </p:txBody>
      </p:sp>
      <p:sp>
        <p:nvSpPr>
          <p:cNvPr id="16" name="TextBox 15"/>
          <p:cNvSpPr txBox="1"/>
          <p:nvPr/>
        </p:nvSpPr>
        <p:spPr>
          <a:xfrm>
            <a:off x="7241954" y="6453825"/>
            <a:ext cx="1821653" cy="369332"/>
          </a:xfrm>
          <a:prstGeom prst="rect">
            <a:avLst/>
          </a:prstGeom>
          <a:noFill/>
        </p:spPr>
        <p:txBody>
          <a:bodyPr wrap="none" rtlCol="0">
            <a:spAutoFit/>
          </a:bodyPr>
          <a:lstStyle/>
          <a:p>
            <a:pPr algn="ctr"/>
            <a:r>
              <a:rPr lang="en-US" b="1">
                <a:solidFill>
                  <a:prstClr val="black"/>
                </a:solidFill>
              </a:rPr>
              <a:t>Courtesy of NCAT</a:t>
            </a:r>
            <a:endParaRPr lang="en-US" b="1" dirty="0">
              <a:solidFill>
                <a:prstClr val="black"/>
              </a:solidFill>
            </a:endParaRPr>
          </a:p>
        </p:txBody>
      </p:sp>
      <p:sp>
        <p:nvSpPr>
          <p:cNvPr id="4" name="Rectangle 3"/>
          <p:cNvSpPr/>
          <p:nvPr/>
        </p:nvSpPr>
        <p:spPr>
          <a:xfrm>
            <a:off x="2286000" y="5490997"/>
            <a:ext cx="4572000" cy="954107"/>
          </a:xfrm>
          <a:prstGeom prst="rect">
            <a:avLst/>
          </a:prstGeom>
        </p:spPr>
        <p:txBody>
          <a:bodyPr>
            <a:spAutoFit/>
          </a:bodyPr>
          <a:lstStyle/>
          <a:p>
            <a:pPr lvl="1" algn="ctr"/>
            <a:r>
              <a:rPr lang="en-US" sz="2800" b="1" dirty="0" smtClean="0"/>
              <a:t>Requires better aggregate</a:t>
            </a:r>
          </a:p>
          <a:p>
            <a:pPr lvl="1" algn="ctr"/>
            <a:r>
              <a:rPr lang="en-US" sz="2800" b="1" dirty="0" smtClean="0"/>
              <a:t>Higher binder contents</a:t>
            </a:r>
          </a:p>
        </p:txBody>
      </p:sp>
    </p:spTree>
    <p:extLst>
      <p:ext uri="{BB962C8B-B14F-4D97-AF65-F5344CB8AC3E}">
        <p14:creationId xmlns:p14="http://schemas.microsoft.com/office/powerpoint/2010/main" val="408358026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0"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850232"/>
          </a:xfrm>
        </p:spPr>
        <p:txBody>
          <a:bodyPr>
            <a:normAutofit/>
          </a:bodyPr>
          <a:lstStyle/>
          <a:p>
            <a:pPr algn="ctr"/>
            <a:r>
              <a:rPr lang="en-US" sz="3600" b="1" dirty="0" smtClean="0">
                <a:latin typeface="+mn-lt"/>
              </a:rPr>
              <a:t>Lift Thickness’ Effect on Compaction</a:t>
            </a:r>
            <a:endParaRPr lang="en-US" sz="3600" b="1" dirty="0">
              <a:latin typeface="+mn-lt"/>
            </a:endParaRPr>
          </a:p>
        </p:txBody>
      </p:sp>
      <p:sp>
        <p:nvSpPr>
          <p:cNvPr id="3" name="Content Placeholder 2"/>
          <p:cNvSpPr>
            <a:spLocks noGrp="1"/>
          </p:cNvSpPr>
          <p:nvPr>
            <p:ph idx="1"/>
          </p:nvPr>
        </p:nvSpPr>
        <p:spPr>
          <a:xfrm>
            <a:off x="609600" y="1179095"/>
            <a:ext cx="8229599" cy="5398168"/>
          </a:xfrm>
        </p:spPr>
        <p:txBody>
          <a:bodyPr>
            <a:normAutofit/>
          </a:bodyPr>
          <a:lstStyle/>
          <a:p>
            <a:r>
              <a:rPr lang="en-US" b="1" dirty="0" smtClean="0"/>
              <a:t>Aggregates need room to densify</a:t>
            </a:r>
          </a:p>
          <a:p>
            <a:r>
              <a:rPr lang="en-US" b="1" dirty="0" smtClean="0"/>
              <a:t>Too thin vs. NMAS </a:t>
            </a:r>
            <a:r>
              <a:rPr lang="en-US" b="1" dirty="0" smtClean="0">
                <a:sym typeface="Wingdings" panose="05000000000000000000" pitchFamily="2" charset="2"/>
              </a:rPr>
              <a:t>leads to:</a:t>
            </a:r>
          </a:p>
          <a:p>
            <a:pPr lvl="1"/>
            <a:r>
              <a:rPr lang="en-US" sz="2800" b="1" dirty="0" smtClean="0">
                <a:sym typeface="Wingdings" panose="05000000000000000000" pitchFamily="2" charset="2"/>
              </a:rPr>
              <a:t>Roller bridging</a:t>
            </a:r>
          </a:p>
          <a:p>
            <a:pPr lvl="1"/>
            <a:r>
              <a:rPr lang="en-US" sz="2800" b="1" dirty="0" smtClean="0">
                <a:sym typeface="Wingdings" panose="05000000000000000000" pitchFamily="2" charset="2"/>
              </a:rPr>
              <a:t>Aggregate lockup</a:t>
            </a:r>
          </a:p>
          <a:p>
            <a:pPr lvl="1"/>
            <a:r>
              <a:rPr lang="en-US" sz="2800" b="1" dirty="0" smtClean="0"/>
              <a:t>Aggregate breakage</a:t>
            </a:r>
          </a:p>
          <a:p>
            <a:pPr lvl="1"/>
            <a:r>
              <a:rPr lang="en-US" sz="2800" b="1" dirty="0" smtClean="0">
                <a:solidFill>
                  <a:srgbClr val="FF0000"/>
                </a:solidFill>
              </a:rPr>
              <a:t>Compaction Difficulties</a:t>
            </a:r>
          </a:p>
          <a:p>
            <a:r>
              <a:rPr lang="en-US" b="1" dirty="0" smtClean="0"/>
              <a:t>NCHRP Report 531 (2004)</a:t>
            </a:r>
          </a:p>
          <a:p>
            <a:pPr lvl="1"/>
            <a:r>
              <a:rPr lang="en-US" sz="2800" b="1" dirty="0" smtClean="0"/>
              <a:t>Fine Graded Mix—Min Thickness = 3 X NMAS</a:t>
            </a:r>
          </a:p>
          <a:p>
            <a:pPr lvl="1"/>
            <a:r>
              <a:rPr lang="en-US" sz="2800" b="1" dirty="0" smtClean="0"/>
              <a:t>Coarse Graded Mix—Min Thickness = 4 X NMAS</a:t>
            </a:r>
          </a:p>
          <a:p>
            <a:pPr lvl="1"/>
            <a:r>
              <a:rPr lang="en-US" sz="2800" b="1" dirty="0" smtClean="0"/>
              <a:t>SMA</a:t>
            </a:r>
            <a:r>
              <a:rPr lang="en-US" sz="2800" b="1" dirty="0"/>
              <a:t> Mix—Minimum </a:t>
            </a:r>
            <a:r>
              <a:rPr lang="en-US" sz="2800" b="1" dirty="0" smtClean="0"/>
              <a:t>Thickness = </a:t>
            </a:r>
            <a:r>
              <a:rPr lang="en-US" sz="2800" b="1" dirty="0"/>
              <a:t>4 X </a:t>
            </a:r>
            <a:r>
              <a:rPr lang="en-US" sz="2800" b="1" dirty="0" smtClean="0"/>
              <a:t>NMAS</a:t>
            </a:r>
          </a:p>
        </p:txBody>
      </p:sp>
      <p:pic>
        <p:nvPicPr>
          <p:cNvPr id="4" name="Picture 4" descr="61-Mat Defects.eps.gif                                         00003468Share                          B1C7B9F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43600" y="1303396"/>
            <a:ext cx="3090274" cy="2811404"/>
          </a:xfrm>
          <a:prstGeom prst="rect">
            <a:avLst/>
          </a:prstGeom>
          <a:noFill/>
        </p:spPr>
      </p:pic>
    </p:spTree>
    <p:extLst>
      <p:ext uri="{BB962C8B-B14F-4D97-AF65-F5344CB8AC3E}">
        <p14:creationId xmlns:p14="http://schemas.microsoft.com/office/powerpoint/2010/main" val="950757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457200" y="0"/>
            <a:ext cx="8229600" cy="461963"/>
          </a:xfrm>
        </p:spPr>
        <p:txBody>
          <a:bodyPr>
            <a:noAutofit/>
          </a:bodyPr>
          <a:lstStyle/>
          <a:p>
            <a:pPr algn="ctr" eaLnBrk="1" hangingPunct="1"/>
            <a:r>
              <a:rPr lang="en-US" sz="3600" b="1" dirty="0" smtClean="0">
                <a:latin typeface="+mn-lt"/>
              </a:rPr>
              <a:t>Asphalt Mixtures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14287"/>
            <a:ext cx="3857625"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 y="1714500"/>
            <a:ext cx="9144000" cy="5143500"/>
          </a:xfrm>
          <a:prstGeom prst="rect">
            <a:avLst/>
          </a:prstGeom>
        </p:spPr>
      </p:pic>
    </p:spTree>
    <p:extLst>
      <p:ext uri="{BB962C8B-B14F-4D97-AF65-F5344CB8AC3E}">
        <p14:creationId xmlns:p14="http://schemas.microsoft.com/office/powerpoint/2010/main" val="2856983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172200" y="6248400"/>
            <a:ext cx="2971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52578" name="Rectangle 2"/>
          <p:cNvSpPr>
            <a:spLocks noGrp="1" noChangeArrowheads="1"/>
          </p:cNvSpPr>
          <p:nvPr>
            <p:ph type="title"/>
          </p:nvPr>
        </p:nvSpPr>
        <p:spPr>
          <a:xfrm>
            <a:off x="381000" y="-76200"/>
            <a:ext cx="8382000" cy="868363"/>
          </a:xfrm>
          <a:effectLst>
            <a:outerShdw dist="35921" dir="2700000" algn="ctr" rotWithShape="0">
              <a:srgbClr val="000000"/>
            </a:outerShdw>
          </a:effectLst>
        </p:spPr>
        <p:txBody>
          <a:bodyPr lIns="90488" tIns="44450" rIns="90488" bIns="44450">
            <a:normAutofit/>
          </a:bodyPr>
          <a:lstStyle/>
          <a:p>
            <a:pPr algn="ctr" eaLnBrk="1" hangingPunct="1">
              <a:lnSpc>
                <a:spcPct val="90000"/>
              </a:lnSpc>
              <a:defRPr/>
            </a:pPr>
            <a:r>
              <a:rPr lang="en-US" sz="3600" b="1" dirty="0" smtClean="0">
                <a:latin typeface="+mn-lt"/>
              </a:rPr>
              <a:t>Cost of Compaction</a:t>
            </a:r>
          </a:p>
        </p:txBody>
      </p:sp>
      <p:pic>
        <p:nvPicPr>
          <p:cNvPr id="40965" name="Picture 4" descr="03.jpg                                                         0003E556Margaritaville                 ABA78158:"/>
          <p:cNvPicPr>
            <a:picLocks noChangeAspect="1" noChangeArrowheads="1"/>
          </p:cNvPicPr>
          <p:nvPr/>
        </p:nvPicPr>
        <p:blipFill>
          <a:blip r:embed="rId3" cstate="print"/>
          <a:srcRect/>
          <a:stretch>
            <a:fillRect/>
          </a:stretch>
        </p:blipFill>
        <p:spPr bwMode="auto">
          <a:xfrm>
            <a:off x="0" y="1371600"/>
            <a:ext cx="6184900" cy="5105400"/>
          </a:xfrm>
          <a:prstGeom prst="rect">
            <a:avLst/>
          </a:prstGeom>
          <a:noFill/>
          <a:ln w="9525">
            <a:noFill/>
            <a:miter lim="800000"/>
            <a:headEnd/>
            <a:tailEnd/>
          </a:ln>
        </p:spPr>
      </p:pic>
      <p:sp>
        <p:nvSpPr>
          <p:cNvPr id="8" name="Rectangle 3"/>
          <p:cNvSpPr txBox="1">
            <a:spLocks noChangeArrowheads="1"/>
          </p:cNvSpPr>
          <p:nvPr/>
        </p:nvSpPr>
        <p:spPr bwMode="auto">
          <a:xfrm>
            <a:off x="6172200" y="1471612"/>
            <a:ext cx="2971800" cy="4929188"/>
          </a:xfrm>
          <a:prstGeom prst="rect">
            <a:avLst/>
          </a:prstGeom>
          <a:noFill/>
          <a:ln w="9525">
            <a:noFill/>
            <a:miter lim="800000"/>
            <a:headEnd/>
            <a:tailEnd/>
          </a:ln>
        </p:spPr>
        <p:txBody>
          <a:bodyPr/>
          <a:lstStyle/>
          <a:p>
            <a:pPr marL="342900" indent="-342900" eaLnBrk="0" hangingPunct="0">
              <a:spcBef>
                <a:spcPct val="20000"/>
              </a:spcBef>
              <a:buFont typeface="Arial" charset="0"/>
              <a:buChar char="•"/>
            </a:pPr>
            <a:r>
              <a:rPr lang="en-US" altLang="en-US" sz="2800" b="1" dirty="0">
                <a:solidFill>
                  <a:prstClr val="black"/>
                </a:solidFill>
              </a:rPr>
              <a:t>Least expensive part of the paving process</a:t>
            </a:r>
          </a:p>
          <a:p>
            <a:pPr marL="342900" indent="-342900" eaLnBrk="0" hangingPunct="0">
              <a:spcBef>
                <a:spcPct val="20000"/>
              </a:spcBef>
              <a:buFont typeface="Arial" charset="0"/>
              <a:buChar char="•"/>
            </a:pPr>
            <a:r>
              <a:rPr lang="en-US" altLang="en-US" sz="2800" b="1" dirty="0">
                <a:solidFill>
                  <a:prstClr val="black"/>
                </a:solidFill>
              </a:rPr>
              <a:t>Aggregates and </a:t>
            </a:r>
            <a:r>
              <a:rPr lang="en-US" altLang="en-US" sz="2800" b="1" dirty="0" smtClean="0">
                <a:solidFill>
                  <a:prstClr val="black"/>
                </a:solidFill>
              </a:rPr>
              <a:t>binders </a:t>
            </a:r>
            <a:r>
              <a:rPr lang="en-US" altLang="en-US" sz="2800" b="1" dirty="0">
                <a:solidFill>
                  <a:prstClr val="black"/>
                </a:solidFill>
              </a:rPr>
              <a:t>are expensive in comparison</a:t>
            </a:r>
          </a:p>
          <a:p>
            <a:pPr marL="342900" indent="-342900" eaLnBrk="0" hangingPunct="0">
              <a:spcBef>
                <a:spcPct val="20000"/>
              </a:spcBef>
              <a:buFont typeface="Arial" charset="0"/>
              <a:buChar char="•"/>
            </a:pPr>
            <a:r>
              <a:rPr lang="en-US" altLang="en-US" sz="2800" b="1" dirty="0">
                <a:solidFill>
                  <a:prstClr val="black"/>
                </a:solidFill>
              </a:rPr>
              <a:t>Compaction adds little to the cost of a ton of asphalt</a:t>
            </a:r>
          </a:p>
        </p:txBody>
      </p:sp>
      <p:sp>
        <p:nvSpPr>
          <p:cNvPr id="2" name="Slide Number Placeholder 1"/>
          <p:cNvSpPr>
            <a:spLocks noGrp="1"/>
          </p:cNvSpPr>
          <p:nvPr>
            <p:ph type="sldNum" sz="quarter" idx="10"/>
          </p:nvPr>
        </p:nvSpPr>
        <p:spPr/>
        <p:txBody>
          <a:bodyPr/>
          <a:lstStyle/>
          <a:p>
            <a:pPr>
              <a:defRPr/>
            </a:pPr>
            <a:fld id="{D1903793-A697-564B-9F31-CB1234DD7B9B}" type="slidenum">
              <a:rPr lang="en-US" smtClean="0">
                <a:solidFill>
                  <a:prstClr val="black"/>
                </a:solidFill>
              </a:rPr>
              <a:pPr>
                <a:defRPr/>
              </a:pPr>
              <a:t>38</a:t>
            </a:fld>
            <a:endParaRPr lang="en-US" dirty="0">
              <a:solidFill>
                <a:prstClr val="black"/>
              </a:solidFill>
            </a:endParaRPr>
          </a:p>
        </p:txBody>
      </p:sp>
    </p:spTree>
    <p:extLst>
      <p:ext uri="{BB962C8B-B14F-4D97-AF65-F5344CB8AC3E}">
        <p14:creationId xmlns:p14="http://schemas.microsoft.com/office/powerpoint/2010/main" val="2684280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 y="-88232"/>
            <a:ext cx="9144000" cy="850232"/>
          </a:xfrm>
        </p:spPr>
        <p:txBody>
          <a:bodyPr>
            <a:normAutofit/>
          </a:bodyPr>
          <a:lstStyle/>
          <a:p>
            <a:pPr algn="ctr"/>
            <a:r>
              <a:rPr lang="en-US" sz="3600" b="1" dirty="0" smtClean="0">
                <a:latin typeface="+mn-lt"/>
              </a:rPr>
              <a:t>Material Cooling</a:t>
            </a:r>
            <a:endParaRPr lang="en-US" sz="3600" b="1" dirty="0">
              <a:latin typeface="+mn-lt"/>
            </a:endParaRPr>
          </a:p>
        </p:txBody>
      </p:sp>
      <p:sp>
        <p:nvSpPr>
          <p:cNvPr id="3" name="Content Placeholder 2"/>
          <p:cNvSpPr>
            <a:spLocks noGrp="1"/>
          </p:cNvSpPr>
          <p:nvPr>
            <p:ph idx="1"/>
          </p:nvPr>
        </p:nvSpPr>
        <p:spPr>
          <a:xfrm>
            <a:off x="486992" y="1189980"/>
            <a:ext cx="8237621" cy="5398168"/>
          </a:xfrm>
        </p:spPr>
        <p:txBody>
          <a:bodyPr/>
          <a:lstStyle/>
          <a:p>
            <a:r>
              <a:rPr lang="en-US" b="1" dirty="0" smtClean="0"/>
              <a:t>Thicker = More Time for Compaction</a:t>
            </a:r>
          </a:p>
          <a:p>
            <a:r>
              <a:rPr lang="en-US" b="1" dirty="0" smtClean="0"/>
              <a:t>Free tools for estimating compaction time</a:t>
            </a:r>
          </a:p>
          <a:p>
            <a:pPr lvl="1"/>
            <a:r>
              <a:rPr lang="en-US" b="1" dirty="0" err="1" smtClean="0"/>
              <a:t>PaveCool</a:t>
            </a:r>
            <a:r>
              <a:rPr lang="en-US" b="1" dirty="0" smtClean="0"/>
              <a:t>—single lift (generation 1)</a:t>
            </a:r>
          </a:p>
          <a:p>
            <a:pPr lvl="2"/>
            <a:r>
              <a:rPr lang="en-US" b="1" dirty="0" smtClean="0"/>
              <a:t>PC</a:t>
            </a:r>
          </a:p>
          <a:p>
            <a:pPr lvl="2"/>
            <a:r>
              <a:rPr lang="en-US" b="1" dirty="0" err="1" smtClean="0"/>
              <a:t>iOs</a:t>
            </a:r>
            <a:r>
              <a:rPr lang="en-US" b="1" dirty="0" smtClean="0"/>
              <a:t> App</a:t>
            </a:r>
          </a:p>
          <a:p>
            <a:pPr lvl="2"/>
            <a:r>
              <a:rPr lang="en-US" b="1" dirty="0" smtClean="0"/>
              <a:t>Google App</a:t>
            </a:r>
          </a:p>
          <a:p>
            <a:pPr lvl="1"/>
            <a:r>
              <a:rPr lang="en-US" b="1" dirty="0" err="1" smtClean="0"/>
              <a:t>MultiCool</a:t>
            </a:r>
            <a:r>
              <a:rPr lang="en-US" b="1" dirty="0" smtClean="0"/>
              <a:t>—multiple lifts (generation 2)</a:t>
            </a:r>
          </a:p>
          <a:p>
            <a:pPr lvl="2"/>
            <a:r>
              <a:rPr lang="en-US" b="1" dirty="0" smtClean="0"/>
              <a:t>PC </a:t>
            </a:r>
          </a:p>
          <a:p>
            <a:pPr lvl="2"/>
            <a:r>
              <a:rPr lang="en-US" b="1" dirty="0" smtClean="0"/>
              <a:t>Google App</a:t>
            </a:r>
          </a:p>
          <a:p>
            <a:pPr lvl="2"/>
            <a:r>
              <a:rPr lang="en-US" b="1" dirty="0" smtClean="0"/>
              <a:t>Mobile Web </a:t>
            </a:r>
            <a:endParaRPr lang="en-US" b="1" dirty="0"/>
          </a:p>
          <a:p>
            <a:pPr lvl="2"/>
            <a:endParaRPr lang="en-US" b="1" dirty="0" smtClean="0"/>
          </a:p>
          <a:p>
            <a:pPr lvl="2"/>
            <a:endParaRPr lang="en-US" b="1" dirty="0" smtClean="0"/>
          </a:p>
          <a:p>
            <a:pPr lvl="1"/>
            <a:endParaRPr lang="en-US" b="1" dirty="0"/>
          </a:p>
        </p:txBody>
      </p:sp>
    </p:spTree>
    <p:extLst>
      <p:ext uri="{BB962C8B-B14F-4D97-AF65-F5344CB8AC3E}">
        <p14:creationId xmlns:p14="http://schemas.microsoft.com/office/powerpoint/2010/main" val="1359465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84 NY2"/>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pic>
        <p:nvPicPr>
          <p:cNvPr id="126978" name="Picture 2" descr="http://uploads.static.vosizneias.com/2009/10/ny-license-plat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48400" y="5334000"/>
            <a:ext cx="2677390" cy="1371600"/>
          </a:xfrm>
          <a:prstGeom prst="rect">
            <a:avLst/>
          </a:prstGeom>
          <a:noFill/>
        </p:spPr>
      </p:pic>
      <p:pic>
        <p:nvPicPr>
          <p:cNvPr id="126980" name="Picture 4" descr="http://upload.wikimedia.org/wikipedia/commons/thumb/5/51/I-84.svg/600px-I-84.svg.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90600" y="228600"/>
            <a:ext cx="1188719" cy="1188720"/>
          </a:xfrm>
          <a:prstGeom prst="rect">
            <a:avLst/>
          </a:prstGeom>
          <a:noFill/>
        </p:spPr>
      </p:pic>
      <p:sp>
        <p:nvSpPr>
          <p:cNvPr id="6" name="Rectangle 5"/>
          <p:cNvSpPr/>
          <p:nvPr/>
        </p:nvSpPr>
        <p:spPr>
          <a:xfrm>
            <a:off x="141642" y="6324600"/>
            <a:ext cx="3668358" cy="338554"/>
          </a:xfrm>
          <a:prstGeom prst="rect">
            <a:avLst/>
          </a:prstGeom>
        </p:spPr>
        <p:txBody>
          <a:bodyPr wrap="square">
            <a:spAutoFit/>
          </a:bodyPr>
          <a:lstStyle/>
          <a:p>
            <a:pPr lvl="2" eaLnBrk="1" hangingPunct="1"/>
            <a:r>
              <a:rPr lang="en-US" sz="1600" dirty="0" smtClean="0">
                <a:solidFill>
                  <a:schemeClr val="bg1"/>
                </a:solidFill>
              </a:rPr>
              <a:t>Photo: Carlos Rosenberger</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1413" y="-36731"/>
            <a:ext cx="8064387" cy="646331"/>
          </a:xfrm>
          <a:prstGeom prst="rect">
            <a:avLst/>
          </a:prstGeom>
          <a:noFill/>
        </p:spPr>
        <p:txBody>
          <a:bodyPr wrap="none" rtlCol="0">
            <a:spAutoFit/>
          </a:bodyPr>
          <a:lstStyle/>
          <a:p>
            <a:pPr algn="ctr"/>
            <a:r>
              <a:rPr lang="en-US" sz="3600" b="1" dirty="0" smtClean="0">
                <a:solidFill>
                  <a:prstClr val="white"/>
                </a:solidFill>
                <a:cs typeface="Calibri" pitchFamily="34" charset="0"/>
              </a:rPr>
              <a:t>Vibratory  Screed Should Always be “ON”</a:t>
            </a:r>
            <a:endParaRPr lang="en-US" sz="3600" b="1" dirty="0">
              <a:solidFill>
                <a:prstClr val="white"/>
              </a:solidFill>
              <a:cs typeface="Calibri" pitchFamily="34" charset="0"/>
            </a:endParaRPr>
          </a:p>
        </p:txBody>
      </p:sp>
      <p:pic>
        <p:nvPicPr>
          <p:cNvPr id="6" name="Picture 2" descr="IMG_4219"/>
          <p:cNvPicPr>
            <a:picLocks noChangeAspect="1" noChangeArrowheads="1"/>
          </p:cNvPicPr>
          <p:nvPr/>
        </p:nvPicPr>
        <p:blipFill>
          <a:blip r:embed="rId3" cstate="screen"/>
          <a:srcRect/>
          <a:stretch>
            <a:fillRect/>
          </a:stretch>
        </p:blipFill>
        <p:spPr bwMode="auto">
          <a:xfrm>
            <a:off x="0" y="774561"/>
            <a:ext cx="9143999" cy="6083439"/>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 name="TextBox 1"/>
          <p:cNvSpPr txBox="1"/>
          <p:nvPr/>
        </p:nvSpPr>
        <p:spPr>
          <a:xfrm>
            <a:off x="5164634" y="5780782"/>
            <a:ext cx="3979365" cy="1077218"/>
          </a:xfrm>
          <a:prstGeom prst="rect">
            <a:avLst/>
          </a:prstGeom>
          <a:noFill/>
        </p:spPr>
        <p:txBody>
          <a:bodyPr wrap="square" rtlCol="0">
            <a:spAutoFit/>
          </a:bodyPr>
          <a:lstStyle/>
          <a:p>
            <a:r>
              <a:rPr lang="en-US" sz="3200" b="1" dirty="0" smtClean="0">
                <a:solidFill>
                  <a:prstClr val="black"/>
                </a:solidFill>
              </a:rPr>
              <a:t>Note: screed operator walking along side</a:t>
            </a:r>
            <a:endParaRPr lang="en-US" sz="3200" b="1" dirty="0">
              <a:solidFill>
                <a:prstClr val="black"/>
              </a:solidFill>
            </a:endParaRPr>
          </a:p>
        </p:txBody>
      </p:sp>
    </p:spTree>
    <p:extLst>
      <p:ext uri="{BB962C8B-B14F-4D97-AF65-F5344CB8AC3E}">
        <p14:creationId xmlns:p14="http://schemas.microsoft.com/office/powerpoint/2010/main" val="1350066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531519407"/>
              </p:ext>
            </p:extLst>
          </p:nvPr>
        </p:nvGraphicFramePr>
        <p:xfrm>
          <a:off x="0" y="1087395"/>
          <a:ext cx="9144000" cy="5770605"/>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492369" y="1316558"/>
            <a:ext cx="4572000" cy="1323439"/>
          </a:xfrm>
          <a:prstGeom prst="rect">
            <a:avLst/>
          </a:prstGeom>
        </p:spPr>
        <p:txBody>
          <a:bodyPr>
            <a:spAutoFit/>
          </a:bodyPr>
          <a:lstStyle/>
          <a:p>
            <a:r>
              <a:rPr lang="en-US" sz="2000" dirty="0">
                <a:solidFill>
                  <a:prstClr val="black"/>
                </a:solidFill>
              </a:rPr>
              <a:t>Assume:</a:t>
            </a:r>
          </a:p>
          <a:p>
            <a:pPr lvl="1"/>
            <a:r>
              <a:rPr lang="en-US" sz="2000" dirty="0">
                <a:solidFill>
                  <a:prstClr val="black"/>
                </a:solidFill>
              </a:rPr>
              <a:t>2-Inch Compacted Mat</a:t>
            </a:r>
          </a:p>
          <a:p>
            <a:pPr lvl="1"/>
            <a:r>
              <a:rPr lang="en-US" sz="2000" dirty="0">
                <a:solidFill>
                  <a:prstClr val="black"/>
                </a:solidFill>
              </a:rPr>
              <a:t>12-Foot Pull</a:t>
            </a:r>
          </a:p>
          <a:p>
            <a:pPr lvl="1"/>
            <a:r>
              <a:rPr lang="en-US" sz="2000" dirty="0" smtClean="0">
                <a:solidFill>
                  <a:prstClr val="black"/>
                </a:solidFill>
              </a:rPr>
              <a:t>140 </a:t>
            </a:r>
            <a:r>
              <a:rPr lang="en-US" sz="2000" dirty="0" err="1">
                <a:solidFill>
                  <a:prstClr val="black"/>
                </a:solidFill>
              </a:rPr>
              <a:t>lbs</a:t>
            </a:r>
            <a:r>
              <a:rPr lang="en-US" sz="2000" dirty="0">
                <a:solidFill>
                  <a:prstClr val="black"/>
                </a:solidFill>
              </a:rPr>
              <a:t>/ft</a:t>
            </a:r>
            <a:r>
              <a:rPr lang="en-US" sz="2000" baseline="30000" dirty="0">
                <a:solidFill>
                  <a:prstClr val="black"/>
                </a:solidFill>
              </a:rPr>
              <a:t>3 </a:t>
            </a:r>
            <a:r>
              <a:rPr lang="en-US" sz="2000" dirty="0" smtClean="0">
                <a:solidFill>
                  <a:prstClr val="black"/>
                </a:solidFill>
              </a:rPr>
              <a:t>Compacted Unit </a:t>
            </a:r>
            <a:r>
              <a:rPr lang="en-US" sz="2000" dirty="0">
                <a:solidFill>
                  <a:prstClr val="black"/>
                </a:solidFill>
              </a:rPr>
              <a:t>Weight</a:t>
            </a:r>
            <a:endParaRPr lang="en-US" sz="2000" baseline="30000" dirty="0">
              <a:solidFill>
                <a:prstClr val="black"/>
              </a:solidFill>
            </a:endParaRPr>
          </a:p>
        </p:txBody>
      </p:sp>
      <p:sp>
        <p:nvSpPr>
          <p:cNvPr id="3" name="Title 2"/>
          <p:cNvSpPr>
            <a:spLocks noGrp="1"/>
          </p:cNvSpPr>
          <p:nvPr>
            <p:ph type="title"/>
          </p:nvPr>
        </p:nvSpPr>
        <p:spPr>
          <a:xfrm>
            <a:off x="0" y="-76200"/>
            <a:ext cx="9144000" cy="850232"/>
          </a:xfrm>
        </p:spPr>
        <p:txBody>
          <a:bodyPr>
            <a:normAutofit/>
          </a:bodyPr>
          <a:lstStyle/>
          <a:p>
            <a:pPr algn="ctr"/>
            <a:r>
              <a:rPr lang="en-US" sz="3600" b="1" dirty="0">
                <a:latin typeface="+mn-lt"/>
              </a:rPr>
              <a:t>Paver Speed and </a:t>
            </a:r>
            <a:r>
              <a:rPr lang="en-US" sz="3600" b="1" dirty="0" smtClean="0">
                <a:latin typeface="+mn-lt"/>
              </a:rPr>
              <a:t>Output</a:t>
            </a:r>
            <a:endParaRPr lang="en-US" sz="3600" b="1" dirty="0">
              <a:latin typeface="+mn-lt"/>
            </a:endParaRPr>
          </a:p>
        </p:txBody>
      </p:sp>
    </p:spTree>
    <p:extLst>
      <p:ext uri="{BB962C8B-B14F-4D97-AF65-F5344CB8AC3E}">
        <p14:creationId xmlns:p14="http://schemas.microsoft.com/office/powerpoint/2010/main" val="2595899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nuke-after breakdown"/>
          <p:cNvPicPr>
            <a:picLocks noChangeAspect="1" noChangeArrowheads="1"/>
          </p:cNvPicPr>
          <p:nvPr/>
        </p:nvPicPr>
        <p:blipFill>
          <a:blip r:embed="rId3" cstate="print"/>
          <a:srcRect/>
          <a:stretch>
            <a:fillRect/>
          </a:stretch>
        </p:blipFill>
        <p:spPr bwMode="auto">
          <a:xfrm>
            <a:off x="0" y="850557"/>
            <a:ext cx="5588000" cy="4191000"/>
          </a:xfrm>
          <a:prstGeom prst="rect">
            <a:avLst/>
          </a:prstGeom>
          <a:noFill/>
          <a:ln w="9525">
            <a:noFill/>
            <a:miter lim="800000"/>
            <a:headEnd/>
            <a:tailEnd/>
          </a:ln>
        </p:spPr>
      </p:pic>
      <p:sp>
        <p:nvSpPr>
          <p:cNvPr id="50180" name="Rectangle 16"/>
          <p:cNvSpPr>
            <a:spLocks noGrp="1" noChangeArrowheads="1"/>
          </p:cNvSpPr>
          <p:nvPr>
            <p:ph type="title"/>
          </p:nvPr>
        </p:nvSpPr>
        <p:spPr>
          <a:xfrm>
            <a:off x="394570" y="-228600"/>
            <a:ext cx="8292230" cy="1143000"/>
          </a:xfrm>
        </p:spPr>
        <p:txBody>
          <a:bodyPr>
            <a:normAutofit/>
          </a:bodyPr>
          <a:lstStyle/>
          <a:p>
            <a:pPr algn="ctr" eaLnBrk="1" hangingPunct="1"/>
            <a:r>
              <a:rPr lang="en-US" sz="3600" b="1" dirty="0" smtClean="0">
                <a:latin typeface="+mn-lt"/>
              </a:rPr>
              <a:t>Establishing Rolling Pattern</a:t>
            </a:r>
          </a:p>
        </p:txBody>
      </p:sp>
      <p:sp>
        <p:nvSpPr>
          <p:cNvPr id="31" name="Oval 17"/>
          <p:cNvSpPr>
            <a:spLocks noChangeArrowheads="1"/>
          </p:cNvSpPr>
          <p:nvPr/>
        </p:nvSpPr>
        <p:spPr bwMode="auto">
          <a:xfrm>
            <a:off x="7239000" y="3048000"/>
            <a:ext cx="457200" cy="457200"/>
          </a:xfrm>
          <a:prstGeom prst="ellipse">
            <a:avLst/>
          </a:prstGeom>
          <a:noFill/>
          <a:ln w="38100">
            <a:solidFill>
              <a:schemeClr val="tx2"/>
            </a:solidFill>
            <a:round/>
            <a:headEnd/>
            <a:tailEnd/>
          </a:ln>
        </p:spPr>
        <p:txBody>
          <a:bodyPr wrap="none" anchor="ctr"/>
          <a:lstStyle/>
          <a:p>
            <a:pPr fontAlgn="base">
              <a:spcBef>
                <a:spcPct val="0"/>
              </a:spcBef>
              <a:spcAft>
                <a:spcPct val="0"/>
              </a:spcAft>
            </a:pPr>
            <a:endParaRPr lang="en-US" b="1" dirty="0">
              <a:solidFill>
                <a:srgbClr val="000000"/>
              </a:solidFill>
            </a:endParaRPr>
          </a:p>
        </p:txBody>
      </p:sp>
      <p:graphicFrame>
        <p:nvGraphicFramePr>
          <p:cNvPr id="32" name="Chart 31"/>
          <p:cNvGraphicFramePr>
            <a:graphicFrameLocks/>
          </p:cNvGraphicFramePr>
          <p:nvPr>
            <p:extLst>
              <p:ext uri="{D42A27DB-BD31-4B8C-83A1-F6EECF244321}">
                <p14:modId xmlns:p14="http://schemas.microsoft.com/office/powerpoint/2010/main" val="1869238597"/>
              </p:ext>
            </p:extLst>
          </p:nvPr>
        </p:nvGraphicFramePr>
        <p:xfrm>
          <a:off x="3743325" y="2823712"/>
          <a:ext cx="5400675" cy="3929062"/>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6057789" y="1661030"/>
            <a:ext cx="2658100" cy="523220"/>
          </a:xfrm>
          <a:prstGeom prst="rect">
            <a:avLst/>
          </a:prstGeom>
          <a:noFill/>
        </p:spPr>
        <p:txBody>
          <a:bodyPr wrap="none" rtlCol="0">
            <a:spAutoFit/>
          </a:bodyPr>
          <a:lstStyle/>
          <a:p>
            <a:r>
              <a:rPr lang="en-US" sz="2800" b="1" dirty="0" smtClean="0">
                <a:solidFill>
                  <a:prstClr val="black"/>
                </a:solidFill>
              </a:rPr>
              <a:t>Goal: 93.5% </a:t>
            </a:r>
            <a:r>
              <a:rPr lang="en-US" sz="2800" b="1" dirty="0" err="1" smtClean="0">
                <a:solidFill>
                  <a:prstClr val="black"/>
                </a:solidFill>
              </a:rPr>
              <a:t>G</a:t>
            </a:r>
            <a:r>
              <a:rPr lang="en-US" sz="2800" b="1" baseline="-25000" dirty="0" err="1" smtClean="0">
                <a:solidFill>
                  <a:prstClr val="black"/>
                </a:solidFill>
              </a:rPr>
              <a:t>mm</a:t>
            </a:r>
            <a:endParaRPr lang="en-US" sz="2800" b="1" baseline="-25000" dirty="0">
              <a:solidFill>
                <a:prstClr val="black"/>
              </a:solidFill>
            </a:endParaRPr>
          </a:p>
        </p:txBody>
      </p:sp>
      <p:sp>
        <p:nvSpPr>
          <p:cNvPr id="3" name="TextBox 2"/>
          <p:cNvSpPr txBox="1"/>
          <p:nvPr/>
        </p:nvSpPr>
        <p:spPr>
          <a:xfrm>
            <a:off x="86497" y="5177624"/>
            <a:ext cx="3656828" cy="1384995"/>
          </a:xfrm>
          <a:prstGeom prst="rect">
            <a:avLst/>
          </a:prstGeom>
          <a:noFill/>
        </p:spPr>
        <p:txBody>
          <a:bodyPr wrap="square" rtlCol="0">
            <a:spAutoFit/>
          </a:bodyPr>
          <a:lstStyle/>
          <a:p>
            <a:r>
              <a:rPr lang="en-US" sz="2800" b="1" dirty="0" smtClean="0">
                <a:solidFill>
                  <a:prstClr val="black"/>
                </a:solidFill>
              </a:rPr>
              <a:t>Select: 3 Passes</a:t>
            </a:r>
          </a:p>
          <a:p>
            <a:r>
              <a:rPr lang="en-US" sz="2800" b="1" dirty="0" smtClean="0">
                <a:solidFill>
                  <a:prstClr val="black"/>
                </a:solidFill>
              </a:rPr>
              <a:t>(Intermediate will get the rest of the density)</a:t>
            </a:r>
            <a:endParaRPr lang="en-US" sz="2800" b="1" dirty="0">
              <a:solidFill>
                <a:prstClr val="black"/>
              </a:solidFill>
            </a:endParaRPr>
          </a:p>
        </p:txBody>
      </p:sp>
      <p:sp>
        <p:nvSpPr>
          <p:cNvPr id="4" name="Oval 3"/>
          <p:cNvSpPr/>
          <p:nvPr/>
        </p:nvSpPr>
        <p:spPr>
          <a:xfrm>
            <a:off x="5265941" y="4351283"/>
            <a:ext cx="556953" cy="221142"/>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spTree>
    <p:extLst>
      <p:ext uri="{BB962C8B-B14F-4D97-AF65-F5344CB8AC3E}">
        <p14:creationId xmlns:p14="http://schemas.microsoft.com/office/powerpoint/2010/main" val="3463589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381000" y="-152400"/>
            <a:ext cx="8382000" cy="868363"/>
          </a:xfrm>
          <a:effectLst>
            <a:outerShdw blurRad="63500" dist="35921" dir="2700000" algn="ctr" rotWithShape="0">
              <a:srgbClr val="000000"/>
            </a:outerShdw>
          </a:effectLst>
        </p:spPr>
        <p:txBody>
          <a:bodyPr lIns="90488" tIns="44450" rIns="90488" bIns="44450">
            <a:normAutofit/>
          </a:bodyPr>
          <a:lstStyle/>
          <a:p>
            <a:pPr algn="ctr" eaLnBrk="1" hangingPunct="1">
              <a:lnSpc>
                <a:spcPct val="90000"/>
              </a:lnSpc>
              <a:defRPr/>
            </a:pPr>
            <a:r>
              <a:rPr lang="en-US" sz="3600" b="1" dirty="0" smtClean="0">
                <a:latin typeface="+mn-lt"/>
                <a:ea typeface="+mj-ea"/>
                <a:cs typeface="+mj-cs"/>
              </a:rPr>
              <a:t>Vibratory Rollers - Amplitude</a:t>
            </a:r>
          </a:p>
        </p:txBody>
      </p:sp>
      <p:pic>
        <p:nvPicPr>
          <p:cNvPr id="63492" name="Picture 4" descr="2/42 impact marks.gif                                          00002AE3Share                          B1C7B9F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1828800"/>
            <a:ext cx="54102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a:xfrm>
            <a:off x="5594796" y="1828800"/>
            <a:ext cx="3549204" cy="4225926"/>
          </a:xfrm>
          <a:prstGeom prst="rect">
            <a:avLst/>
          </a:prstGeom>
        </p:spPr>
        <p:txBody>
          <a:bodyPr/>
          <a:lstStyle/>
          <a:p>
            <a:pPr marL="228600" indent="-228600" eaLnBrk="0" hangingPunct="0">
              <a:spcBef>
                <a:spcPct val="20000"/>
              </a:spcBef>
              <a:buFont typeface="Arial" charset="0"/>
              <a:buChar char="•"/>
              <a:defRPr/>
            </a:pPr>
            <a:r>
              <a:rPr lang="en-US" altLang="en-US" sz="2400" b="1" dirty="0">
                <a:solidFill>
                  <a:prstClr val="black"/>
                </a:solidFill>
                <a:cs typeface="Arial" pitchFamily="34" charset="0"/>
              </a:rPr>
              <a:t>Amplitude too </a:t>
            </a:r>
            <a:r>
              <a:rPr lang="en-US" altLang="en-US" sz="2400" b="1" dirty="0" smtClean="0">
                <a:solidFill>
                  <a:prstClr val="black"/>
                </a:solidFill>
                <a:cs typeface="Arial" pitchFamily="34" charset="0"/>
              </a:rPr>
              <a:t>high</a:t>
            </a:r>
          </a:p>
          <a:p>
            <a:pPr marL="228600" indent="-228600" eaLnBrk="0" hangingPunct="0">
              <a:spcBef>
                <a:spcPct val="20000"/>
              </a:spcBef>
              <a:buFont typeface="Arial" charset="0"/>
              <a:buChar char="•"/>
              <a:defRPr/>
            </a:pPr>
            <a:r>
              <a:rPr lang="en-US" altLang="en-US" sz="2400" b="1" dirty="0" smtClean="0">
                <a:solidFill>
                  <a:prstClr val="black"/>
                </a:solidFill>
                <a:cs typeface="Arial" pitchFamily="34" charset="0"/>
              </a:rPr>
              <a:t>Travel speed too fast</a:t>
            </a:r>
            <a:endParaRPr lang="en-US" altLang="en-US" sz="2400" b="1" dirty="0">
              <a:solidFill>
                <a:prstClr val="black"/>
              </a:solidFill>
              <a:cs typeface="Arial" pitchFamily="34" charset="0"/>
            </a:endParaRPr>
          </a:p>
          <a:p>
            <a:pPr marL="228600" indent="-228600" eaLnBrk="0" hangingPunct="0">
              <a:spcBef>
                <a:spcPct val="20000"/>
              </a:spcBef>
              <a:buFont typeface="Arial" charset="0"/>
              <a:buChar char="•"/>
              <a:defRPr/>
            </a:pPr>
            <a:r>
              <a:rPr lang="en-US" altLang="en-US" sz="2400" b="1" dirty="0">
                <a:solidFill>
                  <a:prstClr val="black"/>
                </a:solidFill>
                <a:cs typeface="Arial" pitchFamily="34" charset="0"/>
              </a:rPr>
              <a:t>Vibrating cool </a:t>
            </a:r>
            <a:r>
              <a:rPr lang="en-US" altLang="en-US" sz="2400" b="1" dirty="0" smtClean="0">
                <a:solidFill>
                  <a:prstClr val="black"/>
                </a:solidFill>
                <a:cs typeface="Arial" pitchFamily="34" charset="0"/>
              </a:rPr>
              <a:t>mat</a:t>
            </a:r>
          </a:p>
          <a:p>
            <a:pPr marL="685800" lvl="1" indent="-228600" eaLnBrk="0" hangingPunct="0">
              <a:spcBef>
                <a:spcPct val="20000"/>
              </a:spcBef>
              <a:buFont typeface="Arial" charset="0"/>
              <a:buChar char="•"/>
              <a:defRPr/>
            </a:pPr>
            <a:r>
              <a:rPr lang="en-US" altLang="en-US" sz="2400" b="1" dirty="0" smtClean="0">
                <a:solidFill>
                  <a:prstClr val="black"/>
                </a:solidFill>
                <a:cs typeface="Arial" pitchFamily="34" charset="0"/>
              </a:rPr>
              <a:t>Roll </a:t>
            </a:r>
            <a:r>
              <a:rPr lang="en-US" altLang="en-US" sz="2400" b="1" dirty="0">
                <a:solidFill>
                  <a:prstClr val="black"/>
                </a:solidFill>
                <a:cs typeface="Arial" pitchFamily="34" charset="0"/>
              </a:rPr>
              <a:t>closer to </a:t>
            </a:r>
            <a:r>
              <a:rPr lang="en-US" altLang="en-US" sz="2400" b="1" dirty="0" smtClean="0">
                <a:solidFill>
                  <a:prstClr val="black"/>
                </a:solidFill>
                <a:cs typeface="Arial" pitchFamily="34" charset="0"/>
              </a:rPr>
              <a:t>paver</a:t>
            </a:r>
            <a:endParaRPr lang="en-US" altLang="en-US" sz="2400" b="1" dirty="0">
              <a:solidFill>
                <a:prstClr val="black"/>
              </a:solidFill>
              <a:cs typeface="Arial" pitchFamily="34" charset="0"/>
            </a:endParaRPr>
          </a:p>
          <a:p>
            <a:pPr marL="228600" indent="-228600" eaLnBrk="0" hangingPunct="0">
              <a:spcBef>
                <a:spcPct val="20000"/>
              </a:spcBef>
              <a:buFont typeface="Arial" charset="0"/>
              <a:buChar char="•"/>
              <a:defRPr/>
            </a:pPr>
            <a:r>
              <a:rPr lang="en-US" altLang="en-US" sz="2400" b="1" dirty="0" smtClean="0">
                <a:solidFill>
                  <a:prstClr val="black"/>
                </a:solidFill>
                <a:cs typeface="Arial" pitchFamily="34" charset="0"/>
              </a:rPr>
              <a:t>Damaged gutter</a:t>
            </a:r>
          </a:p>
          <a:p>
            <a:pPr marL="685800" lvl="1" indent="-228600" eaLnBrk="0" hangingPunct="0">
              <a:spcBef>
                <a:spcPct val="20000"/>
              </a:spcBef>
              <a:buFont typeface="Arial" charset="0"/>
              <a:buChar char="•"/>
              <a:defRPr/>
            </a:pPr>
            <a:r>
              <a:rPr lang="en-US" altLang="en-US" sz="2400" b="1" dirty="0" smtClean="0">
                <a:solidFill>
                  <a:prstClr val="black"/>
                </a:solidFill>
                <a:cs typeface="Arial" pitchFamily="34" charset="0"/>
              </a:rPr>
              <a:t>Roll along interface</a:t>
            </a:r>
          </a:p>
        </p:txBody>
      </p:sp>
      <p:sp>
        <p:nvSpPr>
          <p:cNvPr id="2" name="Slide Number Placeholder 1"/>
          <p:cNvSpPr>
            <a:spLocks noGrp="1"/>
          </p:cNvSpPr>
          <p:nvPr>
            <p:ph type="sldNum" sz="quarter" idx="10"/>
          </p:nvPr>
        </p:nvSpPr>
        <p:spPr/>
        <p:txBody>
          <a:bodyPr/>
          <a:lstStyle/>
          <a:p>
            <a:pPr>
              <a:defRPr/>
            </a:pPr>
            <a:fld id="{D1903793-A697-564B-9F31-CB1234DD7B9B}"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716067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381000" y="-152400"/>
            <a:ext cx="8382000" cy="868363"/>
          </a:xfrm>
          <a:effectLst>
            <a:outerShdw blurRad="63500" dist="35921" dir="2700000" algn="ctr" rotWithShape="0">
              <a:srgbClr val="000000"/>
            </a:outerShdw>
          </a:effectLst>
        </p:spPr>
        <p:txBody>
          <a:bodyPr lIns="90488" tIns="44450" rIns="90488" bIns="44450">
            <a:normAutofit/>
          </a:bodyPr>
          <a:lstStyle/>
          <a:p>
            <a:pPr algn="ctr" eaLnBrk="1" hangingPunct="1">
              <a:lnSpc>
                <a:spcPct val="90000"/>
              </a:lnSpc>
              <a:defRPr/>
            </a:pPr>
            <a:r>
              <a:rPr lang="en-US" sz="3600" b="1" dirty="0" smtClean="0">
                <a:latin typeface="+mn-lt"/>
                <a:ea typeface="+mj-ea"/>
                <a:cs typeface="+mj-cs"/>
              </a:rPr>
              <a:t>Drum Impacts per Foot</a:t>
            </a:r>
          </a:p>
        </p:txBody>
      </p:sp>
      <p:graphicFrame>
        <p:nvGraphicFramePr>
          <p:cNvPr id="5" name="Group 3"/>
          <p:cNvGraphicFramePr>
            <a:graphicFrameLocks/>
          </p:cNvGraphicFramePr>
          <p:nvPr>
            <p:extLst/>
          </p:nvPr>
        </p:nvGraphicFramePr>
        <p:xfrm>
          <a:off x="273050" y="1219200"/>
          <a:ext cx="8642350" cy="5460612"/>
        </p:xfrm>
        <a:graphic>
          <a:graphicData uri="http://schemas.openxmlformats.org/drawingml/2006/table">
            <a:tbl>
              <a:tblPr/>
              <a:tblGrid>
                <a:gridCol w="1730375"/>
                <a:gridCol w="1728788"/>
                <a:gridCol w="1724025"/>
                <a:gridCol w="1728787"/>
                <a:gridCol w="1730375"/>
              </a:tblGrid>
              <a:tr h="455051">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bg1"/>
                          </a:solidFill>
                          <a:effectLst/>
                          <a:latin typeface="Arial" charset="0"/>
                        </a:rPr>
                        <a:t>Frequency</a:t>
                      </a:r>
                    </a:p>
                  </a:txBody>
                  <a:tcPr marL="82550" marR="82550" marT="41259" marB="412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bg1"/>
                          </a:solidFill>
                          <a:effectLst/>
                          <a:latin typeface="Arial" charset="0"/>
                        </a:rPr>
                        <a:t>2 MPH</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bg1"/>
                          </a:solidFill>
                          <a:effectLst/>
                          <a:latin typeface="Arial" charset="0"/>
                        </a:rPr>
                        <a:t>3 MPH</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bg1"/>
                          </a:solidFill>
                          <a:effectLst/>
                          <a:latin typeface="Arial" charset="0"/>
                        </a:rPr>
                        <a:t>4 MPH</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bg1"/>
                          </a:solidFill>
                          <a:effectLst/>
                          <a:latin typeface="Arial" charset="0"/>
                        </a:rPr>
                        <a:t>5 MPH</a:t>
                      </a:r>
                    </a:p>
                  </a:txBody>
                  <a:tcPr marL="82550" marR="82550" marT="41259" marB="412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r>
              <a:tr h="455051">
                <a:tc>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bg1"/>
                          </a:solidFill>
                          <a:effectLst/>
                          <a:latin typeface="Arial" charset="0"/>
                        </a:rPr>
                        <a:t>2000 </a:t>
                      </a:r>
                      <a:r>
                        <a:rPr kumimoji="0" lang="en-US" sz="2400" b="0" i="0" u="none" strike="noStrike" cap="none" normalizeH="0" baseline="0" dirty="0" err="1" smtClean="0">
                          <a:ln>
                            <a:noFill/>
                          </a:ln>
                          <a:solidFill>
                            <a:schemeClr val="bg1"/>
                          </a:solidFill>
                          <a:effectLst/>
                          <a:latin typeface="Arial" charset="0"/>
                        </a:rPr>
                        <a:t>vpm</a:t>
                      </a:r>
                      <a:endParaRPr kumimoji="0" lang="en-US" sz="2400" b="0" i="0" u="none" strike="noStrike" cap="none" normalizeH="0" baseline="0" dirty="0" smtClean="0">
                        <a:ln>
                          <a:noFill/>
                        </a:ln>
                        <a:solidFill>
                          <a:schemeClr val="bg1"/>
                        </a:solidFill>
                        <a:effectLst/>
                        <a:latin typeface="Arial" charset="0"/>
                      </a:endParaRPr>
                    </a:p>
                  </a:txBody>
                  <a:tcPr marL="82550" marR="82550" marT="41259" marB="412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tx1"/>
                          </a:solidFill>
                          <a:effectLst/>
                          <a:latin typeface="Arial" charset="0"/>
                        </a:rPr>
                        <a:t>11.36</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7.58</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tx1"/>
                          </a:solidFill>
                          <a:effectLst/>
                          <a:latin typeface="Arial" charset="0"/>
                        </a:rPr>
                        <a:t>5.68</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tx1"/>
                          </a:solidFill>
                          <a:effectLst/>
                          <a:latin typeface="Arial" charset="0"/>
                        </a:rPr>
                        <a:t>4.55</a:t>
                      </a:r>
                    </a:p>
                  </a:txBody>
                  <a:tcPr marL="82550" marR="82550" marT="41259" marB="412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r>
              <a:tr h="455051">
                <a:tc>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bg1"/>
                          </a:solidFill>
                          <a:effectLst/>
                          <a:latin typeface="Arial" charset="0"/>
                        </a:rPr>
                        <a:t>2200 </a:t>
                      </a:r>
                      <a:r>
                        <a:rPr kumimoji="0" lang="en-US" sz="2400" b="0" i="0" u="none" strike="noStrike" cap="none" normalizeH="0" baseline="0" dirty="0" err="1" smtClean="0">
                          <a:ln>
                            <a:noFill/>
                          </a:ln>
                          <a:solidFill>
                            <a:schemeClr val="bg1"/>
                          </a:solidFill>
                          <a:effectLst/>
                          <a:latin typeface="Arial" charset="0"/>
                        </a:rPr>
                        <a:t>vpm</a:t>
                      </a:r>
                      <a:endParaRPr kumimoji="0" lang="en-US" sz="2400" b="0" i="0" u="none" strike="noStrike" cap="none" normalizeH="0" baseline="0" dirty="0" smtClean="0">
                        <a:ln>
                          <a:noFill/>
                        </a:ln>
                        <a:solidFill>
                          <a:schemeClr val="bg1"/>
                        </a:solidFill>
                        <a:effectLst/>
                        <a:latin typeface="Arial" charset="0"/>
                      </a:endParaRPr>
                    </a:p>
                  </a:txBody>
                  <a:tcPr marL="82550" marR="82550" marT="41259" marB="412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12.50</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8.33</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6.25</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5.00</a:t>
                      </a:r>
                    </a:p>
                  </a:txBody>
                  <a:tcPr marL="82550" marR="82550" marT="41259" marB="412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r>
              <a:tr h="455051">
                <a:tc>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bg1"/>
                          </a:solidFill>
                          <a:effectLst/>
                          <a:latin typeface="Arial" charset="0"/>
                        </a:rPr>
                        <a:t>2400 </a:t>
                      </a:r>
                      <a:r>
                        <a:rPr kumimoji="0" lang="en-US" sz="2400" b="0" i="0" u="none" strike="noStrike" cap="none" normalizeH="0" baseline="0" dirty="0" err="1" smtClean="0">
                          <a:ln>
                            <a:noFill/>
                          </a:ln>
                          <a:solidFill>
                            <a:schemeClr val="bg1"/>
                          </a:solidFill>
                          <a:effectLst/>
                          <a:latin typeface="Arial" charset="0"/>
                        </a:rPr>
                        <a:t>vpm</a:t>
                      </a:r>
                      <a:endParaRPr kumimoji="0" lang="en-US" sz="2400" b="0" i="0" u="none" strike="noStrike" cap="none" normalizeH="0" baseline="0" dirty="0" smtClean="0">
                        <a:ln>
                          <a:noFill/>
                        </a:ln>
                        <a:solidFill>
                          <a:schemeClr val="bg1"/>
                        </a:solidFill>
                        <a:effectLst/>
                        <a:latin typeface="Arial" charset="0"/>
                      </a:endParaRPr>
                    </a:p>
                  </a:txBody>
                  <a:tcPr marL="82550" marR="82550" marT="41259" marB="412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13.64</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tx1"/>
                          </a:solidFill>
                          <a:effectLst/>
                          <a:latin typeface="Arial" charset="0"/>
                        </a:rPr>
                        <a:t>9.09</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6.82</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5.45</a:t>
                      </a:r>
                    </a:p>
                  </a:txBody>
                  <a:tcPr marL="82550" marR="82550" marT="41259" marB="412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r>
              <a:tr h="455051">
                <a:tc>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bg1"/>
                          </a:solidFill>
                          <a:effectLst/>
                          <a:latin typeface="Arial" charset="0"/>
                        </a:rPr>
                        <a:t>2600 </a:t>
                      </a:r>
                      <a:r>
                        <a:rPr kumimoji="0" lang="en-US" sz="2400" b="0" i="0" u="none" strike="noStrike" cap="none" normalizeH="0" baseline="0" dirty="0" err="1" smtClean="0">
                          <a:ln>
                            <a:noFill/>
                          </a:ln>
                          <a:solidFill>
                            <a:schemeClr val="bg1"/>
                          </a:solidFill>
                          <a:effectLst/>
                          <a:latin typeface="Arial" charset="0"/>
                        </a:rPr>
                        <a:t>vpm</a:t>
                      </a:r>
                      <a:endParaRPr kumimoji="0" lang="en-US" sz="2400" b="0" i="0" u="none" strike="noStrike" cap="none" normalizeH="0" baseline="0" dirty="0" smtClean="0">
                        <a:ln>
                          <a:noFill/>
                        </a:ln>
                        <a:solidFill>
                          <a:schemeClr val="bg1"/>
                        </a:solidFill>
                        <a:effectLst/>
                        <a:latin typeface="Arial" charset="0"/>
                      </a:endParaRPr>
                    </a:p>
                  </a:txBody>
                  <a:tcPr marL="82550" marR="82550" marT="41259" marB="412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14.77</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9.84</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7.39</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5.91</a:t>
                      </a:r>
                    </a:p>
                  </a:txBody>
                  <a:tcPr marL="82550" marR="82550" marT="41259" marB="412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r>
              <a:tr h="455051">
                <a:tc>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bg1"/>
                          </a:solidFill>
                          <a:effectLst/>
                          <a:latin typeface="Arial" charset="0"/>
                        </a:rPr>
                        <a:t>2800 </a:t>
                      </a:r>
                      <a:r>
                        <a:rPr kumimoji="0" lang="en-US" sz="2400" b="0" i="0" u="none" strike="noStrike" cap="none" normalizeH="0" baseline="0" dirty="0" err="1" smtClean="0">
                          <a:ln>
                            <a:noFill/>
                          </a:ln>
                          <a:solidFill>
                            <a:schemeClr val="bg1"/>
                          </a:solidFill>
                          <a:effectLst/>
                          <a:latin typeface="Arial" charset="0"/>
                        </a:rPr>
                        <a:t>vpm</a:t>
                      </a:r>
                      <a:endParaRPr kumimoji="0" lang="en-US" sz="2400" b="0" i="0" u="none" strike="noStrike" cap="none" normalizeH="0" baseline="0" dirty="0" smtClean="0">
                        <a:ln>
                          <a:noFill/>
                        </a:ln>
                        <a:solidFill>
                          <a:schemeClr val="bg1"/>
                        </a:solidFill>
                        <a:effectLst/>
                        <a:latin typeface="Arial" charset="0"/>
                      </a:endParaRPr>
                    </a:p>
                  </a:txBody>
                  <a:tcPr marL="82550" marR="82550" marT="41259" marB="412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15.91</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tx1"/>
                          </a:solidFill>
                          <a:effectLst/>
                          <a:latin typeface="Arial" charset="0"/>
                        </a:rPr>
                        <a:t>10.61</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7.95</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6.36</a:t>
                      </a:r>
                    </a:p>
                  </a:txBody>
                  <a:tcPr marL="82550" marR="82550" marT="41259" marB="412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r>
              <a:tr h="455051">
                <a:tc>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bg1"/>
                          </a:solidFill>
                          <a:effectLst/>
                          <a:latin typeface="Arial" charset="0"/>
                        </a:rPr>
                        <a:t>3000 </a:t>
                      </a:r>
                      <a:r>
                        <a:rPr kumimoji="0" lang="en-US" sz="2400" b="0" i="0" u="none" strike="noStrike" cap="none" normalizeH="0" baseline="0" dirty="0" err="1" smtClean="0">
                          <a:ln>
                            <a:noFill/>
                          </a:ln>
                          <a:solidFill>
                            <a:schemeClr val="bg1"/>
                          </a:solidFill>
                          <a:effectLst/>
                          <a:latin typeface="Arial" charset="0"/>
                        </a:rPr>
                        <a:t>vpm</a:t>
                      </a:r>
                      <a:endParaRPr kumimoji="0" lang="en-US" sz="2400" b="0" i="0" u="none" strike="noStrike" cap="none" normalizeH="0" baseline="0" dirty="0" smtClean="0">
                        <a:ln>
                          <a:noFill/>
                        </a:ln>
                        <a:solidFill>
                          <a:schemeClr val="bg1"/>
                        </a:solidFill>
                        <a:effectLst/>
                        <a:latin typeface="Arial" charset="0"/>
                      </a:endParaRPr>
                    </a:p>
                  </a:txBody>
                  <a:tcPr marL="82550" marR="82550" marT="41259" marB="412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17.05</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11.36</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tx1"/>
                          </a:solidFill>
                          <a:effectLst/>
                          <a:latin typeface="Arial" charset="0"/>
                        </a:rPr>
                        <a:t>8.52</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6.82</a:t>
                      </a:r>
                    </a:p>
                  </a:txBody>
                  <a:tcPr marL="82550" marR="82550" marT="41259" marB="412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r>
              <a:tr h="455051">
                <a:tc>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bg1"/>
                          </a:solidFill>
                          <a:effectLst/>
                          <a:latin typeface="Arial" charset="0"/>
                        </a:rPr>
                        <a:t>3200 </a:t>
                      </a:r>
                      <a:r>
                        <a:rPr kumimoji="0" lang="en-US" sz="2400" b="0" i="0" u="none" strike="noStrike" cap="none" normalizeH="0" baseline="0" dirty="0" err="1" smtClean="0">
                          <a:ln>
                            <a:noFill/>
                          </a:ln>
                          <a:solidFill>
                            <a:schemeClr val="bg1"/>
                          </a:solidFill>
                          <a:effectLst/>
                          <a:latin typeface="Arial" charset="0"/>
                        </a:rPr>
                        <a:t>vpm</a:t>
                      </a:r>
                      <a:endParaRPr kumimoji="0" lang="en-US" sz="2400" b="0" i="0" u="none" strike="noStrike" cap="none" normalizeH="0" baseline="0" dirty="0" smtClean="0">
                        <a:ln>
                          <a:noFill/>
                        </a:ln>
                        <a:solidFill>
                          <a:schemeClr val="bg1"/>
                        </a:solidFill>
                        <a:effectLst/>
                        <a:latin typeface="Arial" charset="0"/>
                      </a:endParaRPr>
                    </a:p>
                  </a:txBody>
                  <a:tcPr marL="82550" marR="82550" marT="41259" marB="412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tx1"/>
                          </a:solidFill>
                          <a:effectLst/>
                          <a:latin typeface="Arial" charset="0"/>
                        </a:rPr>
                        <a:t>18.18</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12.12</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9.09</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7.27</a:t>
                      </a:r>
                    </a:p>
                  </a:txBody>
                  <a:tcPr marL="82550" marR="82550" marT="41259" marB="412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r>
              <a:tr h="455051">
                <a:tc>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bg1"/>
                          </a:solidFill>
                          <a:effectLst/>
                          <a:latin typeface="Arial" charset="0"/>
                        </a:rPr>
                        <a:t>3400 </a:t>
                      </a:r>
                      <a:r>
                        <a:rPr kumimoji="0" lang="en-US" sz="2400" b="0" i="0" u="none" strike="noStrike" cap="none" normalizeH="0" baseline="0" dirty="0" err="1" smtClean="0">
                          <a:ln>
                            <a:noFill/>
                          </a:ln>
                          <a:solidFill>
                            <a:schemeClr val="bg1"/>
                          </a:solidFill>
                          <a:effectLst/>
                          <a:latin typeface="Arial" charset="0"/>
                        </a:rPr>
                        <a:t>vpm</a:t>
                      </a:r>
                      <a:endParaRPr kumimoji="0" lang="en-US" sz="2400" b="0" i="0" u="none" strike="noStrike" cap="none" normalizeH="0" baseline="0" dirty="0" smtClean="0">
                        <a:ln>
                          <a:noFill/>
                        </a:ln>
                        <a:solidFill>
                          <a:schemeClr val="bg1"/>
                        </a:solidFill>
                        <a:effectLst/>
                        <a:latin typeface="Arial" charset="0"/>
                      </a:endParaRPr>
                    </a:p>
                  </a:txBody>
                  <a:tcPr marL="82550" marR="82550" marT="41259" marB="412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19.32</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12.88</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9.66</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7.72</a:t>
                      </a:r>
                    </a:p>
                  </a:txBody>
                  <a:tcPr marL="82550" marR="82550" marT="41259" marB="412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r>
              <a:tr h="455051">
                <a:tc>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bg1"/>
                          </a:solidFill>
                          <a:effectLst/>
                          <a:latin typeface="Arial" charset="0"/>
                        </a:rPr>
                        <a:t>3600 </a:t>
                      </a:r>
                      <a:r>
                        <a:rPr kumimoji="0" lang="en-US" sz="2400" b="0" i="0" u="none" strike="noStrike" cap="none" normalizeH="0" baseline="0" dirty="0" err="1" smtClean="0">
                          <a:ln>
                            <a:noFill/>
                          </a:ln>
                          <a:solidFill>
                            <a:schemeClr val="bg1"/>
                          </a:solidFill>
                          <a:effectLst/>
                          <a:latin typeface="Arial" charset="0"/>
                        </a:rPr>
                        <a:t>vpm</a:t>
                      </a:r>
                      <a:endParaRPr kumimoji="0" lang="en-US" sz="2400" b="0" i="0" u="none" strike="noStrike" cap="none" normalizeH="0" baseline="0" dirty="0" smtClean="0">
                        <a:ln>
                          <a:noFill/>
                        </a:ln>
                        <a:solidFill>
                          <a:schemeClr val="bg1"/>
                        </a:solidFill>
                        <a:effectLst/>
                        <a:latin typeface="Arial" charset="0"/>
                      </a:endParaRPr>
                    </a:p>
                  </a:txBody>
                  <a:tcPr marL="82550" marR="82550" marT="41259" marB="412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20.45</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13.64</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10.22</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8.18</a:t>
                      </a:r>
                    </a:p>
                  </a:txBody>
                  <a:tcPr marL="82550" marR="82550" marT="41259" marB="412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r>
              <a:tr h="455051">
                <a:tc>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bg1"/>
                          </a:solidFill>
                          <a:effectLst/>
                          <a:latin typeface="Arial" charset="0"/>
                        </a:rPr>
                        <a:t>3800 </a:t>
                      </a:r>
                      <a:r>
                        <a:rPr kumimoji="0" lang="en-US" sz="2400" b="0" i="0" u="none" strike="noStrike" cap="none" normalizeH="0" baseline="0" dirty="0" err="1" smtClean="0">
                          <a:ln>
                            <a:noFill/>
                          </a:ln>
                          <a:solidFill>
                            <a:schemeClr val="bg1"/>
                          </a:solidFill>
                          <a:effectLst/>
                          <a:latin typeface="Arial" charset="0"/>
                        </a:rPr>
                        <a:t>vpm</a:t>
                      </a:r>
                      <a:endParaRPr kumimoji="0" lang="en-US" sz="2400" b="0" i="0" u="none" strike="noStrike" cap="none" normalizeH="0" baseline="0" dirty="0" smtClean="0">
                        <a:ln>
                          <a:noFill/>
                        </a:ln>
                        <a:solidFill>
                          <a:schemeClr val="bg1"/>
                        </a:solidFill>
                        <a:effectLst/>
                        <a:latin typeface="Arial" charset="0"/>
                      </a:endParaRPr>
                    </a:p>
                  </a:txBody>
                  <a:tcPr marL="82550" marR="82550" marT="41259" marB="412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21.59</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14.39</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smtClean="0">
                          <a:ln>
                            <a:noFill/>
                          </a:ln>
                          <a:solidFill>
                            <a:schemeClr val="tx1"/>
                          </a:solidFill>
                          <a:effectLst/>
                          <a:latin typeface="Arial" charset="0"/>
                        </a:rPr>
                        <a:t>10.80</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tx1"/>
                          </a:solidFill>
                          <a:effectLst/>
                          <a:latin typeface="Arial" charset="0"/>
                        </a:rPr>
                        <a:t>8.63</a:t>
                      </a:r>
                    </a:p>
                  </a:txBody>
                  <a:tcPr marL="82550" marR="82550" marT="41259" marB="412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r>
              <a:tr h="455051">
                <a:tc>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bg1"/>
                          </a:solidFill>
                          <a:effectLst/>
                          <a:latin typeface="Arial" charset="0"/>
                        </a:rPr>
                        <a:t>4000 vpm</a:t>
                      </a:r>
                    </a:p>
                  </a:txBody>
                  <a:tcPr marL="82550" marR="82550" marT="41259" marB="412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tx1"/>
                          </a:solidFill>
                          <a:effectLst/>
                          <a:latin typeface="Arial" charset="0"/>
                        </a:rPr>
                        <a:t>22.72</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tx1"/>
                          </a:solidFill>
                          <a:effectLst/>
                          <a:latin typeface="Arial" charset="0"/>
                        </a:rPr>
                        <a:t>15.16</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tx1"/>
                          </a:solidFill>
                          <a:effectLst/>
                          <a:latin typeface="Arial" charset="0"/>
                        </a:rPr>
                        <a:t>11.36</a:t>
                      </a:r>
                    </a:p>
                  </a:txBody>
                  <a:tcPr marL="82550" marR="82550" marT="41259" marB="412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2400" b="0" i="0" u="none" strike="noStrike" cap="none" normalizeH="0" baseline="0" dirty="0" smtClean="0">
                          <a:ln>
                            <a:noFill/>
                          </a:ln>
                          <a:solidFill>
                            <a:schemeClr val="tx1"/>
                          </a:solidFill>
                          <a:effectLst/>
                          <a:latin typeface="Arial" charset="0"/>
                        </a:rPr>
                        <a:t>9.10</a:t>
                      </a:r>
                    </a:p>
                  </a:txBody>
                  <a:tcPr marL="82550" marR="82550" marT="41259" marB="412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00"/>
                    </a:solidFill>
                  </a:tcPr>
                </a:tc>
              </a:tr>
            </a:tbl>
          </a:graphicData>
        </a:graphic>
      </p:graphicFrame>
      <p:sp>
        <p:nvSpPr>
          <p:cNvPr id="2" name="Slide Number Placeholder 1"/>
          <p:cNvSpPr>
            <a:spLocks noGrp="1"/>
          </p:cNvSpPr>
          <p:nvPr>
            <p:ph type="sldNum" sz="quarter" idx="10"/>
          </p:nvPr>
        </p:nvSpPr>
        <p:spPr/>
        <p:txBody>
          <a:bodyPr/>
          <a:lstStyle/>
          <a:p>
            <a:pPr>
              <a:defRPr/>
            </a:pPr>
            <a:fld id="{D1903793-A697-564B-9F31-CB1234DD7B9B}" type="slidenum">
              <a:rPr lang="en-US" smtClean="0">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169075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850232"/>
          </a:xfrm>
        </p:spPr>
        <p:txBody>
          <a:bodyPr>
            <a:normAutofit/>
          </a:bodyPr>
          <a:lstStyle/>
          <a:p>
            <a:pPr algn="ctr"/>
            <a:r>
              <a:rPr lang="en-US" sz="3600" b="1" dirty="0" smtClean="0">
                <a:latin typeface="+mn-lt"/>
              </a:rPr>
              <a:t>Additional Vibratory Rollers</a:t>
            </a:r>
            <a:endParaRPr lang="en-US" sz="3600" b="1" dirty="0">
              <a:latin typeface="+mn-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956050"/>
            <a:ext cx="8243397" cy="5805697"/>
          </a:xfrm>
          <a:prstGeom prst="rect">
            <a:avLst/>
          </a:prstGeom>
        </p:spPr>
      </p:pic>
    </p:spTree>
    <p:extLst>
      <p:ext uri="{BB962C8B-B14F-4D97-AF65-F5344CB8AC3E}">
        <p14:creationId xmlns:p14="http://schemas.microsoft.com/office/powerpoint/2010/main" val="2163842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850232"/>
          </a:xfrm>
        </p:spPr>
        <p:txBody>
          <a:bodyPr>
            <a:normAutofit/>
          </a:bodyPr>
          <a:lstStyle/>
          <a:p>
            <a:pPr algn="ctr"/>
            <a:r>
              <a:rPr lang="en-US" sz="3600" b="1" dirty="0" smtClean="0">
                <a:latin typeface="+mn-lt"/>
              </a:rPr>
              <a:t>Additional Vibratory Rollers</a:t>
            </a:r>
            <a:endParaRPr lang="en-US" sz="3600" b="1" dirty="0">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914400"/>
            <a:ext cx="7924800" cy="5943600"/>
          </a:xfrm>
          <a:prstGeom prst="rect">
            <a:avLst/>
          </a:prstGeom>
        </p:spPr>
      </p:pic>
    </p:spTree>
    <p:extLst>
      <p:ext uri="{BB962C8B-B14F-4D97-AF65-F5344CB8AC3E}">
        <p14:creationId xmlns:p14="http://schemas.microsoft.com/office/powerpoint/2010/main" val="1134718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50232"/>
          </a:xfrm>
        </p:spPr>
        <p:txBody>
          <a:bodyPr>
            <a:normAutofit/>
          </a:bodyPr>
          <a:lstStyle/>
          <a:p>
            <a:pPr algn="ctr"/>
            <a:r>
              <a:rPr lang="en-US" sz="3600" b="1" dirty="0" smtClean="0">
                <a:latin typeface="+mn-lt"/>
              </a:rPr>
              <a:t>Maximizing Our R.O.I.</a:t>
            </a:r>
            <a:endParaRPr lang="en-US" sz="3600" b="1" dirty="0">
              <a:latin typeface="+mn-lt"/>
            </a:endParaRPr>
          </a:p>
        </p:txBody>
      </p:sp>
      <p:sp>
        <p:nvSpPr>
          <p:cNvPr id="3" name="Content Placeholder 2"/>
          <p:cNvSpPr>
            <a:spLocks noGrp="1"/>
          </p:cNvSpPr>
          <p:nvPr>
            <p:ph idx="1"/>
          </p:nvPr>
        </p:nvSpPr>
        <p:spPr>
          <a:xfrm>
            <a:off x="228600" y="1459832"/>
            <a:ext cx="8678779" cy="5398168"/>
          </a:xfrm>
        </p:spPr>
        <p:txBody>
          <a:bodyPr/>
          <a:lstStyle/>
          <a:p>
            <a:r>
              <a:rPr lang="en-US" b="1" dirty="0" smtClean="0"/>
              <a:t>Infrastructure loads continue to rise</a:t>
            </a:r>
          </a:p>
          <a:p>
            <a:r>
              <a:rPr lang="en-US" b="1" dirty="0" smtClean="0"/>
              <a:t>Budget availability continues to fall</a:t>
            </a:r>
          </a:p>
          <a:p>
            <a:r>
              <a:rPr lang="en-US" b="1" dirty="0" smtClean="0"/>
              <a:t>Increased pavement life can be economically achieved</a:t>
            </a:r>
          </a:p>
          <a:p>
            <a:r>
              <a:rPr lang="en-US" b="1" dirty="0" smtClean="0"/>
              <a:t>Research shows a 10% increase in pavement life can be achieved by increasing compaction by 1%.</a:t>
            </a:r>
          </a:p>
          <a:p>
            <a:endParaRPr lang="en-US" b="1" dirty="0"/>
          </a:p>
          <a:p>
            <a:pPr marL="0" indent="0" algn="ctr">
              <a:buNone/>
            </a:pPr>
            <a:r>
              <a:rPr lang="en-US" b="1" dirty="0" smtClean="0">
                <a:solidFill>
                  <a:srgbClr val="FF0000"/>
                </a:solidFill>
              </a:rPr>
              <a:t>What would a 3% increase in compaction </a:t>
            </a:r>
          </a:p>
          <a:p>
            <a:pPr marL="0" indent="0" algn="ctr">
              <a:buNone/>
            </a:pPr>
            <a:r>
              <a:rPr lang="en-US" b="1" dirty="0" smtClean="0">
                <a:solidFill>
                  <a:srgbClr val="FF0000"/>
                </a:solidFill>
              </a:rPr>
              <a:t>do for our industry?</a:t>
            </a:r>
            <a:endParaRPr lang="en-US" b="1" dirty="0">
              <a:solidFill>
                <a:srgbClr val="FF0000"/>
              </a:solidFill>
            </a:endParaRPr>
          </a:p>
        </p:txBody>
      </p:sp>
    </p:spTree>
    <p:extLst>
      <p:ext uri="{BB962C8B-B14F-4D97-AF65-F5344CB8AC3E}">
        <p14:creationId xmlns:p14="http://schemas.microsoft.com/office/powerpoint/2010/main" val="585390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61574" y="4002296"/>
            <a:ext cx="5943600" cy="523220"/>
          </a:xfrm>
          <a:prstGeom prst="rect">
            <a:avLst/>
          </a:prstGeom>
          <a:solidFill>
            <a:schemeClr val="bg1"/>
          </a:solidFill>
        </p:spPr>
        <p:txBody>
          <a:bodyPr wrap="square">
            <a:spAutoFit/>
          </a:bodyPr>
          <a:lstStyle/>
          <a:p>
            <a:pPr algn="ctr"/>
            <a:r>
              <a:rPr lang="en-US" sz="2800" b="1" dirty="0" smtClean="0"/>
              <a:t>www.asphaltinstitute.org</a:t>
            </a:r>
            <a:endParaRPr lang="en-US" sz="2800" b="1" dirty="0"/>
          </a:p>
        </p:txBody>
      </p:sp>
      <p:sp>
        <p:nvSpPr>
          <p:cNvPr id="4" name="Slide Number Placeholder 3"/>
          <p:cNvSpPr>
            <a:spLocks noGrp="1"/>
          </p:cNvSpPr>
          <p:nvPr>
            <p:ph type="sldNum" sz="quarter" idx="4294967295"/>
          </p:nvPr>
        </p:nvSpPr>
        <p:spPr>
          <a:xfrm>
            <a:off x="8534400" y="6407944"/>
            <a:ext cx="478632" cy="365125"/>
          </a:xfrm>
          <a:prstGeom prst="rect">
            <a:avLst/>
          </a:prstGeom>
        </p:spPr>
        <p:txBody>
          <a:bodyPr/>
          <a:lstStyle/>
          <a:p>
            <a:pPr>
              <a:defRPr/>
            </a:pPr>
            <a:fld id="{0D1C29D6-20D6-423B-B5D2-A4ECD6838CD2}" type="slidenum">
              <a:rPr lang="en-US" smtClean="0">
                <a:solidFill>
                  <a:srgbClr val="FFFFFF"/>
                </a:solidFill>
              </a:rPr>
              <a:pPr>
                <a:defRPr/>
              </a:pPr>
              <a:t>48</a:t>
            </a:fld>
            <a:endParaRPr lang="en-US" dirty="0">
              <a:solidFill>
                <a:srgbClr val="FFFFFF"/>
              </a:solidFill>
            </a:endParaRPr>
          </a:p>
        </p:txBody>
      </p:sp>
      <p:pic>
        <p:nvPicPr>
          <p:cNvPr id="10" name="Picture 2"/>
          <p:cNvPicPr>
            <a:picLocks noChangeAspect="1" noChangeArrowheads="1"/>
          </p:cNvPicPr>
          <p:nvPr/>
        </p:nvPicPr>
        <p:blipFill>
          <a:blip r:embed="rId3"/>
          <a:srcRect/>
          <a:stretch>
            <a:fillRect/>
          </a:stretch>
        </p:blipFill>
        <p:spPr bwMode="auto">
          <a:xfrm>
            <a:off x="-11429" y="790653"/>
            <a:ext cx="9155429" cy="6858000"/>
          </a:xfrm>
          <a:prstGeom prst="rect">
            <a:avLst/>
          </a:prstGeom>
          <a:noFill/>
          <a:ln w="9525">
            <a:noFill/>
            <a:miter lim="800000"/>
            <a:headEnd/>
            <a:tailEnd/>
          </a:ln>
        </p:spPr>
      </p:pic>
      <p:sp>
        <p:nvSpPr>
          <p:cNvPr id="6" name="Rectangle 5"/>
          <p:cNvSpPr/>
          <p:nvPr/>
        </p:nvSpPr>
        <p:spPr>
          <a:xfrm>
            <a:off x="5217316" y="5534561"/>
            <a:ext cx="3938112" cy="1323439"/>
          </a:xfrm>
          <a:prstGeom prst="rect">
            <a:avLst/>
          </a:prstGeom>
          <a:solidFill>
            <a:schemeClr val="bg1"/>
          </a:solidFill>
        </p:spPr>
        <p:txBody>
          <a:bodyPr wrap="square">
            <a:spAutoFit/>
          </a:bodyPr>
          <a:lstStyle/>
          <a:p>
            <a:r>
              <a:rPr lang="en-US" sz="2000" b="1" dirty="0" smtClean="0"/>
              <a:t>Wayne </a:t>
            </a:r>
            <a:r>
              <a:rPr lang="en-US" sz="2000" b="1" dirty="0"/>
              <a:t>Jones</a:t>
            </a:r>
          </a:p>
          <a:p>
            <a:r>
              <a:rPr lang="en-US" sz="2000" b="1" dirty="0"/>
              <a:t>Senior Regional Engineer</a:t>
            </a:r>
          </a:p>
          <a:p>
            <a:r>
              <a:rPr lang="en-US" sz="2000" b="1" dirty="0"/>
              <a:t>Asphalt </a:t>
            </a:r>
            <a:r>
              <a:rPr lang="en-US" sz="2000" b="1" dirty="0" smtClean="0"/>
              <a:t>Institute</a:t>
            </a:r>
          </a:p>
          <a:p>
            <a:r>
              <a:rPr lang="en-US" sz="2000" b="1" dirty="0" smtClean="0"/>
              <a:t>wjones@asphaltinstitute.org</a:t>
            </a:r>
            <a:endParaRPr lang="en-US" sz="2000" b="1" dirty="0"/>
          </a:p>
        </p:txBody>
      </p:sp>
      <p:sp>
        <p:nvSpPr>
          <p:cNvPr id="8" name="Rectangle 7"/>
          <p:cNvSpPr/>
          <p:nvPr/>
        </p:nvSpPr>
        <p:spPr>
          <a:xfrm rot="164329">
            <a:off x="3057850" y="860826"/>
            <a:ext cx="2066524" cy="461665"/>
          </a:xfrm>
          <a:prstGeom prst="rect">
            <a:avLst/>
          </a:prstGeom>
          <a:solidFill>
            <a:schemeClr val="bg1"/>
          </a:solidFill>
        </p:spPr>
        <p:txBody>
          <a:bodyPr wrap="square">
            <a:spAutoFit/>
          </a:bodyPr>
          <a:lstStyle/>
          <a:p>
            <a:pPr algn="ctr"/>
            <a:r>
              <a:rPr lang="en-US" sz="2400" b="1" dirty="0" smtClean="0"/>
              <a:t>Thank You!</a:t>
            </a:r>
            <a:endParaRPr lang="en-US" sz="2400" b="1" dirty="0"/>
          </a:p>
        </p:txBody>
      </p:sp>
    </p:spTree>
    <p:extLst>
      <p:ext uri="{BB962C8B-B14F-4D97-AF65-F5344CB8AC3E}">
        <p14:creationId xmlns:p14="http://schemas.microsoft.com/office/powerpoint/2010/main" val="1333801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4267200" y="152400"/>
            <a:ext cx="1524000" cy="457200"/>
          </a:xfrm>
          <a:prstGeom prst="rect">
            <a:avLst/>
          </a:prstGeom>
          <a:noFill/>
          <a:ln w="9525">
            <a:noFill/>
            <a:miter lim="800000"/>
            <a:headEnd/>
            <a:tailEnd/>
          </a:ln>
        </p:spPr>
        <p:txBody>
          <a:bodyPr>
            <a:spAutoFit/>
          </a:bodyPr>
          <a:lstStyle/>
          <a:p>
            <a:pPr>
              <a:spcBef>
                <a:spcPct val="50000"/>
              </a:spcBef>
            </a:pPr>
            <a:r>
              <a:rPr lang="en-US" sz="2400"/>
              <a:t>I-84 in CT</a:t>
            </a:r>
          </a:p>
        </p:txBody>
      </p:sp>
      <p:pic>
        <p:nvPicPr>
          <p:cNvPr id="16387" name="Picture 3"/>
          <p:cNvPicPr>
            <a:picLocks noChangeAspect="1" noChangeArrowheads="1"/>
          </p:cNvPicPr>
          <p:nvPr/>
        </p:nvPicPr>
        <p:blipFill>
          <a:blip r:embed="rId3" cstate="screen"/>
          <a:srcRect/>
          <a:stretch>
            <a:fillRect/>
          </a:stretch>
        </p:blipFill>
        <p:spPr bwMode="auto">
          <a:xfrm>
            <a:off x="0" y="0"/>
            <a:ext cx="9141712" cy="6858000"/>
          </a:xfrm>
          <a:prstGeom prst="rect">
            <a:avLst/>
          </a:prstGeom>
          <a:noFill/>
          <a:ln w="9525">
            <a:noFill/>
            <a:miter lim="800000"/>
            <a:headEnd/>
            <a:tailEnd/>
          </a:ln>
        </p:spPr>
      </p:pic>
      <p:pic>
        <p:nvPicPr>
          <p:cNvPr id="124930" name="Picture 2" descr="http://www.wannadrive.com/upload/image/librairie/Connecticut%20License%20Plate.jpg"/>
          <p:cNvPicPr>
            <a:picLocks noChangeAspect="1" noChangeArrowheads="1"/>
          </p:cNvPicPr>
          <p:nvPr/>
        </p:nvPicPr>
        <p:blipFill>
          <a:blip r:embed="rId4" cstate="screen"/>
          <a:srcRect l="1000" t="1821" r="978" b="3776"/>
          <a:stretch>
            <a:fillRect/>
          </a:stretch>
        </p:blipFill>
        <p:spPr bwMode="auto">
          <a:xfrm>
            <a:off x="304800" y="4953000"/>
            <a:ext cx="2688336" cy="1371600"/>
          </a:xfrm>
          <a:prstGeom prst="rect">
            <a:avLst/>
          </a:prstGeom>
          <a:noFill/>
        </p:spPr>
      </p:pic>
      <p:pic>
        <p:nvPicPr>
          <p:cNvPr id="6" name="Picture 4" descr="http://upload.wikimedia.org/wikipedia/commons/thumb/5/51/I-84.svg/600px-I-84.svg.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90600" y="228600"/>
            <a:ext cx="1188719" cy="1188720"/>
          </a:xfrm>
          <a:prstGeom prst="rect">
            <a:avLst/>
          </a:prstGeom>
          <a:noFill/>
        </p:spPr>
      </p:pic>
      <p:sp>
        <p:nvSpPr>
          <p:cNvPr id="7" name="Rectangle 6"/>
          <p:cNvSpPr/>
          <p:nvPr/>
        </p:nvSpPr>
        <p:spPr>
          <a:xfrm>
            <a:off x="141642" y="6412452"/>
            <a:ext cx="3668358" cy="338554"/>
          </a:xfrm>
          <a:prstGeom prst="rect">
            <a:avLst/>
          </a:prstGeom>
        </p:spPr>
        <p:txBody>
          <a:bodyPr wrap="square">
            <a:spAutoFit/>
          </a:bodyPr>
          <a:lstStyle/>
          <a:p>
            <a:pPr lvl="2" eaLnBrk="1" hangingPunct="1"/>
            <a:r>
              <a:rPr lang="en-US" sz="1600" dirty="0" smtClean="0">
                <a:solidFill>
                  <a:schemeClr val="bg1"/>
                </a:solidFill>
              </a:rPr>
              <a:t>Photo: Carlos Rosenberger</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6082" name="Picture 2" descr="D:\Photo Mar 05, 17 29 37.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rot="5400000">
            <a:off x="-1403402" y="870003"/>
            <a:ext cx="9283805" cy="6934200"/>
          </a:xfrm>
          <a:prstGeom prst="rect">
            <a:avLst/>
          </a:prstGeom>
          <a:noFill/>
        </p:spPr>
      </p:pic>
      <p:sp>
        <p:nvSpPr>
          <p:cNvPr id="6" name="Title 1"/>
          <p:cNvSpPr txBox="1">
            <a:spLocks/>
          </p:cNvSpPr>
          <p:nvPr/>
        </p:nvSpPr>
        <p:spPr bwMode="auto">
          <a:xfrm>
            <a:off x="6705600" y="1066800"/>
            <a:ext cx="2438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uLnTx/>
                <a:uFillTx/>
                <a:latin typeface="Calibri" pitchFamily="34" charset="0"/>
                <a:ea typeface="+mj-ea"/>
                <a:cs typeface="Calibri" pitchFamily="34" charset="0"/>
              </a:rPr>
              <a:t>I-71 in Columbus, OH</a:t>
            </a:r>
            <a:endParaRPr kumimoji="0" lang="en-US" sz="2800" b="1" i="0" u="none" strike="noStrike" kern="0" cap="none" spc="0" normalizeH="0" baseline="0" noProof="0" dirty="0">
              <a:ln>
                <a:noFill/>
              </a:ln>
              <a:uLnTx/>
              <a:uFillTx/>
              <a:latin typeface="Calibri" pitchFamily="34" charset="0"/>
              <a:ea typeface="+mj-ea"/>
              <a:cs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00" y="23812"/>
            <a:ext cx="9144000" cy="7228113"/>
          </a:xfrm>
          <a:prstGeom prst="rect">
            <a:avLst/>
          </a:prstGeom>
        </p:spPr>
      </p:pic>
    </p:spTree>
    <p:extLst>
      <p:ext uri="{BB962C8B-B14F-4D97-AF65-F5344CB8AC3E}">
        <p14:creationId xmlns:p14="http://schemas.microsoft.com/office/powerpoint/2010/main" val="35308328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580879" y="2652672"/>
            <a:ext cx="55626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57079" y="1966872"/>
            <a:ext cx="2209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3873806" y="1962709"/>
            <a:ext cx="786938" cy="749999"/>
          </a:xfrm>
          <a:custGeom>
            <a:avLst/>
            <a:gdLst>
              <a:gd name="connsiteX0" fmla="*/ 0 w 786938"/>
              <a:gd name="connsiteY0" fmla="*/ 1854 h 749999"/>
              <a:gd name="connsiteX1" fmla="*/ 193964 w 786938"/>
              <a:gd name="connsiteY1" fmla="*/ 11090 h 749999"/>
              <a:gd name="connsiteX2" fmla="*/ 212437 w 786938"/>
              <a:gd name="connsiteY2" fmla="*/ 38799 h 749999"/>
              <a:gd name="connsiteX3" fmla="*/ 286328 w 786938"/>
              <a:gd name="connsiteY3" fmla="*/ 66508 h 749999"/>
              <a:gd name="connsiteX4" fmla="*/ 314037 w 786938"/>
              <a:gd name="connsiteY4" fmla="*/ 121927 h 749999"/>
              <a:gd name="connsiteX5" fmla="*/ 350982 w 786938"/>
              <a:gd name="connsiteY5" fmla="*/ 112690 h 749999"/>
              <a:gd name="connsiteX6" fmla="*/ 378691 w 786938"/>
              <a:gd name="connsiteY6" fmla="*/ 121927 h 749999"/>
              <a:gd name="connsiteX7" fmla="*/ 387928 w 786938"/>
              <a:gd name="connsiteY7" fmla="*/ 149636 h 749999"/>
              <a:gd name="connsiteX8" fmla="*/ 406400 w 786938"/>
              <a:gd name="connsiteY8" fmla="*/ 177345 h 749999"/>
              <a:gd name="connsiteX9" fmla="*/ 424873 w 786938"/>
              <a:gd name="connsiteY9" fmla="*/ 241999 h 749999"/>
              <a:gd name="connsiteX10" fmla="*/ 443346 w 786938"/>
              <a:gd name="connsiteY10" fmla="*/ 269708 h 749999"/>
              <a:gd name="connsiteX11" fmla="*/ 480291 w 786938"/>
              <a:gd name="connsiteY11" fmla="*/ 306654 h 749999"/>
              <a:gd name="connsiteX12" fmla="*/ 489528 w 786938"/>
              <a:gd name="connsiteY12" fmla="*/ 343599 h 749999"/>
              <a:gd name="connsiteX13" fmla="*/ 508000 w 786938"/>
              <a:gd name="connsiteY13" fmla="*/ 371308 h 749999"/>
              <a:gd name="connsiteX14" fmla="*/ 517237 w 786938"/>
              <a:gd name="connsiteY14" fmla="*/ 399018 h 749999"/>
              <a:gd name="connsiteX15" fmla="*/ 554182 w 786938"/>
              <a:gd name="connsiteY15" fmla="*/ 454436 h 749999"/>
              <a:gd name="connsiteX16" fmla="*/ 572655 w 786938"/>
              <a:gd name="connsiteY16" fmla="*/ 482145 h 749999"/>
              <a:gd name="connsiteX17" fmla="*/ 628073 w 786938"/>
              <a:gd name="connsiteY17" fmla="*/ 509854 h 749999"/>
              <a:gd name="connsiteX18" fmla="*/ 674255 w 786938"/>
              <a:gd name="connsiteY18" fmla="*/ 519090 h 749999"/>
              <a:gd name="connsiteX19" fmla="*/ 692728 w 786938"/>
              <a:gd name="connsiteY19" fmla="*/ 574508 h 749999"/>
              <a:gd name="connsiteX20" fmla="*/ 701964 w 786938"/>
              <a:gd name="connsiteY20" fmla="*/ 676108 h 749999"/>
              <a:gd name="connsiteX21" fmla="*/ 757382 w 786938"/>
              <a:gd name="connsiteY21" fmla="*/ 703818 h 749999"/>
              <a:gd name="connsiteX22" fmla="*/ 785091 w 786938"/>
              <a:gd name="connsiteY22" fmla="*/ 749999 h 74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6938" h="749999">
                <a:moveTo>
                  <a:pt x="0" y="1854"/>
                </a:moveTo>
                <a:cubicBezTo>
                  <a:pt x="64655" y="4933"/>
                  <a:pt x="130193" y="0"/>
                  <a:pt x="193964" y="11090"/>
                </a:cubicBezTo>
                <a:cubicBezTo>
                  <a:pt x="204901" y="12992"/>
                  <a:pt x="204588" y="30950"/>
                  <a:pt x="212437" y="38799"/>
                </a:cubicBezTo>
                <a:cubicBezTo>
                  <a:pt x="236221" y="62583"/>
                  <a:pt x="253284" y="59900"/>
                  <a:pt x="286328" y="66508"/>
                </a:cubicBezTo>
                <a:cubicBezTo>
                  <a:pt x="289914" y="77267"/>
                  <a:pt x="300607" y="117450"/>
                  <a:pt x="314037" y="121927"/>
                </a:cubicBezTo>
                <a:cubicBezTo>
                  <a:pt x="326080" y="125941"/>
                  <a:pt x="338667" y="115769"/>
                  <a:pt x="350982" y="112690"/>
                </a:cubicBezTo>
                <a:cubicBezTo>
                  <a:pt x="360218" y="115769"/>
                  <a:pt x="371807" y="115043"/>
                  <a:pt x="378691" y="121927"/>
                </a:cubicBezTo>
                <a:cubicBezTo>
                  <a:pt x="385575" y="128811"/>
                  <a:pt x="383574" y="140928"/>
                  <a:pt x="387928" y="149636"/>
                </a:cubicBezTo>
                <a:cubicBezTo>
                  <a:pt x="392892" y="159565"/>
                  <a:pt x="400243" y="168109"/>
                  <a:pt x="406400" y="177345"/>
                </a:cubicBezTo>
                <a:cubicBezTo>
                  <a:pt x="409358" y="189177"/>
                  <a:pt x="418250" y="228752"/>
                  <a:pt x="424873" y="241999"/>
                </a:cubicBezTo>
                <a:cubicBezTo>
                  <a:pt x="429837" y="251928"/>
                  <a:pt x="437188" y="260472"/>
                  <a:pt x="443346" y="269708"/>
                </a:cubicBezTo>
                <a:cubicBezTo>
                  <a:pt x="475010" y="364708"/>
                  <a:pt x="423996" y="236288"/>
                  <a:pt x="480291" y="306654"/>
                </a:cubicBezTo>
                <a:cubicBezTo>
                  <a:pt x="488221" y="316566"/>
                  <a:pt x="484528" y="331931"/>
                  <a:pt x="489528" y="343599"/>
                </a:cubicBezTo>
                <a:cubicBezTo>
                  <a:pt x="493901" y="353802"/>
                  <a:pt x="503036" y="361379"/>
                  <a:pt x="508000" y="371308"/>
                </a:cubicBezTo>
                <a:cubicBezTo>
                  <a:pt x="512354" y="380016"/>
                  <a:pt x="512509" y="390507"/>
                  <a:pt x="517237" y="399018"/>
                </a:cubicBezTo>
                <a:cubicBezTo>
                  <a:pt x="528019" y="418425"/>
                  <a:pt x="541867" y="435963"/>
                  <a:pt x="554182" y="454436"/>
                </a:cubicBezTo>
                <a:cubicBezTo>
                  <a:pt x="560340" y="463672"/>
                  <a:pt x="563419" y="475987"/>
                  <a:pt x="572655" y="482145"/>
                </a:cubicBezTo>
                <a:cubicBezTo>
                  <a:pt x="599745" y="500205"/>
                  <a:pt x="597480" y="502206"/>
                  <a:pt x="628073" y="509854"/>
                </a:cubicBezTo>
                <a:cubicBezTo>
                  <a:pt x="643303" y="513661"/>
                  <a:pt x="658861" y="516011"/>
                  <a:pt x="674255" y="519090"/>
                </a:cubicBezTo>
                <a:cubicBezTo>
                  <a:pt x="680413" y="537563"/>
                  <a:pt x="690965" y="555116"/>
                  <a:pt x="692728" y="574508"/>
                </a:cubicBezTo>
                <a:cubicBezTo>
                  <a:pt x="695807" y="608375"/>
                  <a:pt x="691963" y="643605"/>
                  <a:pt x="701964" y="676108"/>
                </a:cubicBezTo>
                <a:cubicBezTo>
                  <a:pt x="706056" y="689408"/>
                  <a:pt x="746960" y="700344"/>
                  <a:pt x="757382" y="703818"/>
                </a:cubicBezTo>
                <a:cubicBezTo>
                  <a:pt x="786938" y="743226"/>
                  <a:pt x="785091" y="725369"/>
                  <a:pt x="785091" y="74999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solidFill>
                <a:srgbClr val="000000"/>
              </a:solidFill>
            </a:endParaRPr>
          </a:p>
        </p:txBody>
      </p:sp>
      <p:grpSp>
        <p:nvGrpSpPr>
          <p:cNvPr id="7" name="Group 29"/>
          <p:cNvGrpSpPr/>
          <p:nvPr/>
        </p:nvGrpSpPr>
        <p:grpSpPr>
          <a:xfrm>
            <a:off x="3409679" y="1738272"/>
            <a:ext cx="3581400" cy="228600"/>
            <a:chOff x="2590800" y="1066800"/>
            <a:chExt cx="3352800" cy="228600"/>
          </a:xfrm>
        </p:grpSpPr>
        <p:cxnSp>
          <p:nvCxnSpPr>
            <p:cNvPr id="8" name="Straight Connector 7"/>
            <p:cNvCxnSpPr/>
            <p:nvPr/>
          </p:nvCxnSpPr>
          <p:spPr>
            <a:xfrm>
              <a:off x="2590800" y="1066800"/>
              <a:ext cx="3352800"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590800" y="1066800"/>
              <a:ext cx="0" cy="22860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2860187" y="1200407"/>
            <a:ext cx="3192541" cy="461665"/>
          </a:xfrm>
          <a:prstGeom prst="rect">
            <a:avLst/>
          </a:prstGeom>
          <a:noFill/>
        </p:spPr>
        <p:txBody>
          <a:bodyPr wrap="none" rtlCol="0">
            <a:spAutoFit/>
          </a:bodyPr>
          <a:lstStyle/>
          <a:p>
            <a:pPr algn="ctr"/>
            <a:r>
              <a:rPr lang="en-US" sz="2400" b="1" dirty="0" smtClean="0">
                <a:solidFill>
                  <a:srgbClr val="000000"/>
                </a:solidFill>
              </a:rPr>
              <a:t>Butt (Vertical) Joint </a:t>
            </a:r>
            <a:endParaRPr lang="en-US" sz="2400" b="1" dirty="0">
              <a:solidFill>
                <a:srgbClr val="000000"/>
              </a:solidFill>
            </a:endParaRPr>
          </a:p>
        </p:txBody>
      </p:sp>
      <p:cxnSp>
        <p:nvCxnSpPr>
          <p:cNvPr id="11" name="Straight Connector 10"/>
          <p:cNvCxnSpPr/>
          <p:nvPr/>
        </p:nvCxnSpPr>
        <p:spPr>
          <a:xfrm>
            <a:off x="1701107" y="4510862"/>
            <a:ext cx="5562600" cy="76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777307" y="3825062"/>
            <a:ext cx="2209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3975562" y="3836607"/>
            <a:ext cx="56392" cy="782440"/>
          </a:xfrm>
          <a:custGeom>
            <a:avLst/>
            <a:gdLst>
              <a:gd name="connsiteX0" fmla="*/ 0 w 56392"/>
              <a:gd name="connsiteY0" fmla="*/ 0 h 782440"/>
              <a:gd name="connsiteX1" fmla="*/ 9236 w 56392"/>
              <a:gd name="connsiteY1" fmla="*/ 120073 h 782440"/>
              <a:gd name="connsiteX2" fmla="*/ 18472 w 56392"/>
              <a:gd name="connsiteY2" fmla="*/ 406400 h 782440"/>
              <a:gd name="connsiteX3" fmla="*/ 36945 w 56392"/>
              <a:gd name="connsiteY3" fmla="*/ 480291 h 782440"/>
              <a:gd name="connsiteX4" fmla="*/ 46181 w 56392"/>
              <a:gd name="connsiteY4" fmla="*/ 665019 h 782440"/>
              <a:gd name="connsiteX5" fmla="*/ 55418 w 56392"/>
              <a:gd name="connsiteY5" fmla="*/ 701964 h 7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92" h="782440">
                <a:moveTo>
                  <a:pt x="0" y="0"/>
                </a:moveTo>
                <a:cubicBezTo>
                  <a:pt x="3079" y="40024"/>
                  <a:pt x="7413" y="79972"/>
                  <a:pt x="9236" y="120073"/>
                </a:cubicBezTo>
                <a:cubicBezTo>
                  <a:pt x="13572" y="215466"/>
                  <a:pt x="11148" y="311189"/>
                  <a:pt x="18472" y="406400"/>
                </a:cubicBezTo>
                <a:cubicBezTo>
                  <a:pt x="20419" y="431714"/>
                  <a:pt x="36945" y="480291"/>
                  <a:pt x="36945" y="480291"/>
                </a:cubicBezTo>
                <a:cubicBezTo>
                  <a:pt x="40024" y="541867"/>
                  <a:pt x="40840" y="603598"/>
                  <a:pt x="46181" y="665019"/>
                </a:cubicBezTo>
                <a:cubicBezTo>
                  <a:pt x="56392" y="782440"/>
                  <a:pt x="55418" y="655547"/>
                  <a:pt x="55418" y="701964"/>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solidFill>
                <a:srgbClr val="FF0000"/>
              </a:solidFill>
            </a:endParaRPr>
          </a:p>
        </p:txBody>
      </p:sp>
      <p:sp>
        <p:nvSpPr>
          <p:cNvPr id="16" name="TextBox 15"/>
          <p:cNvSpPr txBox="1"/>
          <p:nvPr/>
        </p:nvSpPr>
        <p:spPr>
          <a:xfrm>
            <a:off x="2672960" y="2982396"/>
            <a:ext cx="3567002" cy="461665"/>
          </a:xfrm>
          <a:prstGeom prst="rect">
            <a:avLst/>
          </a:prstGeom>
          <a:noFill/>
        </p:spPr>
        <p:txBody>
          <a:bodyPr wrap="none" rtlCol="0">
            <a:spAutoFit/>
          </a:bodyPr>
          <a:lstStyle/>
          <a:p>
            <a:pPr algn="ctr"/>
            <a:r>
              <a:rPr lang="en-US" sz="2400" b="1" dirty="0" smtClean="0">
                <a:solidFill>
                  <a:srgbClr val="FF0000"/>
                </a:solidFill>
              </a:rPr>
              <a:t>Milled or Cutback Joint</a:t>
            </a:r>
            <a:endParaRPr lang="en-US" sz="2400" b="1" dirty="0">
              <a:solidFill>
                <a:srgbClr val="FF0000"/>
              </a:solidFill>
            </a:endParaRPr>
          </a:p>
        </p:txBody>
      </p:sp>
      <p:pic>
        <p:nvPicPr>
          <p:cNvPr id="17" name="Object 3"/>
          <p:cNvPicPr>
            <a:picLocks noChangeArrowheads="1"/>
          </p:cNvPicPr>
          <p:nvPr/>
        </p:nvPicPr>
        <p:blipFill>
          <a:blip r:embed="rId3" cstate="email">
            <a:extLst>
              <a:ext uri="{28A0092B-C50C-407E-A947-70E740481C1C}">
                <a14:useLocalDpi xmlns:a14="http://schemas.microsoft.com/office/drawing/2010/main"/>
              </a:ext>
            </a:extLst>
          </a:blip>
          <a:srcRect t="-3671" r="-56" b="-3883"/>
          <a:stretch>
            <a:fillRect/>
          </a:stretch>
        </p:blipFill>
        <p:spPr bwMode="auto">
          <a:xfrm>
            <a:off x="1617372" y="5374332"/>
            <a:ext cx="5867400" cy="1447800"/>
          </a:xfrm>
          <a:prstGeom prst="rect">
            <a:avLst/>
          </a:prstGeom>
          <a:noFill/>
          <a:ln w="9525">
            <a:noFill/>
            <a:miter lim="800000"/>
            <a:headEnd/>
            <a:tailEnd/>
          </a:ln>
        </p:spPr>
      </p:pic>
      <p:sp>
        <p:nvSpPr>
          <p:cNvPr id="18" name="Rectangle 17"/>
          <p:cNvSpPr/>
          <p:nvPr/>
        </p:nvSpPr>
        <p:spPr>
          <a:xfrm>
            <a:off x="2034526" y="4912667"/>
            <a:ext cx="3322576" cy="461665"/>
          </a:xfrm>
          <a:prstGeom prst="rect">
            <a:avLst/>
          </a:prstGeom>
        </p:spPr>
        <p:txBody>
          <a:bodyPr wrap="none">
            <a:spAutoFit/>
          </a:bodyPr>
          <a:lstStyle/>
          <a:p>
            <a:pPr algn="ctr"/>
            <a:r>
              <a:rPr lang="en-US" sz="2400" b="1" dirty="0" smtClean="0">
                <a:solidFill>
                  <a:srgbClr val="000000"/>
                </a:solidFill>
              </a:rPr>
              <a:t>Notched Wedge Joint</a:t>
            </a:r>
            <a:endParaRPr lang="en-US" sz="2400" b="1" dirty="0">
              <a:solidFill>
                <a:srgbClr val="000000"/>
              </a:solidFill>
            </a:endParaRPr>
          </a:p>
        </p:txBody>
      </p:sp>
      <p:grpSp>
        <p:nvGrpSpPr>
          <p:cNvPr id="19" name="Group 29"/>
          <p:cNvGrpSpPr/>
          <p:nvPr/>
        </p:nvGrpSpPr>
        <p:grpSpPr>
          <a:xfrm>
            <a:off x="3529907" y="3596462"/>
            <a:ext cx="3581400" cy="228600"/>
            <a:chOff x="2590800" y="1066800"/>
            <a:chExt cx="3352800" cy="228600"/>
          </a:xfrm>
        </p:grpSpPr>
        <p:cxnSp>
          <p:nvCxnSpPr>
            <p:cNvPr id="20" name="Straight Connector 19"/>
            <p:cNvCxnSpPr/>
            <p:nvPr/>
          </p:nvCxnSpPr>
          <p:spPr>
            <a:xfrm>
              <a:off x="2590800" y="1066800"/>
              <a:ext cx="335280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590800" y="1066800"/>
              <a:ext cx="0" cy="22860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22" name="Group 29"/>
          <p:cNvGrpSpPr/>
          <p:nvPr/>
        </p:nvGrpSpPr>
        <p:grpSpPr>
          <a:xfrm>
            <a:off x="3217572" y="5450532"/>
            <a:ext cx="4191000" cy="228600"/>
            <a:chOff x="2590800" y="1066800"/>
            <a:chExt cx="3352800" cy="228600"/>
          </a:xfrm>
        </p:grpSpPr>
        <p:cxnSp>
          <p:nvCxnSpPr>
            <p:cNvPr id="23" name="Straight Connector 22"/>
            <p:cNvCxnSpPr/>
            <p:nvPr/>
          </p:nvCxnSpPr>
          <p:spPr>
            <a:xfrm>
              <a:off x="2590800" y="1066800"/>
              <a:ext cx="3352800"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590800" y="1066800"/>
              <a:ext cx="0" cy="22860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304800" y="0"/>
            <a:ext cx="8610600" cy="646331"/>
          </a:xfrm>
          <a:prstGeom prst="rect">
            <a:avLst/>
          </a:prstGeom>
          <a:noFill/>
        </p:spPr>
        <p:txBody>
          <a:bodyPr wrap="square" rtlCol="0">
            <a:spAutoFit/>
          </a:bodyPr>
          <a:lstStyle/>
          <a:p>
            <a:pPr algn="ctr"/>
            <a:r>
              <a:rPr lang="en-US" sz="3600" b="1" dirty="0" smtClean="0">
                <a:solidFill>
                  <a:schemeClr val="bg1"/>
                </a:solidFill>
              </a:rPr>
              <a:t>Different Types of Longitudinal Joints </a:t>
            </a:r>
            <a:endParaRPr lang="en-US" sz="3600" b="1" dirty="0">
              <a:solidFill>
                <a:schemeClr val="bg1"/>
              </a:solidFill>
            </a:endParaRPr>
          </a:p>
        </p:txBody>
      </p:sp>
    </p:spTree>
    <p:extLst>
      <p:ext uri="{BB962C8B-B14F-4D97-AF65-F5344CB8AC3E}">
        <p14:creationId xmlns:p14="http://schemas.microsoft.com/office/powerpoint/2010/main" val="2354665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Box 5"/>
          <p:cNvSpPr txBox="1">
            <a:spLocks noChangeArrowheads="1"/>
          </p:cNvSpPr>
          <p:nvPr/>
        </p:nvSpPr>
        <p:spPr bwMode="auto">
          <a:xfrm>
            <a:off x="-83125" y="-83125"/>
            <a:ext cx="9144000" cy="646331"/>
          </a:xfrm>
          <a:prstGeom prst="rect">
            <a:avLst/>
          </a:prstGeom>
          <a:noFill/>
          <a:ln w="9525">
            <a:noFill/>
            <a:miter lim="800000"/>
            <a:headEnd/>
            <a:tailEnd/>
          </a:ln>
        </p:spPr>
        <p:txBody>
          <a:bodyPr wrap="square">
            <a:spAutoFit/>
          </a:bodyPr>
          <a:lstStyle/>
          <a:p>
            <a:pPr algn="ctr"/>
            <a:r>
              <a:rPr lang="en-US" sz="3600" b="1" dirty="0">
                <a:solidFill>
                  <a:schemeClr val="accent1">
                    <a:lumMod val="10000"/>
                  </a:schemeClr>
                </a:solidFill>
                <a:latin typeface="Calibri" pitchFamily="34" charset="0"/>
                <a:cs typeface="Calibri" pitchFamily="34" charset="0"/>
              </a:rPr>
              <a:t>The Best Longitudinal </a:t>
            </a:r>
            <a:r>
              <a:rPr lang="en-US" sz="3600" b="1" dirty="0" smtClean="0">
                <a:solidFill>
                  <a:schemeClr val="accent1">
                    <a:lumMod val="10000"/>
                  </a:schemeClr>
                </a:solidFill>
                <a:latin typeface="Calibri" pitchFamily="34" charset="0"/>
                <a:cs typeface="Calibri" pitchFamily="34" charset="0"/>
              </a:rPr>
              <a:t>Joint: </a:t>
            </a:r>
            <a:endParaRPr lang="en-US" sz="3600" b="1" dirty="0">
              <a:solidFill>
                <a:schemeClr val="accent1">
                  <a:lumMod val="10000"/>
                </a:schemeClr>
              </a:solidFill>
              <a:latin typeface="Calibri" pitchFamily="34" charset="0"/>
              <a:cs typeface="Calibri" pitchFamily="34" charset="0"/>
            </a:endParaRPr>
          </a:p>
        </p:txBody>
      </p:sp>
      <p:sp>
        <p:nvSpPr>
          <p:cNvPr id="50181" name="TextBox 6"/>
          <p:cNvSpPr txBox="1">
            <a:spLocks noChangeArrowheads="1"/>
          </p:cNvSpPr>
          <p:nvPr/>
        </p:nvSpPr>
        <p:spPr bwMode="auto">
          <a:xfrm>
            <a:off x="-83125" y="39469"/>
            <a:ext cx="9144000" cy="646331"/>
          </a:xfrm>
          <a:prstGeom prst="rect">
            <a:avLst/>
          </a:prstGeom>
          <a:noFill/>
          <a:ln w="9525">
            <a:noFill/>
            <a:miter lim="800000"/>
            <a:headEnd/>
            <a:tailEnd/>
          </a:ln>
        </p:spPr>
        <p:txBody>
          <a:bodyPr wrap="square">
            <a:spAutoFit/>
          </a:bodyPr>
          <a:lstStyle/>
          <a:p>
            <a:pPr algn="ctr"/>
            <a:r>
              <a:rPr lang="en-US" sz="3600" b="1" dirty="0" smtClean="0">
                <a:solidFill>
                  <a:schemeClr val="bg1"/>
                </a:solidFill>
                <a:latin typeface="Calibri" pitchFamily="34" charset="0"/>
                <a:cs typeface="Calibri" pitchFamily="34" charset="0"/>
              </a:rPr>
              <a:t>Echelon  </a:t>
            </a:r>
            <a:r>
              <a:rPr lang="en-US" sz="3600" b="1" dirty="0">
                <a:solidFill>
                  <a:schemeClr val="bg1"/>
                </a:solidFill>
                <a:latin typeface="Calibri" pitchFamily="34" charset="0"/>
                <a:cs typeface="Calibri" pitchFamily="34" charset="0"/>
              </a:rPr>
              <a:t>Paving</a:t>
            </a:r>
          </a:p>
        </p:txBody>
      </p:sp>
      <p:pic>
        <p:nvPicPr>
          <p:cNvPr id="2" name="Picture 1"/>
          <p:cNvPicPr>
            <a:picLocks noChangeAspect="1"/>
          </p:cNvPicPr>
          <p:nvPr/>
        </p:nvPicPr>
        <p:blipFill>
          <a:blip r:embed="rId3"/>
          <a:stretch>
            <a:fillRect/>
          </a:stretch>
        </p:blipFill>
        <p:spPr>
          <a:xfrm>
            <a:off x="762000" y="990600"/>
            <a:ext cx="7620000" cy="568170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F99BBA2-FC97-4C16-8034-138AC24BEA7E}" vid="{DB034BC9-E641-42A4-9479-294F01B7B1E4}"/>
    </a:ext>
  </a:extLst>
</a:theme>
</file>

<file path=ppt/theme/theme2.xml><?xml version="1.0" encoding="utf-8"?>
<a:theme xmlns:a="http://schemas.openxmlformats.org/drawingml/2006/main" name="AI Presentation Template_90th">
  <a:themeElements>
    <a:clrScheme name="New AI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w AI powerpoint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 AI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AI powerpoin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AI powerpoin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AI powerpoin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AI powerpoin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AI powerpoin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AI powerpoin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AI powerpoin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AI powerpoin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AI powerpoin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AI powerpoin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AI powerpoin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ACD888E60225A4B8331C2FDA05DA6F3" ma:contentTypeVersion="3" ma:contentTypeDescription="Create a new document." ma:contentTypeScope="" ma:versionID="7e7087b180455cd15717fb1ac91ffba0">
  <xsd:schema xmlns:xsd="http://www.w3.org/2001/XMLSchema" xmlns:xs="http://www.w3.org/2001/XMLSchema" xmlns:p="http://schemas.microsoft.com/office/2006/metadata/properties" xmlns:ns2="5ae81fd9-55d0-4fbe-a61b-11bb5c891141" targetNamespace="http://schemas.microsoft.com/office/2006/metadata/properties" ma:root="true" ma:fieldsID="85a434d6ee9414fde4e520e50dcb6ed0" ns2:_="">
    <xsd:import namespace="5ae81fd9-55d0-4fbe-a61b-11bb5c891141"/>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e81fd9-55d0-4fbe-a61b-11bb5c89114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4F5E1BD-A4AD-41FA-B72F-9F0E321B4913}">
  <ds:schemaRefs>
    <ds:schemaRef ds:uri="http://schemas.microsoft.com/sharepoint/v3/contenttype/forms"/>
  </ds:schemaRefs>
</ds:datastoreItem>
</file>

<file path=customXml/itemProps2.xml><?xml version="1.0" encoding="utf-8"?>
<ds:datastoreItem xmlns:ds="http://schemas.openxmlformats.org/officeDocument/2006/customXml" ds:itemID="{4D319141-0E60-4AC8-BD90-C21499090D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e81fd9-55d0-4fbe-a61b-11bb5c8911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EB526A-0E17-4F9C-A71D-0D1F5EA8CC4A}">
  <ds:schemaRefs>
    <ds:schemaRef ds:uri="5ae81fd9-55d0-4fbe-a61b-11bb5c891141"/>
    <ds:schemaRef ds:uri="http://schemas.microsoft.com/office/2006/metadata/properties"/>
    <ds:schemaRef ds:uri="http://schemas.microsoft.com/office/2006/documentManagement/types"/>
    <ds:schemaRef ds:uri="http://purl.org/dc/dcmitype/"/>
    <ds:schemaRef ds:uri="http://www.w3.org/XML/1998/namespace"/>
    <ds:schemaRef ds:uri="http://schemas.microsoft.com/office/infopath/2007/PartnerControls"/>
    <ds:schemaRef ds:uri="http://purl.org/dc/elements/1.1/"/>
    <ds:schemaRef ds:uri="http://purl.org/dc/term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APA Theme</Template>
  <TotalTime>46184</TotalTime>
  <Words>3772</Words>
  <Application>Microsoft Office PowerPoint</Application>
  <PresentationFormat>On-screen Show (4:3)</PresentationFormat>
  <Paragraphs>460</Paragraphs>
  <Slides>48</Slides>
  <Notes>38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48</vt:i4>
      </vt:variant>
    </vt:vector>
  </HeadingPairs>
  <TitlesOfParts>
    <vt:vector size="57" baseType="lpstr">
      <vt:lpstr>ＭＳ Ｐゴシック</vt:lpstr>
      <vt:lpstr>Arial</vt:lpstr>
      <vt:lpstr>Arial Black</vt:lpstr>
      <vt:lpstr>Calibri</vt:lpstr>
      <vt:lpstr>Calibri Light</vt:lpstr>
      <vt:lpstr>Wingdings</vt:lpstr>
      <vt:lpstr>Wingdings 3</vt:lpstr>
      <vt:lpstr>1_Office Theme</vt:lpstr>
      <vt:lpstr>AI Presentation Template_90th</vt:lpstr>
      <vt:lpstr>PowerPoint Presentation</vt:lpstr>
      <vt:lpstr>Coop Agreements</vt:lpstr>
      <vt:lpstr>Don’t We Already Know How To Build a Longitudinal Joint?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Rolling Unsupported Edge? </vt:lpstr>
      <vt:lpstr>PowerPoint Presentation</vt:lpstr>
      <vt:lpstr>PowerPoint Presentation</vt:lpstr>
      <vt:lpstr>PowerPoint Presentation</vt:lpstr>
      <vt:lpstr>PowerPoint Presentation</vt:lpstr>
      <vt:lpstr>Importance of Tack Coats</vt:lpstr>
      <vt:lpstr>PowerPoint Presentation</vt:lpstr>
      <vt:lpstr>What is going on and why? </vt:lpstr>
      <vt:lpstr>PowerPoint Presentation</vt:lpstr>
      <vt:lpstr>8–10 years est. Interstate Pavement</vt:lpstr>
      <vt:lpstr>What The Worth It To Apply A Tack Coat?</vt:lpstr>
      <vt:lpstr>Common Tack Coat Questions</vt:lpstr>
      <vt:lpstr>Common Tack Coat Question</vt:lpstr>
      <vt:lpstr>PowerPoint Presentation</vt:lpstr>
      <vt:lpstr>PowerPoint Presentation</vt:lpstr>
      <vt:lpstr>PowerPoint Presentation</vt:lpstr>
      <vt:lpstr>PowerPoint Presentation</vt:lpstr>
      <vt:lpstr>PowerPoint Presentation</vt:lpstr>
      <vt:lpstr>NCAT Report 16-02 (2016)</vt:lpstr>
      <vt:lpstr>Balance the Mix Design</vt:lpstr>
      <vt:lpstr>Choosing a Gradation</vt:lpstr>
      <vt:lpstr>Lift Thickness’ Effect on Compaction</vt:lpstr>
      <vt:lpstr>Asphalt Mixtures</vt:lpstr>
      <vt:lpstr>Cost of Compaction</vt:lpstr>
      <vt:lpstr>Material Cooling</vt:lpstr>
      <vt:lpstr>PowerPoint Presentation</vt:lpstr>
      <vt:lpstr>Paver Speed and Output</vt:lpstr>
      <vt:lpstr>Establishing Rolling Pattern</vt:lpstr>
      <vt:lpstr>Vibratory Rollers - Amplitude</vt:lpstr>
      <vt:lpstr>Drum Impacts per Foot</vt:lpstr>
      <vt:lpstr>Additional Vibratory Rollers</vt:lpstr>
      <vt:lpstr>Additional Vibratory Rollers</vt:lpstr>
      <vt:lpstr>Maximizing Our R.O.I.</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Tack Coats</dc:title>
  <dc:creator>Dave</dc:creator>
  <cp:lastModifiedBy>Wayne Jones</cp:lastModifiedBy>
  <cp:revision>945</cp:revision>
  <cp:lastPrinted>2015-11-20T21:31:40Z</cp:lastPrinted>
  <dcterms:created xsi:type="dcterms:W3CDTF">2013-06-27T13:06:14Z</dcterms:created>
  <dcterms:modified xsi:type="dcterms:W3CDTF">2017-09-18T13:50:27Z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0x0101006ACD888E60225A4B8331C2FDA05DA6F3</vt:lpwstr>
  </property>
</Properties>
</file>