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38"/>
  </p:notesMasterIdLst>
  <p:sldIdLst>
    <p:sldId id="256" r:id="rId2"/>
    <p:sldId id="306" r:id="rId3"/>
    <p:sldId id="307" r:id="rId4"/>
    <p:sldId id="308" r:id="rId5"/>
    <p:sldId id="363" r:id="rId6"/>
    <p:sldId id="309" r:id="rId7"/>
    <p:sldId id="310" r:id="rId8"/>
    <p:sldId id="346" r:id="rId9"/>
    <p:sldId id="317" r:id="rId10"/>
    <p:sldId id="354" r:id="rId11"/>
    <p:sldId id="355" r:id="rId12"/>
    <p:sldId id="356" r:id="rId13"/>
    <p:sldId id="357" r:id="rId14"/>
    <p:sldId id="358" r:id="rId15"/>
    <p:sldId id="359" r:id="rId16"/>
    <p:sldId id="360" r:id="rId17"/>
    <p:sldId id="361" r:id="rId18"/>
    <p:sldId id="362" r:id="rId19"/>
    <p:sldId id="351" r:id="rId20"/>
    <p:sldId id="340" r:id="rId21"/>
    <p:sldId id="339" r:id="rId22"/>
    <p:sldId id="344" r:id="rId23"/>
    <p:sldId id="345" r:id="rId24"/>
    <p:sldId id="342" r:id="rId25"/>
    <p:sldId id="343" r:id="rId26"/>
    <p:sldId id="349" r:id="rId27"/>
    <p:sldId id="350" r:id="rId28"/>
    <p:sldId id="328" r:id="rId29"/>
    <p:sldId id="329" r:id="rId30"/>
    <p:sldId id="330" r:id="rId31"/>
    <p:sldId id="334" r:id="rId32"/>
    <p:sldId id="337" r:id="rId33"/>
    <p:sldId id="335" r:id="rId34"/>
    <p:sldId id="352" r:id="rId35"/>
    <p:sldId id="353" r:id="rId36"/>
    <p:sldId id="336" r:id="rId37"/>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ylor, Peter C [CCE E]" initials="TPC[E" lastIdx="4" clrIdx="0">
    <p:extLst>
      <p:ext uri="{19B8F6BF-5375-455C-9EA6-DF929625EA0E}">
        <p15:presenceInfo xmlns:p15="http://schemas.microsoft.com/office/powerpoint/2012/main" userId="S-1-5-21-1659004503-1450960922-1606980848-1958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95BDFD-309D-4BC7-9B4B-0EBA00B741B9}">
  <a:tblStyle styleId="{7095BDFD-309D-4BC7-9B4B-0EBA00B741B9}" styleName="Table_0"/>
  <a:tblStyle styleId="{16CDA98C-50E9-46CC-B173-EB6E449AD0A2}" styleName="Table_0"/>
  <a:tblStyle styleId="{A07607E1-F8B7-4EF8-A307-B51B26D2B894}"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0" autoAdjust="0"/>
  </p:normalViewPr>
  <p:slideViewPr>
    <p:cSldViewPr snapToGrid="0">
      <p:cViewPr varScale="1">
        <p:scale>
          <a:sx n="91" d="100"/>
          <a:sy n="91" d="100"/>
        </p:scale>
        <p:origin x="113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169800" cy="4788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4143587" y="0"/>
            <a:ext cx="3169799" cy="4788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258887" y="719138"/>
            <a:ext cx="4800600" cy="36006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29827" y="4561228"/>
            <a:ext cx="5855400" cy="43203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36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120813"/>
            <a:ext cx="3169800" cy="4788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4143587" y="9120813"/>
            <a:ext cx="3169799" cy="478800"/>
          </a:xfrm>
          <a:prstGeom prst="rect">
            <a:avLst/>
          </a:prstGeom>
          <a:noFill/>
          <a:ln>
            <a:noFill/>
          </a:ln>
        </p:spPr>
        <p:txBody>
          <a:bodyPr lIns="95075" tIns="47525" rIns="95075" bIns="4752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lang="en-US"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258888"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8" name="Shape 28"/>
          <p:cNvSpPr txBox="1">
            <a:spLocks noGrp="1"/>
          </p:cNvSpPr>
          <p:nvPr>
            <p:ph type="body" idx="1"/>
          </p:nvPr>
        </p:nvSpPr>
        <p:spPr>
          <a:xfrm>
            <a:off x="729827" y="4561228"/>
            <a:ext cx="5855400" cy="4320300"/>
          </a:xfrm>
          <a:prstGeom prst="rect">
            <a:avLst/>
          </a:prstGeom>
          <a:noFill/>
          <a:ln>
            <a:noFill/>
          </a:ln>
        </p:spPr>
        <p:txBody>
          <a:bodyPr lIns="95075" tIns="47525" rIns="95075" bIns="47525" anchor="t" anchorCtr="0">
            <a:noAutofit/>
          </a:bodyPr>
          <a:lstStyle/>
          <a:p>
            <a:pPr marL="0" lvl="0" indent="0" algn="l" rtl="0">
              <a:spcBef>
                <a:spcPts val="0"/>
              </a:spcBef>
              <a:spcAft>
                <a:spcPts val="0"/>
              </a:spcAft>
              <a:buSzPct val="25000"/>
              <a:buNone/>
            </a:pPr>
            <a:endParaRPr/>
          </a:p>
        </p:txBody>
      </p:sp>
      <p:sp>
        <p:nvSpPr>
          <p:cNvPr id="29" name="Shape 29"/>
          <p:cNvSpPr txBox="1">
            <a:spLocks noGrp="1"/>
          </p:cNvSpPr>
          <p:nvPr>
            <p:ph type="sldNum" idx="12"/>
          </p:nvPr>
        </p:nvSpPr>
        <p:spPr>
          <a:xfrm>
            <a:off x="4143587" y="9120813"/>
            <a:ext cx="3169799" cy="478800"/>
          </a:xfrm>
          <a:prstGeom prst="rect">
            <a:avLst/>
          </a:prstGeom>
          <a:noFill/>
          <a:ln>
            <a:noFill/>
          </a:ln>
        </p:spPr>
        <p:txBody>
          <a:bodyPr lIns="95075" tIns="47525" rIns="95075" bIns="47525" anchor="b" anchorCtr="0">
            <a:noAutofit/>
          </a:bodyPr>
          <a:lstStyle/>
          <a:p>
            <a:pPr marL="0" lvl="0" indent="0" algn="r" rtl="0">
              <a:spcBef>
                <a:spcPts val="0"/>
              </a:spcBef>
              <a:spcAft>
                <a:spcPts val="0"/>
              </a:spcAft>
              <a:buSzPct val="25000"/>
              <a:buNone/>
            </a:pPr>
            <a:fld id="{00000000-1234-1234-1234-123412341234}"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F7C383-3438-415F-B911-13A5B9425204}" type="slidenum">
              <a:rPr kumimoji="0" lang="en-CA"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CA"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63889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F7C383-3438-415F-B911-13A5B9425204}" type="slidenum">
              <a:rPr kumimoji="0" lang="en-CA"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CA"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8557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F7C383-3438-415F-B911-13A5B9425204}" type="slidenum">
              <a:rPr kumimoji="0" lang="en-CA"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CA"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82649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F7C383-3438-415F-B911-13A5B9425204}" type="slidenum">
              <a:rPr kumimoji="0" lang="en-CA"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CA"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73371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F7C383-3438-415F-B911-13A5B9425204}" type="slidenum">
              <a:rPr kumimoji="0" lang="en-CA"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CA"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79267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F7C383-3438-415F-B911-13A5B9425204}" type="slidenum">
              <a:rPr kumimoji="0" lang="en-CA"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CA"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66857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F7C383-3438-415F-B911-13A5B9425204}" type="slidenum">
              <a:rPr kumimoji="0" lang="en-CA"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CA"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3818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F7C383-3438-415F-B911-13A5B9425204}" type="slidenum">
              <a:rPr kumimoji="0" lang="en-CA"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CA"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69545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35F7C383-3438-415F-B911-13A5B9425204}" type="slidenum">
              <a:rPr lang="en-CA" smtClean="0"/>
              <a:pPr/>
              <a:t>20</a:t>
            </a:fld>
            <a:endParaRPr lang="en-CA" dirty="0"/>
          </a:p>
        </p:txBody>
      </p:sp>
    </p:spTree>
    <p:extLst>
      <p:ext uri="{BB962C8B-B14F-4D97-AF65-F5344CB8AC3E}">
        <p14:creationId xmlns:p14="http://schemas.microsoft.com/office/powerpoint/2010/main" val="4175073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35F7C383-3438-415F-B911-13A5B9425204}" type="slidenum">
              <a:rPr lang="en-CA" smtClean="0"/>
              <a:pPr/>
              <a:t>21</a:t>
            </a:fld>
            <a:endParaRPr lang="en-CA" dirty="0"/>
          </a:p>
        </p:txBody>
      </p:sp>
    </p:spTree>
    <p:extLst>
      <p:ext uri="{BB962C8B-B14F-4D97-AF65-F5344CB8AC3E}">
        <p14:creationId xmlns:p14="http://schemas.microsoft.com/office/powerpoint/2010/main" val="2413306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258888"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7" name="Shape 37"/>
          <p:cNvSpPr txBox="1">
            <a:spLocks noGrp="1"/>
          </p:cNvSpPr>
          <p:nvPr>
            <p:ph type="body" idx="1"/>
          </p:nvPr>
        </p:nvSpPr>
        <p:spPr>
          <a:xfrm>
            <a:off x="729827" y="4561228"/>
            <a:ext cx="5855400" cy="4320300"/>
          </a:xfrm>
          <a:prstGeom prst="rect">
            <a:avLst/>
          </a:prstGeom>
          <a:noFill/>
          <a:ln>
            <a:noFill/>
          </a:ln>
        </p:spPr>
        <p:txBody>
          <a:bodyPr lIns="95075" tIns="47525" rIns="95075" bIns="47525" anchor="t" anchorCtr="0">
            <a:noAutofit/>
          </a:bodyPr>
          <a:lstStyle/>
          <a:p>
            <a:pPr marL="0" lvl="0" indent="0" algn="l" rtl="0">
              <a:spcBef>
                <a:spcPts val="0"/>
              </a:spcBef>
              <a:spcAft>
                <a:spcPts val="0"/>
              </a:spcAft>
              <a:buSzPct val="25000"/>
              <a:buNone/>
            </a:pPr>
            <a:endParaRPr/>
          </a:p>
        </p:txBody>
      </p:sp>
      <p:sp>
        <p:nvSpPr>
          <p:cNvPr id="38" name="Shape 38"/>
          <p:cNvSpPr txBox="1">
            <a:spLocks noGrp="1"/>
          </p:cNvSpPr>
          <p:nvPr>
            <p:ph type="sldNum" idx="12"/>
          </p:nvPr>
        </p:nvSpPr>
        <p:spPr>
          <a:xfrm>
            <a:off x="4143587" y="9120813"/>
            <a:ext cx="3169799" cy="478800"/>
          </a:xfrm>
          <a:prstGeom prst="rect">
            <a:avLst/>
          </a:prstGeom>
          <a:noFill/>
          <a:ln>
            <a:noFill/>
          </a:ln>
        </p:spPr>
        <p:txBody>
          <a:bodyPr lIns="95075" tIns="47525" rIns="95075" bIns="47525" anchor="b" anchorCtr="0">
            <a:noAutofit/>
          </a:bodyPr>
          <a:lstStyle/>
          <a:p>
            <a:pPr marL="0" lvl="0" indent="0" algn="r" rtl="0">
              <a:spcBef>
                <a:spcPts val="0"/>
              </a:spcBef>
              <a:spcAft>
                <a:spcPts val="0"/>
              </a:spcAft>
              <a:buSzPct val="25000"/>
              <a:buNone/>
            </a:pPr>
            <a:fld id="{00000000-1234-1234-1234-123412341234}" type="slidenum">
              <a:rPr lang="en-US"/>
              <a:t>2</a:t>
            </a:fld>
            <a:endParaRPr lang="en-US"/>
          </a:p>
        </p:txBody>
      </p:sp>
    </p:spTree>
    <p:extLst>
      <p:ext uri="{BB962C8B-B14F-4D97-AF65-F5344CB8AC3E}">
        <p14:creationId xmlns:p14="http://schemas.microsoft.com/office/powerpoint/2010/main" val="352678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35F7C383-3438-415F-B911-13A5B9425204}" type="slidenum">
              <a:rPr lang="en-CA" smtClean="0"/>
              <a:pPr/>
              <a:t>22</a:t>
            </a:fld>
            <a:endParaRPr lang="en-CA" dirty="0"/>
          </a:p>
        </p:txBody>
      </p:sp>
    </p:spTree>
    <p:extLst>
      <p:ext uri="{BB962C8B-B14F-4D97-AF65-F5344CB8AC3E}">
        <p14:creationId xmlns:p14="http://schemas.microsoft.com/office/powerpoint/2010/main" val="552986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35F7C383-3438-415F-B911-13A5B9425204}" type="slidenum">
              <a:rPr lang="en-CA" smtClean="0"/>
              <a:pPr/>
              <a:t>23</a:t>
            </a:fld>
            <a:endParaRPr lang="en-CA" dirty="0"/>
          </a:p>
        </p:txBody>
      </p:sp>
    </p:spTree>
    <p:extLst>
      <p:ext uri="{BB962C8B-B14F-4D97-AF65-F5344CB8AC3E}">
        <p14:creationId xmlns:p14="http://schemas.microsoft.com/office/powerpoint/2010/main" val="1399250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35F7C383-3438-415F-B911-13A5B9425204}" type="slidenum">
              <a:rPr lang="en-CA" smtClean="0"/>
              <a:pPr/>
              <a:t>24</a:t>
            </a:fld>
            <a:endParaRPr lang="en-CA" dirty="0"/>
          </a:p>
        </p:txBody>
      </p:sp>
    </p:spTree>
    <p:extLst>
      <p:ext uri="{BB962C8B-B14F-4D97-AF65-F5344CB8AC3E}">
        <p14:creationId xmlns:p14="http://schemas.microsoft.com/office/powerpoint/2010/main" val="2055564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35F7C383-3438-415F-B911-13A5B9425204}" type="slidenum">
              <a:rPr lang="en-CA" smtClean="0"/>
              <a:pPr/>
              <a:t>25</a:t>
            </a:fld>
            <a:endParaRPr lang="en-CA" dirty="0"/>
          </a:p>
        </p:txBody>
      </p:sp>
    </p:spTree>
    <p:extLst>
      <p:ext uri="{BB962C8B-B14F-4D97-AF65-F5344CB8AC3E}">
        <p14:creationId xmlns:p14="http://schemas.microsoft.com/office/powerpoint/2010/main" val="3517351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Base case plus eight alternative cases.</a:t>
            </a:r>
          </a:p>
          <a:p>
            <a:r>
              <a:rPr lang="en-US" sz="1200" kern="1200" dirty="0" smtClean="0">
                <a:solidFill>
                  <a:schemeClr val="tx1"/>
                </a:solidFill>
                <a:effectLst/>
                <a:latin typeface="+mn-lt"/>
                <a:ea typeface="+mn-ea"/>
                <a:cs typeface="+mn-cs"/>
              </a:rPr>
              <a:t>- A negligible change in the proportion of coarse and fine aggregates (61:39).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F7C383-3438-415F-B911-13A5B9425204}" type="slidenum">
              <a:rPr lang="en-CA" smtClean="0"/>
              <a:pPr/>
              <a:t>26</a:t>
            </a:fld>
            <a:endParaRPr lang="en-CA" dirty="0"/>
          </a:p>
        </p:txBody>
      </p:sp>
    </p:spTree>
    <p:extLst>
      <p:ext uri="{BB962C8B-B14F-4D97-AF65-F5344CB8AC3E}">
        <p14:creationId xmlns:p14="http://schemas.microsoft.com/office/powerpoint/2010/main" val="1094098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Case 8 is intended to show the effect of possible extension of initial pavement service life (extended M &amp; R) due to the use of ternary concrete mix or other means (e.g., pavement designed for a longer service life). In this case, the timing of the M and R treatments were arbitrarily delayed by 5 years from the regular M and R treatments.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F7C383-3438-415F-B911-13A5B9425204}" type="slidenum">
              <a:rPr lang="en-CA" smtClean="0"/>
              <a:pPr/>
              <a:t>27</a:t>
            </a:fld>
            <a:endParaRPr lang="en-CA" dirty="0"/>
          </a:p>
        </p:txBody>
      </p:sp>
    </p:spTree>
    <p:extLst>
      <p:ext uri="{BB962C8B-B14F-4D97-AF65-F5344CB8AC3E}">
        <p14:creationId xmlns:p14="http://schemas.microsoft.com/office/powerpoint/2010/main" val="3765612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Embodied effect (material and equipment) includes the effects of material manufacturing and equipment use.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 embodied transportation effect includes effects of material and equipment transportation.  </a:t>
            </a:r>
            <a:endParaRPr lang="en-CA" sz="1200" kern="1200" dirty="0">
              <a:solidFill>
                <a:schemeClr val="tx1"/>
              </a:solidFill>
              <a:effectLst/>
              <a:latin typeface="+mn-lt"/>
              <a:ea typeface="+mn-ea"/>
              <a:cs typeface="+mn-cs"/>
            </a:endParaRPr>
          </a:p>
          <a:p>
            <a:pPr>
              <a:buFontTx/>
              <a:buChar char="-"/>
            </a:pPr>
            <a:r>
              <a:rPr lang="en-US" sz="1200" kern="1200" dirty="0">
                <a:solidFill>
                  <a:schemeClr val="tx1"/>
                </a:solidFill>
                <a:effectLst/>
                <a:latin typeface="+mn-lt"/>
                <a:ea typeface="+mn-ea"/>
                <a:cs typeface="+mn-cs"/>
              </a:rPr>
              <a:t> The highest impact is due to the use phase M &amp; R treatments.</a:t>
            </a:r>
          </a:p>
          <a:p>
            <a:pPr>
              <a:buFontTx/>
              <a:buChar char="-"/>
            </a:pPr>
            <a:r>
              <a:rPr lang="en-US" sz="1200" kern="1200" dirty="0">
                <a:solidFill>
                  <a:schemeClr val="tx1"/>
                </a:solidFill>
                <a:effectLst/>
                <a:latin typeface="+mn-lt"/>
                <a:ea typeface="+mn-ea"/>
                <a:cs typeface="+mn-cs"/>
              </a:rPr>
              <a:t> The embodied effect due to material and equipment contributes to 78% of the total life cycle environmental impact.</a:t>
            </a:r>
          </a:p>
          <a:p>
            <a:pPr>
              <a:buFontTx/>
              <a:buChar char="-"/>
            </a:pPr>
            <a:r>
              <a:rPr lang="en-US" sz="1200" kern="1200" dirty="0">
                <a:solidFill>
                  <a:schemeClr val="tx1"/>
                </a:solidFill>
                <a:effectLst/>
                <a:latin typeface="+mn-lt"/>
                <a:ea typeface="+mn-ea"/>
                <a:cs typeface="+mn-cs"/>
              </a:rPr>
              <a:t> The PVI contributes to 18% of the total life cycle environmental impact.</a:t>
            </a:r>
          </a:p>
          <a:p>
            <a:pPr>
              <a:buFontTx/>
              <a:buChar char="-"/>
            </a:pPr>
            <a:r>
              <a:rPr lang="en-US" sz="1200" kern="1200" dirty="0">
                <a:solidFill>
                  <a:schemeClr val="tx1"/>
                </a:solidFill>
                <a:effectLst/>
                <a:latin typeface="+mn-lt"/>
                <a:ea typeface="+mn-ea"/>
                <a:cs typeface="+mn-cs"/>
              </a:rPr>
              <a:t> The impact of material and equipment transportation is small. </a:t>
            </a:r>
            <a:endParaRPr lang="en-CA" dirty="0"/>
          </a:p>
        </p:txBody>
      </p:sp>
      <p:sp>
        <p:nvSpPr>
          <p:cNvPr id="4" name="Slide Number Placeholder 3"/>
          <p:cNvSpPr>
            <a:spLocks noGrp="1"/>
          </p:cNvSpPr>
          <p:nvPr>
            <p:ph type="sldNum" sz="quarter" idx="10"/>
          </p:nvPr>
        </p:nvSpPr>
        <p:spPr/>
        <p:txBody>
          <a:bodyPr/>
          <a:lstStyle/>
          <a:p>
            <a:fld id="{35F7C383-3438-415F-B911-13A5B9425204}" type="slidenum">
              <a:rPr lang="en-CA" smtClean="0"/>
              <a:pPr/>
              <a:t>28</a:t>
            </a:fld>
            <a:endParaRPr lang="en-CA" dirty="0"/>
          </a:p>
        </p:txBody>
      </p:sp>
    </p:spTree>
    <p:extLst>
      <p:ext uri="{BB962C8B-B14F-4D97-AF65-F5344CB8AC3E}">
        <p14:creationId xmlns:p14="http://schemas.microsoft.com/office/powerpoint/2010/main" val="1623510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 A</a:t>
            </a:r>
            <a:r>
              <a:rPr lang="en-US" sz="1200" kern="1200" baseline="0" dirty="0">
                <a:solidFill>
                  <a:schemeClr val="tx1"/>
                </a:solidFill>
                <a:effectLst/>
                <a:latin typeface="+mn-lt"/>
                <a:ea typeface="+mn-ea"/>
                <a:cs typeface="+mn-cs"/>
              </a:rPr>
              <a:t> 5% </a:t>
            </a:r>
            <a:r>
              <a:rPr lang="en-US" sz="1200" kern="1200" dirty="0">
                <a:solidFill>
                  <a:schemeClr val="tx1"/>
                </a:solidFill>
                <a:effectLst/>
                <a:latin typeface="+mn-lt"/>
                <a:ea typeface="+mn-ea"/>
                <a:cs typeface="+mn-cs"/>
              </a:rPr>
              <a:t>increase in fly ash = 4.6% reduction of GWP</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 25% replacement of cement by slag = 19.6% reduction of GWP</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 Reduction of paste from 355 kg/m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to 307 kg/m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 10.5% reduction of GWP</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 Combined effect of mix design change = 14.6% reduction of GWP</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 Big reduction of steel quantity from 276 tonnes to 126 tonnes = only 1.3% reduction of GWP</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 Total 15.9% reduction of the GWP due to the adoption of new pavement structure and concrete mix design</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 Use of ternary concrete mix could reduce the GWP by 28.9%     </a:t>
            </a:r>
            <a:endParaRPr lang="en-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35F7C383-3438-415F-B911-13A5B9425204}" type="slidenum">
              <a:rPr lang="en-CA" smtClean="0"/>
              <a:pPr/>
              <a:t>29</a:t>
            </a:fld>
            <a:endParaRPr lang="en-CA" dirty="0"/>
          </a:p>
        </p:txBody>
      </p:sp>
    </p:spTree>
    <p:extLst>
      <p:ext uri="{BB962C8B-B14F-4D97-AF65-F5344CB8AC3E}">
        <p14:creationId xmlns:p14="http://schemas.microsoft.com/office/powerpoint/2010/main" val="4267797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 No change</a:t>
            </a:r>
            <a:r>
              <a:rPr lang="en-CA" baseline="0" dirty="0"/>
              <a:t> in construction practice = No change in GWP</a:t>
            </a:r>
            <a:endParaRPr lang="en-CA" dirty="0"/>
          </a:p>
        </p:txBody>
      </p:sp>
      <p:sp>
        <p:nvSpPr>
          <p:cNvPr id="4" name="Slide Number Placeholder 3"/>
          <p:cNvSpPr>
            <a:spLocks noGrp="1"/>
          </p:cNvSpPr>
          <p:nvPr>
            <p:ph type="sldNum" sz="quarter" idx="10"/>
          </p:nvPr>
        </p:nvSpPr>
        <p:spPr/>
        <p:txBody>
          <a:bodyPr/>
          <a:lstStyle/>
          <a:p>
            <a:fld id="{35F7C383-3438-415F-B911-13A5B9425204}" type="slidenum">
              <a:rPr lang="en-CA" smtClean="0"/>
              <a:pPr/>
              <a:t>30</a:t>
            </a:fld>
            <a:endParaRPr lang="en-CA" dirty="0"/>
          </a:p>
        </p:txBody>
      </p:sp>
    </p:spTree>
    <p:extLst>
      <p:ext uri="{BB962C8B-B14F-4D97-AF65-F5344CB8AC3E}">
        <p14:creationId xmlns:p14="http://schemas.microsoft.com/office/powerpoint/2010/main" val="4087043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pPr>
              <a:buFontTx/>
              <a:buChar char="-"/>
            </a:pPr>
            <a:r>
              <a:rPr lang="en-US" sz="1200" kern="1200" dirty="0">
                <a:solidFill>
                  <a:schemeClr val="tx1"/>
                </a:solidFill>
                <a:effectLst/>
                <a:latin typeface="+mn-lt"/>
                <a:ea typeface="+mn-ea"/>
                <a:cs typeface="+mn-cs"/>
              </a:rPr>
              <a:t> Comparisons of total GWP excluding and including the PVI. </a:t>
            </a:r>
          </a:p>
          <a:p>
            <a:pPr>
              <a:buFontTx/>
              <a:buChar char="-"/>
            </a:pPr>
            <a:r>
              <a:rPr lang="en-US" sz="1200" kern="1200" dirty="0">
                <a:solidFill>
                  <a:schemeClr val="tx1"/>
                </a:solidFill>
                <a:effectLst/>
                <a:latin typeface="+mn-lt"/>
                <a:ea typeface="+mn-ea"/>
                <a:cs typeface="+mn-cs"/>
              </a:rPr>
              <a:t> Manitoba can expect a 6.5% reduction of the GWP, excluding the excess fuel consumption due to the PVI, with the adoption of the new concrete mix deign and steel configurations.  Including the PVI, the overall life cycle GWP reduction is estimated to be 5.3% from base case.</a:t>
            </a:r>
          </a:p>
          <a:p>
            <a:pPr>
              <a:buFontTx/>
              <a:buChar char="-"/>
            </a:pPr>
            <a:r>
              <a:rPr lang="en-US" sz="1200" kern="1200" dirty="0">
                <a:solidFill>
                  <a:schemeClr val="tx1"/>
                </a:solidFill>
                <a:effectLst/>
                <a:latin typeface="+mn-lt"/>
                <a:ea typeface="+mn-ea"/>
                <a:cs typeface="+mn-cs"/>
              </a:rPr>
              <a:t> Another (9.8% - 5.3% =) 4.5% reduction of the GWP may be possible with the use of ternary concrete mix and (12.0% - 9.8% =) 2.2% reduction of the GWP may be possible by extending the initial pavement service life by five years i.e., by constructing more durable pavements.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F7C383-3438-415F-B911-13A5B9425204}" type="slidenum">
              <a:rPr lang="en-CA" smtClean="0"/>
              <a:pPr/>
              <a:t>31</a:t>
            </a:fld>
            <a:endParaRPr lang="en-CA" dirty="0"/>
          </a:p>
        </p:txBody>
      </p:sp>
    </p:spTree>
    <p:extLst>
      <p:ext uri="{BB962C8B-B14F-4D97-AF65-F5344CB8AC3E}">
        <p14:creationId xmlns:p14="http://schemas.microsoft.com/office/powerpoint/2010/main" val="418918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258888"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7" name="Shape 37"/>
          <p:cNvSpPr txBox="1">
            <a:spLocks noGrp="1"/>
          </p:cNvSpPr>
          <p:nvPr>
            <p:ph type="body" idx="1"/>
          </p:nvPr>
        </p:nvSpPr>
        <p:spPr>
          <a:xfrm>
            <a:off x="729827" y="4561228"/>
            <a:ext cx="5855400" cy="4320300"/>
          </a:xfrm>
          <a:prstGeom prst="rect">
            <a:avLst/>
          </a:prstGeom>
          <a:noFill/>
          <a:ln>
            <a:noFill/>
          </a:ln>
        </p:spPr>
        <p:txBody>
          <a:bodyPr lIns="95075" tIns="47525" rIns="95075" bIns="47525" anchor="t" anchorCtr="0">
            <a:noAutofit/>
          </a:bodyPr>
          <a:lstStyle/>
          <a:p>
            <a:pPr marL="0" lvl="0" indent="0" algn="l" rtl="0">
              <a:spcBef>
                <a:spcPts val="0"/>
              </a:spcBef>
              <a:spcAft>
                <a:spcPts val="0"/>
              </a:spcAft>
              <a:buSzPct val="25000"/>
              <a:buNone/>
            </a:pPr>
            <a:endParaRPr/>
          </a:p>
        </p:txBody>
      </p:sp>
      <p:sp>
        <p:nvSpPr>
          <p:cNvPr id="38" name="Shape 38"/>
          <p:cNvSpPr txBox="1">
            <a:spLocks noGrp="1"/>
          </p:cNvSpPr>
          <p:nvPr>
            <p:ph type="sldNum" idx="12"/>
          </p:nvPr>
        </p:nvSpPr>
        <p:spPr>
          <a:xfrm>
            <a:off x="4143587" y="9120813"/>
            <a:ext cx="3169799" cy="478800"/>
          </a:xfrm>
          <a:prstGeom prst="rect">
            <a:avLst/>
          </a:prstGeom>
          <a:noFill/>
          <a:ln>
            <a:noFill/>
          </a:ln>
        </p:spPr>
        <p:txBody>
          <a:bodyPr lIns="95075" tIns="47525" rIns="95075" bIns="47525" anchor="b" anchorCtr="0">
            <a:noAutofit/>
          </a:bodyPr>
          <a:lstStyle/>
          <a:p>
            <a:pPr marL="0" lvl="0" indent="0" algn="r" rtl="0">
              <a:spcBef>
                <a:spcPts val="0"/>
              </a:spcBef>
              <a:spcAft>
                <a:spcPts val="0"/>
              </a:spcAft>
              <a:buSzPct val="25000"/>
              <a:buNone/>
            </a:pPr>
            <a:fld id="{00000000-1234-1234-1234-123412341234}" type="slidenum">
              <a:rPr lang="en-US"/>
              <a:t>3</a:t>
            </a:fld>
            <a:endParaRPr lang="en-US"/>
          </a:p>
        </p:txBody>
      </p:sp>
    </p:spTree>
    <p:extLst>
      <p:ext uri="{BB962C8B-B14F-4D97-AF65-F5344CB8AC3E}">
        <p14:creationId xmlns:p14="http://schemas.microsoft.com/office/powerpoint/2010/main" val="2297559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5F7C383-3438-415F-B911-13A5B9425204}" type="slidenum">
              <a:rPr lang="en-CA" smtClean="0"/>
              <a:pPr/>
              <a:t>33</a:t>
            </a:fld>
            <a:endParaRPr lang="en-CA" dirty="0"/>
          </a:p>
        </p:txBody>
      </p:sp>
    </p:spTree>
    <p:extLst>
      <p:ext uri="{BB962C8B-B14F-4D97-AF65-F5344CB8AC3E}">
        <p14:creationId xmlns:p14="http://schemas.microsoft.com/office/powerpoint/2010/main" val="1506904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5F7C383-3438-415F-B911-13A5B9425204}" type="slidenum">
              <a:rPr lang="en-CA" smtClean="0"/>
              <a:pPr/>
              <a:t>34</a:t>
            </a:fld>
            <a:endParaRPr lang="en-CA" dirty="0"/>
          </a:p>
        </p:txBody>
      </p:sp>
    </p:spTree>
    <p:extLst>
      <p:ext uri="{BB962C8B-B14F-4D97-AF65-F5344CB8AC3E}">
        <p14:creationId xmlns:p14="http://schemas.microsoft.com/office/powerpoint/2010/main" val="2816975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5F7C383-3438-415F-B911-13A5B9425204}" type="slidenum">
              <a:rPr lang="en-CA" smtClean="0"/>
              <a:pPr/>
              <a:t>35</a:t>
            </a:fld>
            <a:endParaRPr lang="en-CA" dirty="0"/>
          </a:p>
        </p:txBody>
      </p:sp>
    </p:spTree>
    <p:extLst>
      <p:ext uri="{BB962C8B-B14F-4D97-AF65-F5344CB8AC3E}">
        <p14:creationId xmlns:p14="http://schemas.microsoft.com/office/powerpoint/2010/main" val="3589423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endParaRPr lang="en-CA" baseline="0" dirty="0"/>
          </a:p>
          <a:p>
            <a:endParaRPr lang="en-CA" dirty="0"/>
          </a:p>
        </p:txBody>
      </p:sp>
      <p:sp>
        <p:nvSpPr>
          <p:cNvPr id="4" name="Slide Number Placeholder 3"/>
          <p:cNvSpPr>
            <a:spLocks noGrp="1"/>
          </p:cNvSpPr>
          <p:nvPr>
            <p:ph type="sldNum" sz="quarter" idx="10"/>
          </p:nvPr>
        </p:nvSpPr>
        <p:spPr/>
        <p:txBody>
          <a:bodyPr/>
          <a:lstStyle/>
          <a:p>
            <a:fld id="{35F7C383-3438-415F-B911-13A5B9425204}" type="slidenum">
              <a:rPr lang="en-CA" smtClean="0"/>
              <a:pPr/>
              <a:t>36</a:t>
            </a:fld>
            <a:endParaRPr lang="en-CA" dirty="0"/>
          </a:p>
        </p:txBody>
      </p:sp>
    </p:spTree>
    <p:extLst>
      <p:ext uri="{BB962C8B-B14F-4D97-AF65-F5344CB8AC3E}">
        <p14:creationId xmlns:p14="http://schemas.microsoft.com/office/powerpoint/2010/main" val="761402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258888"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7" name="Shape 37"/>
          <p:cNvSpPr txBox="1">
            <a:spLocks noGrp="1"/>
          </p:cNvSpPr>
          <p:nvPr>
            <p:ph type="body" idx="1"/>
          </p:nvPr>
        </p:nvSpPr>
        <p:spPr>
          <a:xfrm>
            <a:off x="729827" y="4561228"/>
            <a:ext cx="5855400" cy="4320300"/>
          </a:xfrm>
          <a:prstGeom prst="rect">
            <a:avLst/>
          </a:prstGeom>
          <a:noFill/>
          <a:ln>
            <a:noFill/>
          </a:ln>
        </p:spPr>
        <p:txBody>
          <a:bodyPr lIns="95075" tIns="47525" rIns="95075" bIns="47525" anchor="t" anchorCtr="0">
            <a:noAutofit/>
          </a:bodyPr>
          <a:lstStyle/>
          <a:p>
            <a:pPr marL="0" lvl="0" indent="0" algn="l" rtl="0">
              <a:spcBef>
                <a:spcPts val="0"/>
              </a:spcBef>
              <a:spcAft>
                <a:spcPts val="0"/>
              </a:spcAft>
              <a:buSzPct val="25000"/>
              <a:buNone/>
            </a:pPr>
            <a:endParaRPr/>
          </a:p>
        </p:txBody>
      </p:sp>
      <p:sp>
        <p:nvSpPr>
          <p:cNvPr id="38" name="Shape 38"/>
          <p:cNvSpPr txBox="1">
            <a:spLocks noGrp="1"/>
          </p:cNvSpPr>
          <p:nvPr>
            <p:ph type="sldNum" idx="12"/>
          </p:nvPr>
        </p:nvSpPr>
        <p:spPr>
          <a:xfrm>
            <a:off x="4143587" y="9120813"/>
            <a:ext cx="3169799" cy="478800"/>
          </a:xfrm>
          <a:prstGeom prst="rect">
            <a:avLst/>
          </a:prstGeom>
          <a:noFill/>
          <a:ln>
            <a:noFill/>
          </a:ln>
        </p:spPr>
        <p:txBody>
          <a:bodyPr lIns="95075" tIns="47525" rIns="95075" bIns="47525" anchor="b" anchorCtr="0">
            <a:noAutofit/>
          </a:bodyPr>
          <a:lstStyle/>
          <a:p>
            <a:pPr marL="0" lvl="0" indent="0" algn="r" rtl="0">
              <a:spcBef>
                <a:spcPts val="0"/>
              </a:spcBef>
              <a:spcAft>
                <a:spcPts val="0"/>
              </a:spcAft>
              <a:buSzPct val="25000"/>
              <a:buNone/>
            </a:pPr>
            <a:fld id="{00000000-1234-1234-1234-123412341234}" type="slidenum">
              <a:rPr lang="en-US"/>
              <a:t>4</a:t>
            </a:fld>
            <a:endParaRPr lang="en-US"/>
          </a:p>
        </p:txBody>
      </p:sp>
    </p:spTree>
    <p:extLst>
      <p:ext uri="{BB962C8B-B14F-4D97-AF65-F5344CB8AC3E}">
        <p14:creationId xmlns:p14="http://schemas.microsoft.com/office/powerpoint/2010/main" val="26395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258888"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7" name="Shape 37"/>
          <p:cNvSpPr txBox="1">
            <a:spLocks noGrp="1"/>
          </p:cNvSpPr>
          <p:nvPr>
            <p:ph type="body" idx="1"/>
          </p:nvPr>
        </p:nvSpPr>
        <p:spPr>
          <a:xfrm>
            <a:off x="729827" y="4561228"/>
            <a:ext cx="5855400" cy="4320300"/>
          </a:xfrm>
          <a:prstGeom prst="rect">
            <a:avLst/>
          </a:prstGeom>
          <a:noFill/>
          <a:ln>
            <a:noFill/>
          </a:ln>
        </p:spPr>
        <p:txBody>
          <a:bodyPr lIns="95075" tIns="47525" rIns="95075" bIns="47525" anchor="t" anchorCtr="0">
            <a:noAutofit/>
          </a:bodyPr>
          <a:lstStyle/>
          <a:p>
            <a:pPr marL="0" lvl="0" indent="0" algn="l" rtl="0">
              <a:spcBef>
                <a:spcPts val="0"/>
              </a:spcBef>
              <a:spcAft>
                <a:spcPts val="0"/>
              </a:spcAft>
              <a:buSzPct val="25000"/>
              <a:buNone/>
            </a:pPr>
            <a:endParaRPr/>
          </a:p>
        </p:txBody>
      </p:sp>
      <p:sp>
        <p:nvSpPr>
          <p:cNvPr id="38" name="Shape 38"/>
          <p:cNvSpPr txBox="1">
            <a:spLocks noGrp="1"/>
          </p:cNvSpPr>
          <p:nvPr>
            <p:ph type="sldNum" idx="12"/>
          </p:nvPr>
        </p:nvSpPr>
        <p:spPr>
          <a:xfrm>
            <a:off x="4143587" y="9120813"/>
            <a:ext cx="3169799" cy="478800"/>
          </a:xfrm>
          <a:prstGeom prst="rect">
            <a:avLst/>
          </a:prstGeom>
          <a:noFill/>
          <a:ln>
            <a:noFill/>
          </a:ln>
        </p:spPr>
        <p:txBody>
          <a:bodyPr lIns="95075" tIns="47525" rIns="95075" bIns="47525" anchor="b" anchorCtr="0">
            <a:noAutofit/>
          </a:bodyPr>
          <a:lstStyle/>
          <a:p>
            <a:pPr marL="0" lvl="0" indent="0" algn="r" rtl="0">
              <a:spcBef>
                <a:spcPts val="0"/>
              </a:spcBef>
              <a:spcAft>
                <a:spcPts val="0"/>
              </a:spcAft>
              <a:buSzPct val="25000"/>
              <a:buNone/>
            </a:pPr>
            <a:fld id="{00000000-1234-1234-1234-123412341234}" type="slidenum">
              <a:rPr lang="en-US"/>
              <a:t>5</a:t>
            </a:fld>
            <a:endParaRPr lang="en-US"/>
          </a:p>
        </p:txBody>
      </p:sp>
    </p:spTree>
    <p:extLst>
      <p:ext uri="{BB962C8B-B14F-4D97-AF65-F5344CB8AC3E}">
        <p14:creationId xmlns:p14="http://schemas.microsoft.com/office/powerpoint/2010/main" val="3207298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258888"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7" name="Shape 37"/>
          <p:cNvSpPr txBox="1">
            <a:spLocks noGrp="1"/>
          </p:cNvSpPr>
          <p:nvPr>
            <p:ph type="body" idx="1"/>
          </p:nvPr>
        </p:nvSpPr>
        <p:spPr>
          <a:xfrm>
            <a:off x="729827" y="4561228"/>
            <a:ext cx="5855400" cy="4320300"/>
          </a:xfrm>
          <a:prstGeom prst="rect">
            <a:avLst/>
          </a:prstGeom>
          <a:noFill/>
          <a:ln>
            <a:noFill/>
          </a:ln>
        </p:spPr>
        <p:txBody>
          <a:bodyPr lIns="95075" tIns="47525" rIns="95075" bIns="47525" anchor="t" anchorCtr="0">
            <a:noAutofit/>
          </a:bodyPr>
          <a:lstStyle/>
          <a:p>
            <a:pPr marL="0" lvl="0" indent="0" algn="l" rtl="0">
              <a:spcBef>
                <a:spcPts val="0"/>
              </a:spcBef>
              <a:spcAft>
                <a:spcPts val="0"/>
              </a:spcAft>
              <a:buSzPct val="25000"/>
              <a:buNone/>
            </a:pPr>
            <a:endParaRPr/>
          </a:p>
        </p:txBody>
      </p:sp>
      <p:sp>
        <p:nvSpPr>
          <p:cNvPr id="38" name="Shape 38"/>
          <p:cNvSpPr txBox="1">
            <a:spLocks noGrp="1"/>
          </p:cNvSpPr>
          <p:nvPr>
            <p:ph type="sldNum" idx="12"/>
          </p:nvPr>
        </p:nvSpPr>
        <p:spPr>
          <a:xfrm>
            <a:off x="4143587" y="9120813"/>
            <a:ext cx="3169799" cy="478800"/>
          </a:xfrm>
          <a:prstGeom prst="rect">
            <a:avLst/>
          </a:prstGeom>
          <a:noFill/>
          <a:ln>
            <a:noFill/>
          </a:ln>
        </p:spPr>
        <p:txBody>
          <a:bodyPr lIns="95075" tIns="47525" rIns="95075" bIns="47525" anchor="b" anchorCtr="0">
            <a:noAutofit/>
          </a:bodyPr>
          <a:lstStyle/>
          <a:p>
            <a:pPr marL="0" lvl="0" indent="0" algn="r" rtl="0">
              <a:spcBef>
                <a:spcPts val="0"/>
              </a:spcBef>
              <a:spcAft>
                <a:spcPts val="0"/>
              </a:spcAft>
              <a:buSzPct val="25000"/>
              <a:buNone/>
            </a:pPr>
            <a:fld id="{00000000-1234-1234-1234-123412341234}" type="slidenum">
              <a:rPr lang="en-US"/>
              <a:t>6</a:t>
            </a:fld>
            <a:endParaRPr lang="en-US"/>
          </a:p>
        </p:txBody>
      </p:sp>
    </p:spTree>
    <p:extLst>
      <p:ext uri="{BB962C8B-B14F-4D97-AF65-F5344CB8AC3E}">
        <p14:creationId xmlns:p14="http://schemas.microsoft.com/office/powerpoint/2010/main" val="772664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258888" y="719138"/>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7" name="Shape 37"/>
          <p:cNvSpPr txBox="1">
            <a:spLocks noGrp="1"/>
          </p:cNvSpPr>
          <p:nvPr>
            <p:ph type="body" idx="1"/>
          </p:nvPr>
        </p:nvSpPr>
        <p:spPr>
          <a:xfrm>
            <a:off x="729827" y="4561228"/>
            <a:ext cx="5855400" cy="4320300"/>
          </a:xfrm>
          <a:prstGeom prst="rect">
            <a:avLst/>
          </a:prstGeom>
          <a:noFill/>
          <a:ln>
            <a:noFill/>
          </a:ln>
        </p:spPr>
        <p:txBody>
          <a:bodyPr lIns="95075" tIns="47525" rIns="95075" bIns="47525" anchor="t" anchorCtr="0">
            <a:noAutofit/>
          </a:bodyPr>
          <a:lstStyle/>
          <a:p>
            <a:pPr marL="0" lvl="0" indent="0" algn="l" rtl="0">
              <a:spcBef>
                <a:spcPts val="0"/>
              </a:spcBef>
              <a:spcAft>
                <a:spcPts val="0"/>
              </a:spcAft>
              <a:buSzPct val="25000"/>
              <a:buNone/>
            </a:pPr>
            <a:endParaRPr/>
          </a:p>
        </p:txBody>
      </p:sp>
      <p:sp>
        <p:nvSpPr>
          <p:cNvPr id="38" name="Shape 38"/>
          <p:cNvSpPr txBox="1">
            <a:spLocks noGrp="1"/>
          </p:cNvSpPr>
          <p:nvPr>
            <p:ph type="sldNum" idx="12"/>
          </p:nvPr>
        </p:nvSpPr>
        <p:spPr>
          <a:xfrm>
            <a:off x="4143587" y="9120813"/>
            <a:ext cx="3169799" cy="478800"/>
          </a:xfrm>
          <a:prstGeom prst="rect">
            <a:avLst/>
          </a:prstGeom>
          <a:noFill/>
          <a:ln>
            <a:noFill/>
          </a:ln>
        </p:spPr>
        <p:txBody>
          <a:bodyPr lIns="95075" tIns="47525" rIns="95075" bIns="47525" anchor="b" anchorCtr="0">
            <a:noAutofit/>
          </a:bodyPr>
          <a:lstStyle/>
          <a:p>
            <a:pPr marL="0" lvl="0" indent="0" algn="r" rtl="0">
              <a:spcBef>
                <a:spcPts val="0"/>
              </a:spcBef>
              <a:spcAft>
                <a:spcPts val="0"/>
              </a:spcAft>
              <a:buSzPct val="25000"/>
              <a:buNone/>
            </a:pPr>
            <a:fld id="{00000000-1234-1234-1234-123412341234}" type="slidenum">
              <a:rPr lang="en-US"/>
              <a:t>7</a:t>
            </a:fld>
            <a:endParaRPr lang="en-US"/>
          </a:p>
        </p:txBody>
      </p:sp>
    </p:spTree>
    <p:extLst>
      <p:ext uri="{BB962C8B-B14F-4D97-AF65-F5344CB8AC3E}">
        <p14:creationId xmlns:p14="http://schemas.microsoft.com/office/powerpoint/2010/main" val="2726161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19138"/>
            <a:ext cx="4800600" cy="3600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35F7C383-3438-415F-B911-13A5B9425204}" type="slidenum">
              <a:rPr lang="en-CA" smtClean="0"/>
              <a:pPr/>
              <a:t>8</a:t>
            </a:fld>
            <a:endParaRPr lang="en-CA" dirty="0"/>
          </a:p>
        </p:txBody>
      </p:sp>
    </p:spTree>
    <p:extLst>
      <p:ext uri="{BB962C8B-B14F-4D97-AF65-F5344CB8AC3E}">
        <p14:creationId xmlns:p14="http://schemas.microsoft.com/office/powerpoint/2010/main" val="3658521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898859" eaLnBrk="0" hangingPunct="0">
              <a:defRPr sz="1200" b="1">
                <a:solidFill>
                  <a:srgbClr val="000000"/>
                </a:solidFill>
                <a:latin typeface="Arial" charset="0"/>
                <a:cs typeface="Arial" charset="0"/>
              </a:defRPr>
            </a:lvl1pPr>
            <a:lvl2pPr marL="729057" indent="-280406" defTabSz="898859" eaLnBrk="0" hangingPunct="0">
              <a:defRPr sz="1200" b="1">
                <a:solidFill>
                  <a:srgbClr val="000000"/>
                </a:solidFill>
                <a:latin typeface="Arial" charset="0"/>
                <a:cs typeface="Arial" charset="0"/>
              </a:defRPr>
            </a:lvl2pPr>
            <a:lvl3pPr marL="1121626" indent="-224325" defTabSz="898859" eaLnBrk="0" hangingPunct="0">
              <a:defRPr sz="1200" b="1">
                <a:solidFill>
                  <a:srgbClr val="000000"/>
                </a:solidFill>
                <a:latin typeface="Arial" charset="0"/>
                <a:cs typeface="Arial" charset="0"/>
              </a:defRPr>
            </a:lvl3pPr>
            <a:lvl4pPr marL="1570276" indent="-224325" defTabSz="898859" eaLnBrk="0" hangingPunct="0">
              <a:defRPr sz="1200" b="1">
                <a:solidFill>
                  <a:srgbClr val="000000"/>
                </a:solidFill>
                <a:latin typeface="Arial" charset="0"/>
                <a:cs typeface="Arial" charset="0"/>
              </a:defRPr>
            </a:lvl4pPr>
            <a:lvl5pPr marL="2018927" indent="-224325" defTabSz="898859" eaLnBrk="0" hangingPunct="0">
              <a:defRPr sz="1200" b="1">
                <a:solidFill>
                  <a:srgbClr val="000000"/>
                </a:solidFill>
                <a:latin typeface="Arial" charset="0"/>
                <a:cs typeface="Arial" charset="0"/>
              </a:defRPr>
            </a:lvl5pPr>
            <a:lvl6pPr marL="2467577" indent="-224325" algn="ctr" defTabSz="898859" eaLnBrk="0" fontAlgn="base" hangingPunct="0">
              <a:spcBef>
                <a:spcPct val="0"/>
              </a:spcBef>
              <a:spcAft>
                <a:spcPct val="0"/>
              </a:spcAft>
              <a:defRPr sz="1200" b="1">
                <a:solidFill>
                  <a:srgbClr val="000000"/>
                </a:solidFill>
                <a:latin typeface="Arial" charset="0"/>
                <a:cs typeface="Arial" charset="0"/>
              </a:defRPr>
            </a:lvl6pPr>
            <a:lvl7pPr marL="2916227" indent="-224325" algn="ctr" defTabSz="898859" eaLnBrk="0" fontAlgn="base" hangingPunct="0">
              <a:spcBef>
                <a:spcPct val="0"/>
              </a:spcBef>
              <a:spcAft>
                <a:spcPct val="0"/>
              </a:spcAft>
              <a:defRPr sz="1200" b="1">
                <a:solidFill>
                  <a:srgbClr val="000000"/>
                </a:solidFill>
                <a:latin typeface="Arial" charset="0"/>
                <a:cs typeface="Arial" charset="0"/>
              </a:defRPr>
            </a:lvl7pPr>
            <a:lvl8pPr marL="3364878" indent="-224325" algn="ctr" defTabSz="898859" eaLnBrk="0" fontAlgn="base" hangingPunct="0">
              <a:spcBef>
                <a:spcPct val="0"/>
              </a:spcBef>
              <a:spcAft>
                <a:spcPct val="0"/>
              </a:spcAft>
              <a:defRPr sz="1200" b="1">
                <a:solidFill>
                  <a:srgbClr val="000000"/>
                </a:solidFill>
                <a:latin typeface="Arial" charset="0"/>
                <a:cs typeface="Arial" charset="0"/>
              </a:defRPr>
            </a:lvl8pPr>
            <a:lvl9pPr marL="3813528" indent="-224325" algn="ctr" defTabSz="898859" eaLnBrk="0" fontAlgn="base" hangingPunct="0">
              <a:spcBef>
                <a:spcPct val="0"/>
              </a:spcBef>
              <a:spcAft>
                <a:spcPct val="0"/>
              </a:spcAft>
              <a:defRPr sz="1200" b="1">
                <a:solidFill>
                  <a:srgbClr val="000000"/>
                </a:solidFill>
                <a:latin typeface="Arial" charset="0"/>
                <a:cs typeface="Arial" charset="0"/>
              </a:defRPr>
            </a:lvl9pPr>
          </a:lstStyle>
          <a:p>
            <a:pPr eaLnBrk="1" hangingPunct="1"/>
            <a:fld id="{537EEEDA-C7A2-4671-BAB3-7148E4A1D984}" type="slidenum">
              <a:rPr lang="en-US" smtClean="0">
                <a:solidFill>
                  <a:prstClr val="black"/>
                </a:solidFill>
              </a:rPr>
              <a:pPr eaLnBrk="1" hangingPunct="1"/>
              <a:t>9</a:t>
            </a:fld>
            <a:endParaRPr lang="en-US" smtClean="0">
              <a:solidFill>
                <a:prstClr val="black"/>
              </a:solidFill>
            </a:endParaRPr>
          </a:p>
        </p:txBody>
      </p:sp>
      <p:sp>
        <p:nvSpPr>
          <p:cNvPr id="73731" name="Rectangle 2"/>
          <p:cNvSpPr>
            <a:spLocks noGrp="1" noRot="1" noChangeAspect="1" noChangeArrowheads="1" noTextEdit="1"/>
          </p:cNvSpPr>
          <p:nvPr>
            <p:ph type="sldImg"/>
          </p:nvPr>
        </p:nvSpPr>
        <p:spPr>
          <a:xfrm>
            <a:off x="1152525" y="692150"/>
            <a:ext cx="4556125" cy="3417888"/>
          </a:xfrm>
          <a:ln w="12700" cap="flat">
            <a:solidFill>
              <a:schemeClr val="tx1"/>
            </a:solidFill>
          </a:ln>
        </p:spPr>
      </p:sp>
      <p:sp>
        <p:nvSpPr>
          <p:cNvPr id="73732" name="Rectangle 3"/>
          <p:cNvSpPr>
            <a:spLocks noGrp="1" noChangeArrowheads="1"/>
          </p:cNvSpPr>
          <p:nvPr>
            <p:ph type="body" idx="1"/>
          </p:nvPr>
        </p:nvSpPr>
        <p:spPr>
          <a:xfrm>
            <a:off x="914711" y="4342464"/>
            <a:ext cx="5028579" cy="4114487"/>
          </a:xfrm>
          <a:noFill/>
        </p:spPr>
        <p:txBody>
          <a:bodyPr lIns="91830" tIns="45914" rIns="91830" bIns="45914"/>
          <a:lstStyle/>
          <a:p>
            <a:pPr eaLnBrk="1" hangingPunct="1">
              <a:spcBef>
                <a:spcPct val="25000"/>
              </a:spcBef>
            </a:pPr>
            <a:r>
              <a:rPr lang="en-US" smtClean="0"/>
              <a:t>The decisions made today commits future resources (dollars &amp; time) for maintenance and rehabilitation</a:t>
            </a:r>
          </a:p>
        </p:txBody>
      </p:sp>
    </p:spTree>
    <p:extLst>
      <p:ext uri="{BB962C8B-B14F-4D97-AF65-F5344CB8AC3E}">
        <p14:creationId xmlns:p14="http://schemas.microsoft.com/office/powerpoint/2010/main" val="141519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Blank">
    <p:spTree>
      <p:nvGrpSpPr>
        <p:cNvPr id="1" name="Shape 15"/>
        <p:cNvGrpSpPr/>
        <p:nvPr/>
      </p:nvGrpSpPr>
      <p:grpSpPr>
        <a:xfrm>
          <a:off x="0" y="0"/>
          <a:ext cx="0" cy="0"/>
          <a:chOff x="0" y="0"/>
          <a:chExt cx="0" cy="0"/>
        </a:xfrm>
      </p:grpSpPr>
      <p:sp>
        <p:nvSpPr>
          <p:cNvPr id="16" name="Shape 16"/>
          <p:cNvSpPr txBox="1">
            <a:spLocks noGrp="1"/>
          </p:cNvSpPr>
          <p:nvPr>
            <p:ph type="ftr" idx="11"/>
          </p:nvPr>
        </p:nvSpPr>
        <p:spPr>
          <a:xfrm>
            <a:off x="3352800" y="6400800"/>
            <a:ext cx="2895600" cy="381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sldNum" idx="12"/>
          </p:nvPr>
        </p:nvSpPr>
        <p:spPr>
          <a:xfrm>
            <a:off x="66675" y="6362700"/>
            <a:ext cx="466800" cy="381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a:solidFill>
                  <a:srgbClr val="0C0C0C"/>
                </a:solidFill>
                <a:latin typeface="Arial"/>
                <a:ea typeface="Arial"/>
                <a:cs typeface="Arial"/>
                <a:sym typeface="Arial"/>
              </a:rPr>
              <a:t>‹#›</a:t>
            </a:fld>
            <a:endParaRPr lang="en-US" sz="1400">
              <a:solidFill>
                <a:srgbClr val="0C0C0C"/>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81000" y="381000"/>
            <a:ext cx="8382000" cy="685800"/>
          </a:xfrm>
          <a:prstGeom prst="rect">
            <a:avLst/>
          </a:prstGeom>
          <a:noFill/>
          <a:ln>
            <a:noFill/>
          </a:ln>
        </p:spPr>
        <p:txBody>
          <a:bodyPr lIns="91425" tIns="91425" rIns="91425" bIns="91425" anchor="ctr" anchorCtr="0"/>
          <a:lstStyle>
            <a:lvl1pPr marL="0" lvl="0" indent="0" algn="ctr"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457200" lvl="5" indent="0" algn="l" rtl="0">
              <a:spcBef>
                <a:spcPts val="0"/>
              </a:spcBef>
              <a:spcAft>
                <a:spcPts val="0"/>
              </a:spcAft>
              <a:buNone/>
              <a:defRPr/>
            </a:lvl6pPr>
            <a:lvl7pPr marL="914400" lvl="6" indent="0" algn="l" rtl="0">
              <a:spcBef>
                <a:spcPts val="0"/>
              </a:spcBef>
              <a:spcAft>
                <a:spcPts val="0"/>
              </a:spcAft>
              <a:buNone/>
              <a:defRPr/>
            </a:lvl7pPr>
            <a:lvl8pPr marL="1371600" lvl="7" indent="0" algn="l" rtl="0">
              <a:spcBef>
                <a:spcPts val="0"/>
              </a:spcBef>
              <a:spcAft>
                <a:spcPts val="0"/>
              </a:spcAft>
              <a:buNone/>
              <a:defRPr/>
            </a:lvl8pPr>
            <a:lvl9pPr marL="1828800" lvl="8" indent="0" algn="l" rtl="0">
              <a:spcBef>
                <a:spcPts val="0"/>
              </a:spcBef>
              <a:spcAft>
                <a:spcPts val="0"/>
              </a:spcAft>
              <a:buNone/>
              <a:defRPr/>
            </a:lvl9pPr>
          </a:lstStyle>
          <a:p>
            <a:endParaRPr/>
          </a:p>
        </p:txBody>
      </p:sp>
      <p:sp>
        <p:nvSpPr>
          <p:cNvPr id="20" name="Shape 20"/>
          <p:cNvSpPr txBox="1">
            <a:spLocks noGrp="1"/>
          </p:cNvSpPr>
          <p:nvPr>
            <p:ph type="body" idx="1"/>
          </p:nvPr>
        </p:nvSpPr>
        <p:spPr>
          <a:xfrm>
            <a:off x="381000" y="1447800"/>
            <a:ext cx="8382000" cy="4572000"/>
          </a:xfrm>
          <a:prstGeom prst="rect">
            <a:avLst/>
          </a:prstGeom>
          <a:noFill/>
          <a:ln>
            <a:noFill/>
          </a:ln>
        </p:spPr>
        <p:txBody>
          <a:bodyPr lIns="91425" tIns="91425" rIns="91425" bIns="91425" anchor="t" anchorCtr="0"/>
          <a:lstStyle>
            <a:lvl1pPr marL="347662" lvl="0" indent="-169862" algn="l" rtl="0">
              <a:spcBef>
                <a:spcPts val="0"/>
              </a:spcBef>
              <a:spcAft>
                <a:spcPts val="0"/>
              </a:spcAft>
              <a:buClr>
                <a:schemeClr val="dk1"/>
              </a:buClr>
              <a:buSzPct val="100000"/>
              <a:buFont typeface="Arial"/>
              <a:defRPr sz="2800"/>
            </a:lvl1pPr>
            <a:lvl2pPr marL="804862" lvl="1" indent="-169862" algn="l" rtl="0">
              <a:spcBef>
                <a:spcPts val="0"/>
              </a:spcBef>
              <a:spcAft>
                <a:spcPts val="0"/>
              </a:spcAft>
              <a:buClr>
                <a:schemeClr val="dk1"/>
              </a:buClr>
              <a:buSzPct val="100000"/>
              <a:defRPr sz="2800"/>
            </a:lvl2pPr>
            <a:lvl3pPr marL="1147762" lvl="2" indent="-55562" algn="l" rtl="0">
              <a:spcBef>
                <a:spcPts val="560"/>
              </a:spcBef>
              <a:spcAft>
                <a:spcPts val="0"/>
              </a:spcAft>
              <a:buClr>
                <a:schemeClr val="dk1"/>
              </a:buClr>
              <a:buSzPct val="100000"/>
              <a:defRPr sz="2800"/>
            </a:lvl3pPr>
            <a:lvl4pPr marL="1600200" lvl="3" indent="-50800" algn="l" rtl="0">
              <a:spcBef>
                <a:spcPts val="560"/>
              </a:spcBef>
              <a:spcAft>
                <a:spcPts val="0"/>
              </a:spcAft>
              <a:buClr>
                <a:schemeClr val="dk1"/>
              </a:buClr>
              <a:buSzPct val="100000"/>
              <a:buFont typeface="Helvetica Neue"/>
              <a:defRPr sz="2800"/>
            </a:lvl4pPr>
            <a:lvl5pPr marL="2057400" lvl="4" indent="-50800" algn="l" rtl="0">
              <a:spcBef>
                <a:spcPts val="560"/>
              </a:spcBef>
              <a:spcAft>
                <a:spcPts val="0"/>
              </a:spcAft>
              <a:buClr>
                <a:schemeClr val="dk1"/>
              </a:buClr>
              <a:buSzPct val="100000"/>
              <a:buFont typeface="Helvetica Neue"/>
              <a:defRPr sz="2800"/>
            </a:lvl5pPr>
            <a:lvl6pPr marL="2514600" lvl="5" indent="-114300" algn="l" rtl="0">
              <a:spcBef>
                <a:spcPts val="360"/>
              </a:spcBef>
              <a:spcAft>
                <a:spcPts val="0"/>
              </a:spcAft>
              <a:buClr>
                <a:schemeClr val="dk1"/>
              </a:buClr>
              <a:defRPr/>
            </a:lvl6pPr>
            <a:lvl7pPr marL="2971800" lvl="6" indent="-114300" algn="l" rtl="0">
              <a:spcBef>
                <a:spcPts val="360"/>
              </a:spcBef>
              <a:spcAft>
                <a:spcPts val="0"/>
              </a:spcAft>
              <a:buClr>
                <a:schemeClr val="dk1"/>
              </a:buClr>
              <a:defRPr/>
            </a:lvl7pPr>
            <a:lvl8pPr marL="3429000" lvl="7" indent="-114300" algn="l" rtl="0">
              <a:spcBef>
                <a:spcPts val="360"/>
              </a:spcBef>
              <a:spcAft>
                <a:spcPts val="0"/>
              </a:spcAft>
              <a:buClr>
                <a:schemeClr val="dk1"/>
              </a:buClr>
              <a:defRPr/>
            </a:lvl8pPr>
            <a:lvl9pPr marL="3886200" lvl="8" indent="-114300" algn="l" rtl="0">
              <a:spcBef>
                <a:spcPts val="360"/>
              </a:spcBef>
              <a:spcAft>
                <a:spcPts val="0"/>
              </a:spcAft>
              <a:buClr>
                <a:schemeClr val="dk1"/>
              </a:buClr>
              <a:defRPr/>
            </a:lvl9pPr>
          </a:lstStyle>
          <a:p>
            <a:endParaRPr/>
          </a:p>
        </p:txBody>
      </p:sp>
      <p:sp>
        <p:nvSpPr>
          <p:cNvPr id="21" name="Shape 21"/>
          <p:cNvSpPr txBox="1">
            <a:spLocks noGrp="1"/>
          </p:cNvSpPr>
          <p:nvPr>
            <p:ph type="sldNum" idx="12"/>
          </p:nvPr>
        </p:nvSpPr>
        <p:spPr>
          <a:xfrm>
            <a:off x="152400" y="6404675"/>
            <a:ext cx="695400" cy="381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a:solidFill>
                  <a:srgbClr val="0C0C0C"/>
                </a:solidFill>
                <a:latin typeface="Arial"/>
                <a:ea typeface="Arial"/>
                <a:cs typeface="Arial"/>
                <a:sym typeface="Arial"/>
              </a:rPr>
              <a:t>‹#›</a:t>
            </a:fld>
            <a:endParaRPr lang="en-US" sz="1400">
              <a:solidFill>
                <a:srgbClr val="0C0C0C"/>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7214" y="1512893"/>
            <a:ext cx="3817055" cy="3544697"/>
          </a:xfrm>
        </p:spPr>
        <p:txBody>
          <a:bodyPr/>
          <a:lstStyle>
            <a:lvl1pPr>
              <a:defRPr sz="1244"/>
            </a:lvl1pPr>
            <a:lvl2pPr>
              <a:defRPr sz="1244"/>
            </a:lvl2pPr>
            <a:lvl3pPr>
              <a:defRPr sz="1244"/>
            </a:lvl3pPr>
            <a:lvl4pPr>
              <a:defRPr sz="1244"/>
            </a:lvl4pPr>
            <a:lvl5pPr>
              <a:defRPr sz="1244"/>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9733" y="1512893"/>
            <a:ext cx="3817056" cy="3544697"/>
          </a:xfrm>
        </p:spPr>
        <p:txBody>
          <a:bodyPr/>
          <a:lstStyle>
            <a:lvl1pPr>
              <a:defRPr sz="1244"/>
            </a:lvl1pPr>
            <a:lvl2pPr>
              <a:defRPr sz="1244"/>
            </a:lvl2pPr>
            <a:lvl3pPr>
              <a:defRPr sz="1244"/>
            </a:lvl3pPr>
            <a:lvl4pPr>
              <a:defRPr sz="1244"/>
            </a:lvl4pPr>
            <a:lvl5pPr>
              <a:defRPr sz="1244"/>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0703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81000" y="381000"/>
            <a:ext cx="8382000" cy="6858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200" b="0" i="0" u="none" strike="noStrike" cap="none">
                <a:solidFill>
                  <a:srgbClr val="336699"/>
                </a:solidFill>
                <a:latin typeface="Arial Black"/>
                <a:ea typeface="Arial Black"/>
                <a:cs typeface="Arial Black"/>
                <a:sym typeface="Arial Black"/>
              </a:defRPr>
            </a:lvl1pPr>
            <a:lvl2pPr marL="0" marR="0" lvl="1" indent="0" algn="l" rtl="0">
              <a:spcBef>
                <a:spcPts val="0"/>
              </a:spcBef>
              <a:spcAft>
                <a:spcPts val="0"/>
              </a:spcAft>
              <a:buNone/>
              <a:defRPr sz="3200" b="0" i="0" u="none" strike="noStrike" cap="none">
                <a:solidFill>
                  <a:srgbClr val="336699"/>
                </a:solidFill>
                <a:latin typeface="Arial Black"/>
                <a:ea typeface="Arial Black"/>
                <a:cs typeface="Arial Black"/>
                <a:sym typeface="Arial Black"/>
              </a:defRPr>
            </a:lvl2pPr>
            <a:lvl3pPr marL="0" marR="0" lvl="2" indent="0" algn="l" rtl="0">
              <a:spcBef>
                <a:spcPts val="0"/>
              </a:spcBef>
              <a:spcAft>
                <a:spcPts val="0"/>
              </a:spcAft>
              <a:buNone/>
              <a:defRPr sz="3200" b="0" i="0" u="none" strike="noStrike" cap="none">
                <a:solidFill>
                  <a:srgbClr val="336699"/>
                </a:solidFill>
                <a:latin typeface="Arial Black"/>
                <a:ea typeface="Arial Black"/>
                <a:cs typeface="Arial Black"/>
                <a:sym typeface="Arial Black"/>
              </a:defRPr>
            </a:lvl3pPr>
            <a:lvl4pPr marL="0" marR="0" lvl="3" indent="0" algn="l" rtl="0">
              <a:spcBef>
                <a:spcPts val="0"/>
              </a:spcBef>
              <a:spcAft>
                <a:spcPts val="0"/>
              </a:spcAft>
              <a:buNone/>
              <a:defRPr sz="3200" b="0" i="0" u="none" strike="noStrike" cap="none">
                <a:solidFill>
                  <a:srgbClr val="336699"/>
                </a:solidFill>
                <a:latin typeface="Arial Black"/>
                <a:ea typeface="Arial Black"/>
                <a:cs typeface="Arial Black"/>
                <a:sym typeface="Arial Black"/>
              </a:defRPr>
            </a:lvl4pPr>
            <a:lvl5pPr marL="0" marR="0" lvl="4" indent="0" algn="l" rtl="0">
              <a:spcBef>
                <a:spcPts val="0"/>
              </a:spcBef>
              <a:spcAft>
                <a:spcPts val="0"/>
              </a:spcAft>
              <a:buNone/>
              <a:defRPr sz="3200" b="0" i="0" u="none" strike="noStrike" cap="none">
                <a:solidFill>
                  <a:srgbClr val="336699"/>
                </a:solidFill>
                <a:latin typeface="Arial Black"/>
                <a:ea typeface="Arial Black"/>
                <a:cs typeface="Arial Black"/>
                <a:sym typeface="Arial Black"/>
              </a:defRPr>
            </a:lvl5pPr>
            <a:lvl6pPr marL="457200" marR="0" lvl="5" indent="0" algn="l" rtl="0">
              <a:spcBef>
                <a:spcPts val="0"/>
              </a:spcBef>
              <a:spcAft>
                <a:spcPts val="0"/>
              </a:spcAft>
              <a:buNone/>
              <a:defRPr sz="3200" b="0" i="0" u="none" strike="noStrike" cap="none">
                <a:solidFill>
                  <a:srgbClr val="336699"/>
                </a:solidFill>
                <a:latin typeface="Arial Black"/>
                <a:ea typeface="Arial Black"/>
                <a:cs typeface="Arial Black"/>
                <a:sym typeface="Arial Black"/>
              </a:defRPr>
            </a:lvl6pPr>
            <a:lvl7pPr marL="914400" marR="0" lvl="6" indent="0" algn="l" rtl="0">
              <a:spcBef>
                <a:spcPts val="0"/>
              </a:spcBef>
              <a:spcAft>
                <a:spcPts val="0"/>
              </a:spcAft>
              <a:buNone/>
              <a:defRPr sz="3200" b="0" i="0" u="none" strike="noStrike" cap="none">
                <a:solidFill>
                  <a:srgbClr val="336699"/>
                </a:solidFill>
                <a:latin typeface="Arial Black"/>
                <a:ea typeface="Arial Black"/>
                <a:cs typeface="Arial Black"/>
                <a:sym typeface="Arial Black"/>
              </a:defRPr>
            </a:lvl7pPr>
            <a:lvl8pPr marL="1371600" marR="0" lvl="7" indent="0" algn="l" rtl="0">
              <a:spcBef>
                <a:spcPts val="0"/>
              </a:spcBef>
              <a:spcAft>
                <a:spcPts val="0"/>
              </a:spcAft>
              <a:buNone/>
              <a:defRPr sz="3200" b="0" i="0" u="none" strike="noStrike" cap="none">
                <a:solidFill>
                  <a:srgbClr val="336699"/>
                </a:solidFill>
                <a:latin typeface="Arial Black"/>
                <a:ea typeface="Arial Black"/>
                <a:cs typeface="Arial Black"/>
                <a:sym typeface="Arial Black"/>
              </a:defRPr>
            </a:lvl8pPr>
            <a:lvl9pPr marL="1828800" marR="0" lvl="8" indent="0" algn="l" rtl="0">
              <a:spcBef>
                <a:spcPts val="0"/>
              </a:spcBef>
              <a:spcAft>
                <a:spcPts val="0"/>
              </a:spcAft>
              <a:buNone/>
              <a:defRPr sz="3200" b="0" i="0" u="none" strike="noStrike" cap="none">
                <a:solidFill>
                  <a:srgbClr val="336699"/>
                </a:solidFill>
                <a:latin typeface="Arial Black"/>
                <a:ea typeface="Arial Black"/>
                <a:cs typeface="Arial Black"/>
                <a:sym typeface="Arial Black"/>
              </a:defRPr>
            </a:lvl9pPr>
          </a:lstStyle>
          <a:p>
            <a:endParaRPr/>
          </a:p>
        </p:txBody>
      </p:sp>
      <p:sp>
        <p:nvSpPr>
          <p:cNvPr id="11" name="Shape 11"/>
          <p:cNvSpPr txBox="1">
            <a:spLocks noGrp="1"/>
          </p:cNvSpPr>
          <p:nvPr>
            <p:ph type="body" idx="1"/>
          </p:nvPr>
        </p:nvSpPr>
        <p:spPr>
          <a:xfrm>
            <a:off x="381000" y="1447800"/>
            <a:ext cx="8382000" cy="4572000"/>
          </a:xfrm>
          <a:prstGeom prst="rect">
            <a:avLst/>
          </a:prstGeom>
          <a:noFill/>
          <a:ln>
            <a:noFill/>
          </a:ln>
        </p:spPr>
        <p:txBody>
          <a:bodyPr lIns="91425" tIns="91425" rIns="91425" bIns="91425" anchor="t" anchorCtr="0"/>
          <a:lstStyle>
            <a:lvl1pPr marL="347662" marR="0" lvl="0" indent="-144462" algn="l" rtl="0">
              <a:spcBef>
                <a:spcPts val="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804862" marR="0" lvl="1" indent="-144462" algn="l" rtl="0">
              <a:spcBef>
                <a:spcPts val="0"/>
              </a:spcBef>
              <a:spcAft>
                <a:spcPts val="0"/>
              </a:spcAft>
              <a:buClr>
                <a:schemeClr val="dk1"/>
              </a:buClr>
              <a:buSzPct val="100000"/>
              <a:buFont typeface="Noto Sans Symbols"/>
              <a:buChar char="✓"/>
              <a:defRPr sz="3200" b="0" i="0" u="none" strike="noStrike" cap="none">
                <a:solidFill>
                  <a:schemeClr val="dk1"/>
                </a:solidFill>
                <a:latin typeface="Arial"/>
                <a:ea typeface="Arial"/>
                <a:cs typeface="Arial"/>
                <a:sym typeface="Arial"/>
              </a:defRPr>
            </a:lvl2pPr>
            <a:lvl3pPr marL="1147762" marR="0" lvl="2" indent="-80962" algn="l" rtl="0">
              <a:spcBef>
                <a:spcPts val="480"/>
              </a:spcBef>
              <a:spcAft>
                <a:spcPts val="0"/>
              </a:spcAft>
              <a:buClr>
                <a:schemeClr val="dk1"/>
              </a:buClr>
              <a:buSzPct val="100000"/>
              <a:buFont typeface="Noto Sans Symbols"/>
              <a:buChar char="➢"/>
              <a:defRPr sz="2400" b="0" i="0" u="none" strike="noStrike" cap="none">
                <a:solidFill>
                  <a:schemeClr val="dk1"/>
                </a:solidFill>
                <a:latin typeface="Helvetica Neue"/>
                <a:ea typeface="Helvetica Neue"/>
                <a:cs typeface="Helvetica Neue"/>
                <a:sym typeface="Helvetica Neue"/>
              </a:defRPr>
            </a:lvl3pPr>
            <a:lvl4pPr marL="1600200" marR="0" lvl="3" indent="-101600" algn="l" rtl="0">
              <a:spcBef>
                <a:spcPts val="400"/>
              </a:spcBef>
              <a:spcAft>
                <a:spcPts val="0"/>
              </a:spcAft>
              <a:buClr>
                <a:schemeClr val="dk1"/>
              </a:buClr>
              <a:buSzPct val="100000"/>
              <a:buFont typeface="Helvetica Neue"/>
              <a:buChar char="–"/>
              <a:defRPr sz="2000" b="0" i="0" u="none" strike="noStrike" cap="none">
                <a:solidFill>
                  <a:schemeClr val="dk1"/>
                </a:solidFill>
                <a:latin typeface="Helvetica Neue"/>
                <a:ea typeface="Helvetica Neue"/>
                <a:cs typeface="Helvetica Neue"/>
                <a:sym typeface="Helvetica Neue"/>
              </a:defRPr>
            </a:lvl4pPr>
            <a:lvl5pPr marL="2057400" marR="0" lvl="4" indent="-101600" algn="l" rtl="0">
              <a:spcBef>
                <a:spcPts val="400"/>
              </a:spcBef>
              <a:spcAft>
                <a:spcPts val="0"/>
              </a:spcAft>
              <a:buClr>
                <a:schemeClr val="dk1"/>
              </a:buClr>
              <a:buSzPct val="100000"/>
              <a:buFont typeface="Helvetica Neue"/>
              <a:buChar char="»"/>
              <a:defRPr sz="2000" b="0" i="0" u="none" strike="noStrike" cap="none">
                <a:solidFill>
                  <a:schemeClr val="dk1"/>
                </a:solidFill>
                <a:latin typeface="Helvetica Neue"/>
                <a:ea typeface="Helvetica Neue"/>
                <a:cs typeface="Helvetica Neue"/>
                <a:sym typeface="Helvetica Neue"/>
              </a:defRPr>
            </a:lvl5pPr>
            <a:lvl6pPr marL="2514600" marR="0" lvl="5" indent="-101600" algn="l" rtl="0">
              <a:spcBef>
                <a:spcPts val="400"/>
              </a:spcBef>
              <a:spcAft>
                <a:spcPts val="0"/>
              </a:spcAft>
              <a:buClr>
                <a:schemeClr val="dk1"/>
              </a:buClr>
              <a:buSzPct val="100000"/>
              <a:buFont typeface="Helvetica Neue"/>
              <a:buChar char="»"/>
              <a:defRPr sz="2000" b="0" i="0" u="none" strike="noStrike" cap="none">
                <a:solidFill>
                  <a:schemeClr val="dk1"/>
                </a:solidFill>
                <a:latin typeface="Helvetica Neue"/>
                <a:ea typeface="Helvetica Neue"/>
                <a:cs typeface="Helvetica Neue"/>
                <a:sym typeface="Helvetica Neue"/>
              </a:defRPr>
            </a:lvl6pPr>
            <a:lvl7pPr marL="2971800" marR="0" lvl="6" indent="-101600" algn="l" rtl="0">
              <a:spcBef>
                <a:spcPts val="400"/>
              </a:spcBef>
              <a:spcAft>
                <a:spcPts val="0"/>
              </a:spcAft>
              <a:buClr>
                <a:schemeClr val="dk1"/>
              </a:buClr>
              <a:buSzPct val="100000"/>
              <a:buFont typeface="Helvetica Neue"/>
              <a:buChar char="»"/>
              <a:defRPr sz="2000" b="0" i="0" u="none" strike="noStrike" cap="none">
                <a:solidFill>
                  <a:schemeClr val="dk1"/>
                </a:solidFill>
                <a:latin typeface="Helvetica Neue"/>
                <a:ea typeface="Helvetica Neue"/>
                <a:cs typeface="Helvetica Neue"/>
                <a:sym typeface="Helvetica Neue"/>
              </a:defRPr>
            </a:lvl7pPr>
            <a:lvl8pPr marL="3429000" marR="0" lvl="7" indent="-101600" algn="l" rtl="0">
              <a:spcBef>
                <a:spcPts val="400"/>
              </a:spcBef>
              <a:spcAft>
                <a:spcPts val="0"/>
              </a:spcAft>
              <a:buClr>
                <a:schemeClr val="dk1"/>
              </a:buClr>
              <a:buSzPct val="100000"/>
              <a:buFont typeface="Helvetica Neue"/>
              <a:buChar char="»"/>
              <a:defRPr sz="2000" b="0" i="0" u="none" strike="noStrike" cap="none">
                <a:solidFill>
                  <a:schemeClr val="dk1"/>
                </a:solidFill>
                <a:latin typeface="Helvetica Neue"/>
                <a:ea typeface="Helvetica Neue"/>
                <a:cs typeface="Helvetica Neue"/>
                <a:sym typeface="Helvetica Neue"/>
              </a:defRPr>
            </a:lvl8pPr>
            <a:lvl9pPr marL="3886200" marR="0" lvl="8" indent="-101600" algn="l" rtl="0">
              <a:spcBef>
                <a:spcPts val="400"/>
              </a:spcBef>
              <a:spcAft>
                <a:spcPts val="0"/>
              </a:spcAft>
              <a:buClr>
                <a:schemeClr val="dk1"/>
              </a:buClr>
              <a:buSzPct val="100000"/>
              <a:buFont typeface="Helvetica Neue"/>
              <a:buChar char="»"/>
              <a:defRPr sz="2000" b="0" i="0" u="none" strike="noStrike" cap="none">
                <a:solidFill>
                  <a:schemeClr val="dk1"/>
                </a:solidFill>
                <a:latin typeface="Helvetica Neue"/>
                <a:ea typeface="Helvetica Neue"/>
                <a:cs typeface="Helvetica Neue"/>
                <a:sym typeface="Helvetica Neue"/>
              </a:defRPr>
            </a:lvl9pPr>
          </a:lstStyle>
          <a:p>
            <a:endParaRPr/>
          </a:p>
        </p:txBody>
      </p:sp>
      <p:sp>
        <p:nvSpPr>
          <p:cNvPr id="12" name="Shape 12"/>
          <p:cNvSpPr/>
          <p:nvPr/>
        </p:nvSpPr>
        <p:spPr>
          <a:xfrm>
            <a:off x="1371600" y="6400800"/>
            <a:ext cx="1905000" cy="381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400">
              <a:solidFill>
                <a:schemeClr val="lt1"/>
              </a:solidFill>
              <a:latin typeface="Times New Roman"/>
              <a:ea typeface="Times New Roman"/>
              <a:cs typeface="Times New Roman"/>
              <a:sym typeface="Times New Roman"/>
            </a:endParaRPr>
          </a:p>
        </p:txBody>
      </p:sp>
      <p:pic>
        <p:nvPicPr>
          <p:cNvPr id="13" name="Shape 13"/>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0" y="6324600"/>
            <a:ext cx="9144000" cy="457200"/>
          </a:xfrm>
          <a:prstGeom prst="rect">
            <a:avLst/>
          </a:prstGeom>
          <a:noFill/>
          <a:ln>
            <a:noFill/>
          </a:ln>
        </p:spPr>
      </p:pic>
      <p:sp>
        <p:nvSpPr>
          <p:cNvPr id="14" name="Shape 14"/>
          <p:cNvSpPr txBox="1">
            <a:spLocks noGrp="1"/>
          </p:cNvSpPr>
          <p:nvPr>
            <p:ph type="sldNum" idx="12"/>
          </p:nvPr>
        </p:nvSpPr>
        <p:spPr>
          <a:xfrm>
            <a:off x="8728200" y="6400800"/>
            <a:ext cx="695400" cy="381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en-US" sz="1400" b="0" u="none">
                <a:solidFill>
                  <a:srgbClr val="0C0C0C"/>
                </a:solidFill>
                <a:latin typeface="Arial"/>
                <a:ea typeface="Arial"/>
                <a:cs typeface="Arial"/>
                <a:sym typeface="Arial"/>
              </a:rPr>
              <a:t>‹#›</a:t>
            </a:fld>
            <a:endParaRPr lang="en-US" sz="1400" b="0" u="none">
              <a:solidFill>
                <a:srgbClr val="0C0C0C"/>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ctrTitle" idx="4294967295"/>
          </p:nvPr>
        </p:nvSpPr>
        <p:spPr>
          <a:xfrm>
            <a:off x="533475" y="1734589"/>
            <a:ext cx="8153400" cy="1470000"/>
          </a:xfrm>
          <a:prstGeom prst="rect">
            <a:avLst/>
          </a:prstGeom>
          <a:noFill/>
          <a:ln>
            <a:noFill/>
          </a:ln>
        </p:spPr>
        <p:txBody>
          <a:bodyPr lIns="91425" tIns="45700" rIns="91425" bIns="45700" anchor="ctr" anchorCtr="0">
            <a:noAutofit/>
          </a:bodyPr>
          <a:lstStyle/>
          <a:p>
            <a:pPr algn="ctr"/>
            <a:r>
              <a:rPr lang="en-US" dirty="0"/>
              <a:t>Importance of Life Cycle Perspective</a:t>
            </a:r>
            <a:endParaRPr lang="en-US" sz="4000" dirty="0"/>
          </a:p>
        </p:txBody>
      </p:sp>
      <p:sp>
        <p:nvSpPr>
          <p:cNvPr id="32" name="Shape 32"/>
          <p:cNvSpPr txBox="1">
            <a:spLocks noGrp="1"/>
          </p:cNvSpPr>
          <p:nvPr>
            <p:ph type="sldNum" idx="12"/>
          </p:nvPr>
        </p:nvSpPr>
        <p:spPr>
          <a:xfrm>
            <a:off x="66675" y="6362700"/>
            <a:ext cx="466800" cy="381000"/>
          </a:xfrm>
          <a:prstGeom prst="rect">
            <a:avLst/>
          </a:prstGeom>
          <a:noFill/>
          <a:ln>
            <a:noFill/>
          </a:ln>
        </p:spPr>
        <p:txBody>
          <a:bodyPr lIns="91425" tIns="45700" rIns="91425" bIns="45700" anchor="t" anchorCtr="0">
            <a:noAutofit/>
          </a:bodyPr>
          <a:lstStyle/>
          <a:p>
            <a:pPr marL="0" lvl="0" indent="0" algn="l" rtl="0">
              <a:spcBef>
                <a:spcPts val="0"/>
              </a:spcBef>
              <a:spcAft>
                <a:spcPts val="0"/>
              </a:spcAft>
              <a:buSzPct val="25000"/>
              <a:buNone/>
            </a:pPr>
            <a:fld id="{00000000-1234-1234-1234-123412341234}" type="slidenum">
              <a:rPr lang="en-US" sz="1400">
                <a:solidFill>
                  <a:srgbClr val="0D0D0D"/>
                </a:solidFill>
                <a:latin typeface="Times New Roman"/>
                <a:ea typeface="Times New Roman"/>
                <a:cs typeface="Times New Roman"/>
                <a:sym typeface="Times New Roman"/>
              </a:rPr>
              <a:t>1</a:t>
            </a:fld>
            <a:endParaRPr lang="en-US" sz="1400">
              <a:solidFill>
                <a:srgbClr val="0D0D0D"/>
              </a:solidFill>
              <a:latin typeface="Times New Roman"/>
              <a:ea typeface="Times New Roman"/>
              <a:cs typeface="Times New Roman"/>
              <a:sym typeface="Times New Roman"/>
            </a:endParaRPr>
          </a:p>
        </p:txBody>
      </p:sp>
      <p:pic>
        <p:nvPicPr>
          <p:cNvPr id="33" name="Shape 33" descr="C:\Users\ptaylor\Documents\NCPTC Admin\Marketing\Templates\CP Tech_InTrans combined logo.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5006975"/>
            <a:ext cx="2819400" cy="1851000"/>
          </a:xfrm>
          <a:prstGeom prst="rect">
            <a:avLst/>
          </a:prstGeom>
          <a:noFill/>
          <a:ln>
            <a:noFill/>
          </a:ln>
        </p:spPr>
      </p:pic>
      <p:sp>
        <p:nvSpPr>
          <p:cNvPr id="34" name="Shape 34"/>
          <p:cNvSpPr txBox="1"/>
          <p:nvPr/>
        </p:nvSpPr>
        <p:spPr>
          <a:xfrm>
            <a:off x="5037513" y="5257800"/>
            <a:ext cx="3486087" cy="461700"/>
          </a:xfrm>
          <a:prstGeom prst="rect">
            <a:avLst/>
          </a:prstGeom>
          <a:noFill/>
          <a:ln>
            <a:noFill/>
          </a:ln>
        </p:spPr>
        <p:txBody>
          <a:bodyPr wrap="square" lIns="91425" tIns="45700" rIns="91425" bIns="45700" anchor="t" anchorCtr="0">
            <a:spAutoFit/>
          </a:bodyPr>
          <a:lstStyle/>
          <a:p>
            <a:pPr marL="0" marR="0" lvl="0" indent="0" algn="l" rtl="0">
              <a:spcBef>
                <a:spcPts val="0"/>
              </a:spcBef>
              <a:spcAft>
                <a:spcPts val="0"/>
              </a:spcAft>
              <a:buSzPct val="25000"/>
              <a:buNone/>
            </a:pPr>
            <a:r>
              <a:rPr lang="en-US" sz="2400" dirty="0">
                <a:solidFill>
                  <a:schemeClr val="dk1"/>
                </a:solidFill>
                <a:latin typeface="Arial"/>
                <a:ea typeface="Arial"/>
                <a:cs typeface="Arial"/>
                <a:sym typeface="Arial"/>
              </a:rPr>
              <a:t>Dr Peter Taylor, PE (IL)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b="1" dirty="0" smtClean="0"/>
              <a:t>LCCA</a:t>
            </a:r>
            <a:endParaRPr lang="en-CA" sz="3600" b="1" dirty="0"/>
          </a:p>
        </p:txBody>
      </p:sp>
      <p:sp>
        <p:nvSpPr>
          <p:cNvPr id="3" name="Content Placeholder 2"/>
          <p:cNvSpPr>
            <a:spLocks noGrp="1"/>
          </p:cNvSpPr>
          <p:nvPr>
            <p:ph idx="1"/>
          </p:nvPr>
        </p:nvSpPr>
        <p:spPr>
          <a:xfrm>
            <a:off x="457200" y="1412778"/>
            <a:ext cx="8229600" cy="4589013"/>
          </a:xfrm>
          <a:noFill/>
          <a:ln>
            <a:noFill/>
          </a:ln>
        </p:spPr>
        <p:txBody>
          <a:bodyPr lIns="91425" tIns="91425" rIns="91425" bIns="91425" anchor="t" anchorCtr="0">
            <a:noAutofit/>
          </a:bodyPr>
          <a:lstStyle/>
          <a:p>
            <a:r>
              <a:rPr lang="en-US" dirty="0" smtClean="0"/>
              <a:t>The process / decisions</a:t>
            </a:r>
          </a:p>
          <a:p>
            <a:pPr lvl="1"/>
            <a:r>
              <a:rPr lang="en-US" dirty="0" smtClean="0"/>
              <a:t>Analysis period</a:t>
            </a:r>
            <a:endParaRPr lang="en-CA" dirty="0"/>
          </a:p>
          <a:p>
            <a:pPr lvl="1"/>
            <a:r>
              <a:rPr lang="en-US" dirty="0" smtClean="0"/>
              <a:t>Service life and activities</a:t>
            </a:r>
          </a:p>
          <a:p>
            <a:pPr lvl="1"/>
            <a:r>
              <a:rPr lang="en-US" dirty="0" smtClean="0"/>
              <a:t>Discount rate</a:t>
            </a:r>
          </a:p>
          <a:p>
            <a:pPr lvl="1"/>
            <a:r>
              <a:rPr lang="en-US" dirty="0" smtClean="0"/>
              <a:t>Agency costs</a:t>
            </a:r>
          </a:p>
          <a:p>
            <a:pPr lvl="1"/>
            <a:r>
              <a:rPr lang="en-US" dirty="0" smtClean="0"/>
              <a:t>User costs</a:t>
            </a:r>
          </a:p>
          <a:p>
            <a:pPr lvl="1"/>
            <a:r>
              <a:rPr lang="en-US" dirty="0" smtClean="0"/>
              <a:t>Economic evaluation approach</a:t>
            </a:r>
          </a:p>
          <a:p>
            <a:pPr lvl="1"/>
            <a:r>
              <a:rPr lang="en-US" dirty="0" smtClean="0"/>
              <a:t>Computational approach</a:t>
            </a:r>
          </a:p>
          <a:p>
            <a:pPr lvl="1"/>
            <a:r>
              <a:rPr lang="en-US" dirty="0" smtClean="0"/>
              <a:t>Software</a:t>
            </a:r>
          </a:p>
          <a:p>
            <a:pPr lvl="1"/>
            <a:endParaRPr lang="en-US" dirty="0" smtClean="0"/>
          </a:p>
        </p:txBody>
      </p:sp>
      <p:sp>
        <p:nvSpPr>
          <p:cNvPr id="6" name="TextBox 5"/>
          <p:cNvSpPr txBox="1"/>
          <p:nvPr/>
        </p:nvSpPr>
        <p:spPr>
          <a:xfrm>
            <a:off x="165537" y="6408682"/>
            <a:ext cx="966931" cy="369332"/>
          </a:xfrm>
          <a:prstGeom prst="rect">
            <a:avLst/>
          </a:prstGeom>
          <a:noFill/>
        </p:spPr>
        <p:txBody>
          <a:bodyPr wrap="none" rtlCol="0">
            <a:spAutoFit/>
          </a:bodyPr>
          <a:lstStyle/>
          <a:p>
            <a:r>
              <a:rPr lang="en-US" dirty="0" err="1" smtClean="0"/>
              <a:t>Stantec</a:t>
            </a:r>
            <a:endParaRPr lang="en-US" dirty="0"/>
          </a:p>
        </p:txBody>
      </p:sp>
      <p:graphicFrame>
        <p:nvGraphicFramePr>
          <p:cNvPr id="7" name="Object 6"/>
          <p:cNvGraphicFramePr>
            <a:graphicFrameLocks noChangeAspect="1"/>
          </p:cNvGraphicFramePr>
          <p:nvPr/>
        </p:nvGraphicFramePr>
        <p:xfrm>
          <a:off x="6537205" y="3484604"/>
          <a:ext cx="2606795" cy="3373395"/>
        </p:xfrm>
        <a:graphic>
          <a:graphicData uri="http://schemas.openxmlformats.org/presentationml/2006/ole">
            <mc:AlternateContent xmlns:mc="http://schemas.openxmlformats.org/markup-compatibility/2006">
              <mc:Choice xmlns:v="urn:schemas-microsoft-com:vml" Requires="v">
                <p:oleObj spid="_x0000_s3079" name="Acrobat Document" r:id="rId4" imgW="4663369" imgH="6035040" progId="Acrobat.Document.2015">
                  <p:embed/>
                </p:oleObj>
              </mc:Choice>
              <mc:Fallback>
                <p:oleObj name="Acrobat Document" r:id="rId4" imgW="4663369" imgH="6035040" progId="Acrobat.Document.2015">
                  <p:embed/>
                  <p:pic>
                    <p:nvPicPr>
                      <p:cNvPr id="7" name="Object 6"/>
                      <p:cNvPicPr/>
                      <p:nvPr/>
                    </p:nvPicPr>
                    <p:blipFill>
                      <a:blip r:embed="rId5"/>
                      <a:stretch>
                        <a:fillRect/>
                      </a:stretch>
                    </p:blipFill>
                    <p:spPr>
                      <a:xfrm>
                        <a:off x="6537205" y="3484604"/>
                        <a:ext cx="2606795" cy="3373395"/>
                      </a:xfrm>
                      <a:prstGeom prst="rect">
                        <a:avLst/>
                      </a:prstGeom>
                      <a:ln w="3175">
                        <a:solidFill>
                          <a:schemeClr val="tx1"/>
                        </a:solidFill>
                      </a:ln>
                    </p:spPr>
                  </p:pic>
                </p:oleObj>
              </mc:Fallback>
            </mc:AlternateContent>
          </a:graphicData>
        </a:graphic>
      </p:graphicFrame>
    </p:spTree>
    <p:extLst>
      <p:ext uri="{BB962C8B-B14F-4D97-AF65-F5344CB8AC3E}">
        <p14:creationId xmlns:p14="http://schemas.microsoft.com/office/powerpoint/2010/main" val="3034321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b="1" dirty="0" smtClean="0"/>
              <a:t>LCCA</a:t>
            </a:r>
            <a:endParaRPr lang="en-CA" sz="3600" b="1" dirty="0"/>
          </a:p>
        </p:txBody>
      </p:sp>
      <p:sp>
        <p:nvSpPr>
          <p:cNvPr id="3" name="Content Placeholder 2"/>
          <p:cNvSpPr>
            <a:spLocks noGrp="1"/>
          </p:cNvSpPr>
          <p:nvPr>
            <p:ph idx="1"/>
          </p:nvPr>
        </p:nvSpPr>
        <p:spPr>
          <a:xfrm>
            <a:off x="457200" y="1412778"/>
            <a:ext cx="8229600" cy="4589013"/>
          </a:xfrm>
          <a:noFill/>
          <a:ln>
            <a:noFill/>
          </a:ln>
        </p:spPr>
        <p:txBody>
          <a:bodyPr lIns="91425" tIns="91425" rIns="91425" bIns="91425" anchor="t" anchorCtr="0">
            <a:noAutofit/>
          </a:bodyPr>
          <a:lstStyle/>
          <a:p>
            <a:r>
              <a:rPr lang="en-US" dirty="0" smtClean="0"/>
              <a:t>Analysis period</a:t>
            </a:r>
          </a:p>
          <a:p>
            <a:pPr lvl="1"/>
            <a:r>
              <a:rPr lang="en-US" dirty="0" smtClean="0"/>
              <a:t>AASHTO</a:t>
            </a:r>
          </a:p>
          <a:p>
            <a:pPr lvl="2"/>
            <a:r>
              <a:rPr lang="en-US" dirty="0" smtClean="0"/>
              <a:t>High volume 30-50 years</a:t>
            </a:r>
          </a:p>
          <a:p>
            <a:pPr lvl="2"/>
            <a:r>
              <a:rPr lang="en-US" dirty="0" smtClean="0"/>
              <a:t>Low volume 10-25 years</a:t>
            </a:r>
          </a:p>
          <a:p>
            <a:pPr lvl="1"/>
            <a:r>
              <a:rPr lang="en-US" dirty="0" smtClean="0"/>
              <a:t>Canadian Provinces</a:t>
            </a:r>
          </a:p>
          <a:p>
            <a:pPr lvl="2"/>
            <a:r>
              <a:rPr lang="en-US" dirty="0" smtClean="0"/>
              <a:t>25-80 years</a:t>
            </a:r>
            <a:endParaRPr lang="en-CA" dirty="0"/>
          </a:p>
          <a:p>
            <a:pPr lvl="1"/>
            <a:endParaRPr lang="en-US" dirty="0" smtClean="0"/>
          </a:p>
          <a:p>
            <a:pPr lvl="1"/>
            <a:endParaRPr lang="en-US" dirty="0" smtClean="0"/>
          </a:p>
        </p:txBody>
      </p:sp>
      <p:sp>
        <p:nvSpPr>
          <p:cNvPr id="5" name="TextBox 4"/>
          <p:cNvSpPr txBox="1"/>
          <p:nvPr/>
        </p:nvSpPr>
        <p:spPr>
          <a:xfrm>
            <a:off x="165537" y="6408682"/>
            <a:ext cx="966931" cy="369332"/>
          </a:xfrm>
          <a:prstGeom prst="rect">
            <a:avLst/>
          </a:prstGeom>
          <a:noFill/>
        </p:spPr>
        <p:txBody>
          <a:bodyPr wrap="none" rtlCol="0">
            <a:spAutoFit/>
          </a:bodyPr>
          <a:lstStyle/>
          <a:p>
            <a:r>
              <a:rPr lang="en-US" dirty="0" err="1" smtClean="0"/>
              <a:t>Stantec</a:t>
            </a:r>
            <a:endParaRPr lang="en-US" dirty="0"/>
          </a:p>
        </p:txBody>
      </p:sp>
      <p:pic>
        <p:nvPicPr>
          <p:cNvPr id="4" name="Picture 3"/>
          <p:cNvPicPr>
            <a:picLocks noChangeAspect="1"/>
          </p:cNvPicPr>
          <p:nvPr/>
        </p:nvPicPr>
        <p:blipFill>
          <a:blip r:embed="rId3"/>
          <a:stretch>
            <a:fillRect/>
          </a:stretch>
        </p:blipFill>
        <p:spPr>
          <a:xfrm>
            <a:off x="4858141" y="3645130"/>
            <a:ext cx="4285859" cy="3212870"/>
          </a:xfrm>
          <a:prstGeom prst="rect">
            <a:avLst/>
          </a:prstGeom>
        </p:spPr>
      </p:pic>
    </p:spTree>
    <p:extLst>
      <p:ext uri="{BB962C8B-B14F-4D97-AF65-F5344CB8AC3E}">
        <p14:creationId xmlns:p14="http://schemas.microsoft.com/office/powerpoint/2010/main" val="1998529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b="1" dirty="0" smtClean="0"/>
              <a:t>LCCA</a:t>
            </a:r>
            <a:endParaRPr lang="en-CA" sz="3600" b="1" dirty="0"/>
          </a:p>
        </p:txBody>
      </p:sp>
      <p:sp>
        <p:nvSpPr>
          <p:cNvPr id="3" name="Content Placeholder 2"/>
          <p:cNvSpPr>
            <a:spLocks noGrp="1"/>
          </p:cNvSpPr>
          <p:nvPr>
            <p:ph idx="1"/>
          </p:nvPr>
        </p:nvSpPr>
        <p:spPr>
          <a:xfrm>
            <a:off x="457200" y="1412778"/>
            <a:ext cx="8229600" cy="4589013"/>
          </a:xfrm>
          <a:noFill/>
          <a:ln>
            <a:noFill/>
          </a:ln>
        </p:spPr>
        <p:txBody>
          <a:bodyPr lIns="91425" tIns="91425" rIns="91425" bIns="91425" anchor="t" anchorCtr="0">
            <a:noAutofit/>
          </a:bodyPr>
          <a:lstStyle/>
          <a:p>
            <a:r>
              <a:rPr lang="en-US" dirty="0"/>
              <a:t>Service life and </a:t>
            </a:r>
            <a:r>
              <a:rPr lang="en-US" dirty="0" smtClean="0"/>
              <a:t>activities</a:t>
            </a:r>
          </a:p>
          <a:p>
            <a:pPr lvl="1"/>
            <a:r>
              <a:rPr lang="en-US" dirty="0" smtClean="0"/>
              <a:t>For example</a:t>
            </a:r>
          </a:p>
          <a:p>
            <a:pPr lvl="2"/>
            <a:r>
              <a:rPr lang="en-US" dirty="0" smtClean="0"/>
              <a:t>Initial service life = 40 years</a:t>
            </a:r>
          </a:p>
          <a:p>
            <a:pPr lvl="2">
              <a:tabLst>
                <a:tab pos="2976563" algn="l"/>
              </a:tabLst>
            </a:pPr>
            <a:r>
              <a:rPr lang="en-US" dirty="0" smtClean="0"/>
              <a:t>Activity = CPR @ 10</a:t>
            </a:r>
            <a:br>
              <a:rPr lang="en-US" dirty="0" smtClean="0"/>
            </a:br>
            <a:r>
              <a:rPr lang="en-US" dirty="0" smtClean="0"/>
              <a:t>	Diamond grind @ 18</a:t>
            </a:r>
          </a:p>
          <a:p>
            <a:pPr lvl="1"/>
            <a:endParaRPr lang="en-US" dirty="0" smtClean="0"/>
          </a:p>
        </p:txBody>
      </p:sp>
      <p:sp>
        <p:nvSpPr>
          <p:cNvPr id="4" name="TextBox 3"/>
          <p:cNvSpPr txBox="1"/>
          <p:nvPr/>
        </p:nvSpPr>
        <p:spPr>
          <a:xfrm>
            <a:off x="165537" y="6408682"/>
            <a:ext cx="966931" cy="369332"/>
          </a:xfrm>
          <a:prstGeom prst="rect">
            <a:avLst/>
          </a:prstGeom>
          <a:noFill/>
        </p:spPr>
        <p:txBody>
          <a:bodyPr wrap="none" rtlCol="0">
            <a:spAutoFit/>
          </a:bodyPr>
          <a:lstStyle/>
          <a:p>
            <a:r>
              <a:rPr lang="en-US" dirty="0" err="1" smtClean="0"/>
              <a:t>Stantec</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440" y="3931920"/>
            <a:ext cx="2194560" cy="2926080"/>
          </a:xfrm>
          <a:prstGeom prst="rect">
            <a:avLst/>
          </a:prstGeom>
        </p:spPr>
      </p:pic>
    </p:spTree>
    <p:extLst>
      <p:ext uri="{BB962C8B-B14F-4D97-AF65-F5344CB8AC3E}">
        <p14:creationId xmlns:p14="http://schemas.microsoft.com/office/powerpoint/2010/main" val="3623299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b="1" dirty="0" smtClean="0"/>
              <a:t>LCCA</a:t>
            </a:r>
            <a:endParaRPr lang="en-CA" sz="3600" b="1" dirty="0"/>
          </a:p>
        </p:txBody>
      </p:sp>
      <p:sp>
        <p:nvSpPr>
          <p:cNvPr id="3" name="Content Placeholder 2"/>
          <p:cNvSpPr>
            <a:spLocks noGrp="1"/>
          </p:cNvSpPr>
          <p:nvPr>
            <p:ph idx="1"/>
          </p:nvPr>
        </p:nvSpPr>
        <p:spPr>
          <a:xfrm>
            <a:off x="457200" y="1412778"/>
            <a:ext cx="8229600" cy="4589013"/>
          </a:xfrm>
          <a:noFill/>
          <a:ln>
            <a:noFill/>
          </a:ln>
        </p:spPr>
        <p:txBody>
          <a:bodyPr lIns="91425" tIns="91425" rIns="91425" bIns="91425" anchor="t" anchorCtr="0">
            <a:noAutofit/>
          </a:bodyPr>
          <a:lstStyle/>
          <a:p>
            <a:r>
              <a:rPr lang="en-US" dirty="0" smtClean="0"/>
              <a:t>Discount rate</a:t>
            </a:r>
          </a:p>
          <a:p>
            <a:pPr lvl="1"/>
            <a:r>
              <a:rPr lang="en-US" dirty="0" smtClean="0"/>
              <a:t>Time value of money adjusted for inflation</a:t>
            </a:r>
          </a:p>
          <a:p>
            <a:pPr lvl="1"/>
            <a:r>
              <a:rPr lang="en-US" dirty="0" smtClean="0"/>
              <a:t>Based on historical trends</a:t>
            </a:r>
          </a:p>
          <a:p>
            <a:pPr lvl="1"/>
            <a:r>
              <a:rPr lang="en-US" dirty="0" smtClean="0"/>
              <a:t>Affects outputs</a:t>
            </a:r>
          </a:p>
          <a:p>
            <a:pPr lvl="1"/>
            <a:r>
              <a:rPr lang="en-US" dirty="0" smtClean="0"/>
              <a:t>Typically 3 to 6%</a:t>
            </a:r>
          </a:p>
          <a:p>
            <a:pPr lvl="1"/>
            <a:endParaRPr lang="en-US" dirty="0" smtClean="0"/>
          </a:p>
          <a:p>
            <a:pPr lvl="1"/>
            <a:endParaRPr lang="en-US" dirty="0" smtClean="0"/>
          </a:p>
        </p:txBody>
      </p:sp>
      <p:sp>
        <p:nvSpPr>
          <p:cNvPr id="4" name="TextBox 3"/>
          <p:cNvSpPr txBox="1"/>
          <p:nvPr/>
        </p:nvSpPr>
        <p:spPr>
          <a:xfrm>
            <a:off x="165537" y="6408682"/>
            <a:ext cx="966931" cy="369332"/>
          </a:xfrm>
          <a:prstGeom prst="rect">
            <a:avLst/>
          </a:prstGeom>
          <a:noFill/>
        </p:spPr>
        <p:txBody>
          <a:bodyPr wrap="none" rtlCol="0">
            <a:spAutoFit/>
          </a:bodyPr>
          <a:lstStyle/>
          <a:p>
            <a:r>
              <a:rPr lang="en-US" dirty="0" err="1" smtClean="0"/>
              <a:t>Stantec</a:t>
            </a:r>
            <a:endParaRPr lang="en-US" dirty="0"/>
          </a:p>
        </p:txBody>
      </p:sp>
      <p:pic>
        <p:nvPicPr>
          <p:cNvPr id="7" name="Picture 6"/>
          <p:cNvPicPr>
            <a:picLocks noChangeAspect="1"/>
          </p:cNvPicPr>
          <p:nvPr/>
        </p:nvPicPr>
        <p:blipFill>
          <a:blip r:embed="rId3"/>
          <a:stretch>
            <a:fillRect/>
          </a:stretch>
        </p:blipFill>
        <p:spPr>
          <a:xfrm>
            <a:off x="1741255" y="4040155"/>
            <a:ext cx="7468060" cy="2817845"/>
          </a:xfrm>
          <a:prstGeom prst="rect">
            <a:avLst/>
          </a:prstGeom>
        </p:spPr>
      </p:pic>
    </p:spTree>
    <p:extLst>
      <p:ext uri="{BB962C8B-B14F-4D97-AF65-F5344CB8AC3E}">
        <p14:creationId xmlns:p14="http://schemas.microsoft.com/office/powerpoint/2010/main" val="931260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89278" y="667456"/>
            <a:ext cx="8562622" cy="653344"/>
          </a:xfrm>
        </p:spPr>
        <p:txBody>
          <a:bodyPr/>
          <a:lstStyle/>
          <a:p>
            <a:pPr algn="ctr" eaLnBrk="1" hangingPunct="1"/>
            <a:r>
              <a:rPr lang="en-US" dirty="0" smtClean="0">
                <a:ea typeface="MS PGothic" pitchFamily="34" charset="-128"/>
              </a:rPr>
              <a:t>Inflation and Escalation</a:t>
            </a:r>
            <a:endParaRPr lang="en-US" dirty="0" smtClean="0"/>
          </a:p>
        </p:txBody>
      </p:sp>
      <p:graphicFrame>
        <p:nvGraphicFramePr>
          <p:cNvPr id="119832" name="Group 24"/>
          <p:cNvGraphicFramePr>
            <a:graphicFrameLocks noGrp="1"/>
          </p:cNvGraphicFramePr>
          <p:nvPr>
            <p:extLst/>
          </p:nvPr>
        </p:nvGraphicFramePr>
        <p:xfrm>
          <a:off x="871943" y="1260128"/>
          <a:ext cx="7179733" cy="1251655"/>
        </p:xfrm>
        <a:graphic>
          <a:graphicData uri="http://schemas.openxmlformats.org/drawingml/2006/table">
            <a:tbl>
              <a:tblPr/>
              <a:tblGrid>
                <a:gridCol w="7179733">
                  <a:extLst>
                    <a:ext uri="{9D8B030D-6E8A-4147-A177-3AD203B41FA5}">
                      <a16:colId xmlns:a16="http://schemas.microsoft.com/office/drawing/2014/main" val="20000"/>
                    </a:ext>
                  </a:extLst>
                </a:gridCol>
              </a:tblGrid>
              <a:tr h="1251655">
                <a:tc>
                  <a:txBody>
                    <a:bodyPr/>
                    <a:lstStyle/>
                    <a:p>
                      <a:pPr marL="696913" marR="0" lvl="1" indent="-457200" algn="l" defTabSz="914400" rtl="0" eaLnBrk="1" fontAlgn="base" latinLnBrk="0" hangingPunct="1">
                        <a:lnSpc>
                          <a:spcPct val="100000"/>
                        </a:lnSpc>
                        <a:spcBef>
                          <a:spcPts val="0"/>
                        </a:spcBef>
                        <a:spcAft>
                          <a:spcPts val="0"/>
                        </a:spcAft>
                        <a:buClr>
                          <a:schemeClr val="dk1"/>
                        </a:buClr>
                        <a:buSzPct val="100000"/>
                        <a:buFont typeface="Arial" panose="020B0604020202020204" pitchFamily="34" charset="0"/>
                        <a:buChar char="•"/>
                        <a:tabLst/>
                      </a:pPr>
                      <a:r>
                        <a:rPr lang="en-US" altLang="ja-JP" sz="2400" b="0" i="0" u="none" strike="noStrike" cap="none" dirty="0" smtClean="0">
                          <a:solidFill>
                            <a:schemeClr val="dk1"/>
                          </a:solidFill>
                          <a:latin typeface="Arial"/>
                          <a:ea typeface="Arial"/>
                          <a:cs typeface="Arial"/>
                          <a:sym typeface="Arial"/>
                        </a:rPr>
                        <a:t>Escalation Rate (e) = Product Inflation – General Rate of Inflation</a:t>
                      </a:r>
                    </a:p>
                  </a:txBody>
                  <a:tcPr marL="81280" marR="81280" marT="81273" marB="81273"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833399117"/>
              </p:ext>
            </p:extLst>
          </p:nvPr>
        </p:nvGraphicFramePr>
        <p:xfrm>
          <a:off x="1504641" y="3213468"/>
          <a:ext cx="6131895" cy="2133600"/>
        </p:xfrm>
        <a:graphic>
          <a:graphicData uri="http://schemas.openxmlformats.org/drawingml/2006/table">
            <a:tbl>
              <a:tblPr firstRow="1" bandRow="1" bandCol="1"/>
              <a:tblGrid>
                <a:gridCol w="1661312">
                  <a:extLst>
                    <a:ext uri="{9D8B030D-6E8A-4147-A177-3AD203B41FA5}">
                      <a16:colId xmlns:a16="http://schemas.microsoft.com/office/drawing/2014/main" val="20000"/>
                    </a:ext>
                  </a:extLst>
                </a:gridCol>
                <a:gridCol w="1496752">
                  <a:extLst>
                    <a:ext uri="{9D8B030D-6E8A-4147-A177-3AD203B41FA5}">
                      <a16:colId xmlns:a16="http://schemas.microsoft.com/office/drawing/2014/main" val="20001"/>
                    </a:ext>
                  </a:extLst>
                </a:gridCol>
                <a:gridCol w="187115">
                  <a:extLst>
                    <a:ext uri="{9D8B030D-6E8A-4147-A177-3AD203B41FA5}">
                      <a16:colId xmlns:a16="http://schemas.microsoft.com/office/drawing/2014/main" val="20002"/>
                    </a:ext>
                  </a:extLst>
                </a:gridCol>
                <a:gridCol w="1287176">
                  <a:extLst>
                    <a:ext uri="{9D8B030D-6E8A-4147-A177-3AD203B41FA5}">
                      <a16:colId xmlns:a16="http://schemas.microsoft.com/office/drawing/2014/main" val="20003"/>
                    </a:ext>
                  </a:extLst>
                </a:gridCol>
                <a:gridCol w="212364">
                  <a:extLst>
                    <a:ext uri="{9D8B030D-6E8A-4147-A177-3AD203B41FA5}">
                      <a16:colId xmlns:a16="http://schemas.microsoft.com/office/drawing/2014/main" val="20004"/>
                    </a:ext>
                  </a:extLst>
                </a:gridCol>
                <a:gridCol w="1287176">
                  <a:extLst>
                    <a:ext uri="{9D8B030D-6E8A-4147-A177-3AD203B41FA5}">
                      <a16:colId xmlns:a16="http://schemas.microsoft.com/office/drawing/2014/main" val="20005"/>
                    </a:ext>
                  </a:extLst>
                </a:gridCol>
              </a:tblGrid>
              <a:tr h="400231">
                <a:tc>
                  <a:txBody>
                    <a:bodyPr/>
                    <a:lstStyle/>
                    <a:p>
                      <a:pPr marL="0" marR="0" indent="0" algn="ctr">
                        <a:spcBef>
                          <a:spcPts val="0"/>
                        </a:spcBef>
                        <a:spcAft>
                          <a:spcPts val="0"/>
                        </a:spcAft>
                      </a:pPr>
                      <a:r>
                        <a:rPr lang="en-US" sz="1400" b="0" dirty="0">
                          <a:solidFill>
                            <a:schemeClr val="tx1"/>
                          </a:solidFill>
                          <a:effectLst/>
                          <a:latin typeface="+mn-lt"/>
                          <a:ea typeface="MS Mincho"/>
                        </a:rPr>
                        <a:t>Construction </a:t>
                      </a:r>
                      <a:br>
                        <a:rPr lang="en-US" sz="1400" b="0" dirty="0">
                          <a:solidFill>
                            <a:schemeClr val="tx1"/>
                          </a:solidFill>
                          <a:effectLst/>
                          <a:latin typeface="+mn-lt"/>
                          <a:ea typeface="MS Mincho"/>
                        </a:rPr>
                      </a:br>
                      <a:r>
                        <a:rPr lang="en-US" sz="1400" b="0" dirty="0">
                          <a:solidFill>
                            <a:schemeClr val="tx1"/>
                          </a:solidFill>
                          <a:effectLst/>
                          <a:latin typeface="+mn-lt"/>
                          <a:ea typeface="MS Mincho"/>
                        </a:rPr>
                        <a:t>Products</a:t>
                      </a:r>
                    </a:p>
                  </a:txBody>
                  <a:tcPr marL="60965" marR="60965"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ctr">
                        <a:spcBef>
                          <a:spcPts val="0"/>
                        </a:spcBef>
                        <a:spcAft>
                          <a:spcPts val="0"/>
                        </a:spcAft>
                      </a:pPr>
                      <a:r>
                        <a:rPr lang="en-US" sz="1400" b="0" dirty="0" smtClean="0">
                          <a:solidFill>
                            <a:schemeClr val="tx1"/>
                          </a:solidFill>
                          <a:effectLst/>
                          <a:latin typeface="+mn-lt"/>
                          <a:ea typeface="MS Mincho"/>
                        </a:rPr>
                        <a:t>Product </a:t>
                      </a:r>
                      <a:br>
                        <a:rPr lang="en-US" sz="1400" b="0" dirty="0" smtClean="0">
                          <a:solidFill>
                            <a:schemeClr val="tx1"/>
                          </a:solidFill>
                          <a:effectLst/>
                          <a:latin typeface="+mn-lt"/>
                          <a:ea typeface="MS Mincho"/>
                        </a:rPr>
                      </a:br>
                      <a:r>
                        <a:rPr lang="en-US" sz="1400" b="0" dirty="0" smtClean="0">
                          <a:solidFill>
                            <a:schemeClr val="tx1"/>
                          </a:solidFill>
                          <a:effectLst/>
                          <a:latin typeface="+mn-lt"/>
                          <a:ea typeface="MS Mincho"/>
                        </a:rPr>
                        <a:t>Inflation</a:t>
                      </a:r>
                      <a:r>
                        <a:rPr lang="en-US" sz="1400" b="0" baseline="0" dirty="0" smtClean="0">
                          <a:solidFill>
                            <a:schemeClr val="tx1"/>
                          </a:solidFill>
                          <a:effectLst/>
                          <a:latin typeface="+mn-lt"/>
                          <a:ea typeface="MS Mincho"/>
                        </a:rPr>
                        <a:t> </a:t>
                      </a:r>
                      <a:r>
                        <a:rPr lang="en-US" sz="1400" b="0" dirty="0" smtClean="0">
                          <a:solidFill>
                            <a:schemeClr val="tx1"/>
                          </a:solidFill>
                          <a:effectLst/>
                          <a:latin typeface="+mn-lt"/>
                          <a:ea typeface="MS Mincho"/>
                        </a:rPr>
                        <a:t>Rate</a:t>
                      </a:r>
                      <a:endParaRPr lang="en-US" sz="1400" b="0" dirty="0">
                        <a:solidFill>
                          <a:schemeClr val="tx1"/>
                        </a:solidFill>
                        <a:effectLst/>
                        <a:latin typeface="+mn-lt"/>
                        <a:ea typeface="MS Mincho"/>
                      </a:endParaRPr>
                    </a:p>
                  </a:txBody>
                  <a:tcPr marL="60965" marR="60965"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ctr">
                        <a:spcBef>
                          <a:spcPts val="0"/>
                        </a:spcBef>
                        <a:spcAft>
                          <a:spcPts val="0"/>
                        </a:spcAft>
                      </a:pPr>
                      <a:r>
                        <a:rPr lang="en-US" sz="1400" b="0" dirty="0">
                          <a:solidFill>
                            <a:schemeClr val="tx1"/>
                          </a:solidFill>
                          <a:effectLst/>
                          <a:latin typeface="+mn-lt"/>
                          <a:ea typeface="MS Mincho"/>
                        </a:rPr>
                        <a:t> </a:t>
                      </a:r>
                    </a:p>
                  </a:txBody>
                  <a:tcPr marL="60965" marR="60965"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ctr">
                        <a:spcBef>
                          <a:spcPts val="0"/>
                        </a:spcBef>
                        <a:spcAft>
                          <a:spcPts val="0"/>
                        </a:spcAft>
                      </a:pPr>
                      <a:r>
                        <a:rPr lang="en-US" sz="1400" b="0" dirty="0">
                          <a:solidFill>
                            <a:schemeClr val="tx1"/>
                          </a:solidFill>
                          <a:effectLst/>
                          <a:latin typeface="+mn-lt"/>
                          <a:ea typeface="MS Mincho"/>
                        </a:rPr>
                        <a:t>General Rate </a:t>
                      </a:r>
                      <a:br>
                        <a:rPr lang="en-US" sz="1400" b="0" dirty="0">
                          <a:solidFill>
                            <a:schemeClr val="tx1"/>
                          </a:solidFill>
                          <a:effectLst/>
                          <a:latin typeface="+mn-lt"/>
                          <a:ea typeface="MS Mincho"/>
                        </a:rPr>
                      </a:br>
                      <a:r>
                        <a:rPr lang="en-US" sz="1400" b="0" dirty="0">
                          <a:solidFill>
                            <a:schemeClr val="tx1"/>
                          </a:solidFill>
                          <a:effectLst/>
                          <a:latin typeface="+mn-lt"/>
                          <a:ea typeface="MS Mincho"/>
                        </a:rPr>
                        <a:t>of Inflation</a:t>
                      </a:r>
                    </a:p>
                  </a:txBody>
                  <a:tcPr marL="60965" marR="60965"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ctr">
                        <a:spcBef>
                          <a:spcPts val="0"/>
                        </a:spcBef>
                        <a:spcAft>
                          <a:spcPts val="0"/>
                        </a:spcAft>
                      </a:pPr>
                      <a:r>
                        <a:rPr lang="en-US" sz="1400" b="0" dirty="0">
                          <a:solidFill>
                            <a:schemeClr val="tx1"/>
                          </a:solidFill>
                          <a:effectLst/>
                          <a:latin typeface="+mn-lt"/>
                          <a:ea typeface="MS Mincho"/>
                        </a:rPr>
                        <a:t> </a:t>
                      </a:r>
                    </a:p>
                  </a:txBody>
                  <a:tcPr marL="60965" marR="60965"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ctr">
                        <a:spcBef>
                          <a:spcPts val="0"/>
                        </a:spcBef>
                        <a:spcAft>
                          <a:spcPts val="0"/>
                        </a:spcAft>
                      </a:pPr>
                      <a:r>
                        <a:rPr lang="en-US" sz="1400" b="0" dirty="0">
                          <a:solidFill>
                            <a:schemeClr val="tx1"/>
                          </a:solidFill>
                          <a:effectLst/>
                          <a:latin typeface="+mn-lt"/>
                          <a:ea typeface="MS Mincho"/>
                        </a:rPr>
                        <a:t>Escalation </a:t>
                      </a:r>
                      <a:br>
                        <a:rPr lang="en-US" sz="1400" b="0" dirty="0">
                          <a:solidFill>
                            <a:schemeClr val="tx1"/>
                          </a:solidFill>
                          <a:effectLst/>
                          <a:latin typeface="+mn-lt"/>
                          <a:ea typeface="MS Mincho"/>
                        </a:rPr>
                      </a:br>
                      <a:r>
                        <a:rPr lang="en-US" sz="1400" b="0" dirty="0">
                          <a:solidFill>
                            <a:schemeClr val="tx1"/>
                          </a:solidFill>
                          <a:effectLst/>
                          <a:latin typeface="+mn-lt"/>
                          <a:ea typeface="MS Mincho"/>
                        </a:rPr>
                        <a:t>Rate (e)</a:t>
                      </a:r>
                    </a:p>
                  </a:txBody>
                  <a:tcPr marL="60965" marR="60965"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200116">
                <a:tc>
                  <a:txBody>
                    <a:bodyPr/>
                    <a:lstStyle/>
                    <a:p>
                      <a:pPr marL="0" marR="0" indent="0">
                        <a:spcBef>
                          <a:spcPts val="0"/>
                        </a:spcBef>
                        <a:spcAft>
                          <a:spcPts val="0"/>
                        </a:spcAft>
                      </a:pPr>
                      <a:r>
                        <a:rPr lang="en-US" sz="1400" b="0" dirty="0">
                          <a:effectLst/>
                          <a:latin typeface="+mn-lt"/>
                          <a:ea typeface="MS Mincho"/>
                        </a:rPr>
                        <a:t>Steel Mill </a:t>
                      </a:r>
                      <a:r>
                        <a:rPr lang="en-US" sz="1400" b="0" dirty="0" smtClean="0">
                          <a:effectLst/>
                          <a:latin typeface="+mn-lt"/>
                          <a:ea typeface="MS Mincho"/>
                        </a:rPr>
                        <a:t>Products</a:t>
                      </a:r>
                      <a:endParaRPr lang="en-US" sz="1400" b="0" dirty="0">
                        <a:effectLst/>
                        <a:latin typeface="+mn-lt"/>
                        <a:ea typeface="MS Mincho"/>
                      </a:endParaRPr>
                    </a:p>
                  </a:txBody>
                  <a:tcPr marL="60965" marR="60965"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indent="0" algn="ctr">
                        <a:spcBef>
                          <a:spcPts val="0"/>
                        </a:spcBef>
                        <a:spcAft>
                          <a:spcPts val="0"/>
                        </a:spcAft>
                      </a:pPr>
                      <a:r>
                        <a:rPr lang="en-US" sz="1400" b="0">
                          <a:effectLst/>
                          <a:latin typeface="+mn-lt"/>
                          <a:ea typeface="MS Mincho"/>
                        </a:rPr>
                        <a:t>5.16%</a:t>
                      </a:r>
                    </a:p>
                  </a:txBody>
                  <a:tcPr marL="60965" marR="60965"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indent="0" algn="ctr">
                        <a:spcBef>
                          <a:spcPts val="0"/>
                        </a:spcBef>
                        <a:spcAft>
                          <a:spcPts val="0"/>
                        </a:spcAft>
                      </a:pPr>
                      <a:r>
                        <a:rPr lang="en-US" sz="1400" b="0">
                          <a:effectLst/>
                          <a:latin typeface="+mn-lt"/>
                          <a:ea typeface="MS Mincho"/>
                        </a:rPr>
                        <a:t>-</a:t>
                      </a:r>
                    </a:p>
                  </a:txBody>
                  <a:tcPr marL="60965" marR="60965"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indent="0" algn="ctr">
                        <a:spcBef>
                          <a:spcPts val="0"/>
                        </a:spcBef>
                        <a:spcAft>
                          <a:spcPts val="0"/>
                        </a:spcAft>
                      </a:pPr>
                      <a:r>
                        <a:rPr lang="en-US" sz="1400" b="0">
                          <a:effectLst/>
                          <a:latin typeface="+mn-lt"/>
                          <a:ea typeface="MS Mincho"/>
                        </a:rPr>
                        <a:t>4.39%</a:t>
                      </a:r>
                    </a:p>
                  </a:txBody>
                  <a:tcPr marL="60965" marR="60965"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indent="0" algn="ctr">
                        <a:spcBef>
                          <a:spcPts val="0"/>
                        </a:spcBef>
                        <a:spcAft>
                          <a:spcPts val="0"/>
                        </a:spcAft>
                      </a:pPr>
                      <a:r>
                        <a:rPr lang="en-US" sz="1400" b="0">
                          <a:effectLst/>
                          <a:latin typeface="+mn-lt"/>
                          <a:ea typeface="MS Mincho"/>
                        </a:rPr>
                        <a:t>=</a:t>
                      </a:r>
                    </a:p>
                  </a:txBody>
                  <a:tcPr marL="60965" marR="60965"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indent="0" algn="ctr">
                        <a:spcBef>
                          <a:spcPts val="0"/>
                        </a:spcBef>
                        <a:spcAft>
                          <a:spcPts val="0"/>
                        </a:spcAft>
                      </a:pPr>
                      <a:r>
                        <a:rPr lang="en-US" sz="1400" b="0" dirty="0">
                          <a:effectLst/>
                          <a:latin typeface="+mn-lt"/>
                          <a:ea typeface="MS Mincho"/>
                        </a:rPr>
                        <a:t>0.77%</a:t>
                      </a:r>
                    </a:p>
                  </a:txBody>
                  <a:tcPr marL="60965" marR="60965" marT="0" marB="0">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00116">
                <a:tc>
                  <a:txBody>
                    <a:bodyPr/>
                    <a:lstStyle/>
                    <a:p>
                      <a:pPr marL="0" marR="0" indent="0">
                        <a:spcBef>
                          <a:spcPts val="0"/>
                        </a:spcBef>
                        <a:spcAft>
                          <a:spcPts val="0"/>
                        </a:spcAft>
                      </a:pPr>
                      <a:r>
                        <a:rPr lang="en-US" sz="1400" b="0" dirty="0">
                          <a:effectLst/>
                          <a:latin typeface="+mn-lt"/>
                          <a:ea typeface="MS Mincho"/>
                        </a:rPr>
                        <a:t>Lumber</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a:effectLst/>
                          <a:latin typeface="+mn-lt"/>
                          <a:ea typeface="MS Mincho"/>
                        </a:rPr>
                        <a:t>4.04%</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a:effectLst/>
                          <a:latin typeface="+mn-lt"/>
                          <a:ea typeface="MS Mincho"/>
                        </a:rPr>
                        <a:t> </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a:effectLst/>
                          <a:latin typeface="+mn-lt"/>
                          <a:ea typeface="MS Mincho"/>
                        </a:rPr>
                        <a:t>4.39%</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a:effectLst/>
                          <a:latin typeface="+mn-lt"/>
                          <a:ea typeface="MS Mincho"/>
                        </a:rPr>
                        <a:t> </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a:effectLst/>
                          <a:latin typeface="+mn-lt"/>
                          <a:ea typeface="MS Mincho"/>
                        </a:rPr>
                        <a:t>-0.35%</a:t>
                      </a:r>
                    </a:p>
                  </a:txBody>
                  <a:tcPr marL="60965" marR="60965" marT="0" marB="0">
                    <a:lnL>
                      <a:noFill/>
                    </a:lnL>
                    <a:lnR>
                      <a:noFill/>
                    </a:lnR>
                    <a:lnT>
                      <a:noFill/>
                    </a:lnT>
                    <a:lnB>
                      <a:noFill/>
                    </a:lnB>
                  </a:tcPr>
                </a:tc>
                <a:extLst>
                  <a:ext uri="{0D108BD9-81ED-4DB2-BD59-A6C34878D82A}">
                    <a16:rowId xmlns:a16="http://schemas.microsoft.com/office/drawing/2014/main" val="10002"/>
                  </a:ext>
                </a:extLst>
              </a:tr>
              <a:tr h="200116">
                <a:tc>
                  <a:txBody>
                    <a:bodyPr/>
                    <a:lstStyle/>
                    <a:p>
                      <a:pPr marL="0" marR="0" indent="0">
                        <a:spcBef>
                          <a:spcPts val="0"/>
                        </a:spcBef>
                        <a:spcAft>
                          <a:spcPts val="0"/>
                        </a:spcAft>
                      </a:pPr>
                      <a:r>
                        <a:rPr lang="en-US" sz="1400" b="0">
                          <a:effectLst/>
                          <a:latin typeface="+mn-lt"/>
                          <a:ea typeface="MS Mincho"/>
                        </a:rPr>
                        <a:t>Aggregate</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dirty="0">
                          <a:effectLst/>
                          <a:latin typeface="+mn-lt"/>
                          <a:ea typeface="MS Mincho"/>
                        </a:rPr>
                        <a:t>4.77%</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a:effectLst/>
                          <a:latin typeface="+mn-lt"/>
                          <a:ea typeface="MS Mincho"/>
                        </a:rPr>
                        <a:t> </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a:effectLst/>
                          <a:latin typeface="+mn-lt"/>
                          <a:ea typeface="MS Mincho"/>
                        </a:rPr>
                        <a:t>4.39%</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a:effectLst/>
                          <a:latin typeface="+mn-lt"/>
                          <a:ea typeface="MS Mincho"/>
                        </a:rPr>
                        <a:t> </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dirty="0">
                          <a:effectLst/>
                          <a:latin typeface="+mn-lt"/>
                          <a:ea typeface="MS Mincho"/>
                        </a:rPr>
                        <a:t>0.39%</a:t>
                      </a:r>
                    </a:p>
                  </a:txBody>
                  <a:tcPr marL="60965" marR="60965" marT="0" marB="0">
                    <a:lnL>
                      <a:noFill/>
                    </a:lnL>
                    <a:lnR>
                      <a:noFill/>
                    </a:lnR>
                    <a:lnT>
                      <a:noFill/>
                    </a:lnT>
                    <a:lnB>
                      <a:noFill/>
                    </a:lnB>
                  </a:tcPr>
                </a:tc>
                <a:extLst>
                  <a:ext uri="{0D108BD9-81ED-4DB2-BD59-A6C34878D82A}">
                    <a16:rowId xmlns:a16="http://schemas.microsoft.com/office/drawing/2014/main" val="10003"/>
                  </a:ext>
                </a:extLst>
              </a:tr>
              <a:tr h="200116">
                <a:tc>
                  <a:txBody>
                    <a:bodyPr/>
                    <a:lstStyle/>
                    <a:p>
                      <a:pPr marL="0" marR="0" indent="0">
                        <a:spcBef>
                          <a:spcPts val="0"/>
                        </a:spcBef>
                        <a:spcAft>
                          <a:spcPts val="0"/>
                        </a:spcAft>
                      </a:pPr>
                      <a:r>
                        <a:rPr lang="en-US" sz="1400" b="0" dirty="0">
                          <a:effectLst/>
                          <a:latin typeface="+mn-lt"/>
                          <a:ea typeface="MS Mincho"/>
                        </a:rPr>
                        <a:t>Ready Mix Concrete</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dirty="0">
                          <a:effectLst/>
                          <a:latin typeface="+mn-lt"/>
                          <a:ea typeface="MS Mincho"/>
                        </a:rPr>
                        <a:t>4.39%</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a:effectLst/>
                          <a:latin typeface="+mn-lt"/>
                          <a:ea typeface="MS Mincho"/>
                        </a:rPr>
                        <a:t> </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a:effectLst/>
                          <a:latin typeface="+mn-lt"/>
                          <a:ea typeface="MS Mincho"/>
                        </a:rPr>
                        <a:t>4.39%</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a:effectLst/>
                          <a:latin typeface="+mn-lt"/>
                          <a:ea typeface="MS Mincho"/>
                        </a:rPr>
                        <a:t> </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dirty="0">
                          <a:effectLst/>
                          <a:latin typeface="+mn-lt"/>
                          <a:ea typeface="MS Mincho"/>
                        </a:rPr>
                        <a:t>0.01%</a:t>
                      </a:r>
                    </a:p>
                  </a:txBody>
                  <a:tcPr marL="60965" marR="60965" marT="0" marB="0">
                    <a:lnL>
                      <a:noFill/>
                    </a:lnL>
                    <a:lnR>
                      <a:noFill/>
                    </a:lnR>
                    <a:lnT>
                      <a:noFill/>
                    </a:lnT>
                    <a:lnB>
                      <a:noFill/>
                    </a:lnB>
                  </a:tcPr>
                </a:tc>
                <a:extLst>
                  <a:ext uri="{0D108BD9-81ED-4DB2-BD59-A6C34878D82A}">
                    <a16:rowId xmlns:a16="http://schemas.microsoft.com/office/drawing/2014/main" val="10004"/>
                  </a:ext>
                </a:extLst>
              </a:tr>
              <a:tr h="200116">
                <a:tc>
                  <a:txBody>
                    <a:bodyPr/>
                    <a:lstStyle/>
                    <a:p>
                      <a:pPr marL="0" marR="0" indent="0">
                        <a:spcBef>
                          <a:spcPts val="0"/>
                        </a:spcBef>
                        <a:spcAft>
                          <a:spcPts val="0"/>
                        </a:spcAft>
                      </a:pPr>
                      <a:r>
                        <a:rPr lang="en-US" sz="1400" b="0">
                          <a:effectLst/>
                          <a:latin typeface="+mn-lt"/>
                          <a:ea typeface="MS Mincho"/>
                        </a:rPr>
                        <a:t>Concrete Products.</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dirty="0">
                          <a:effectLst/>
                          <a:latin typeface="+mn-lt"/>
                          <a:ea typeface="MS Mincho"/>
                        </a:rPr>
                        <a:t>4.35%</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a:effectLst/>
                          <a:latin typeface="+mn-lt"/>
                          <a:ea typeface="MS Mincho"/>
                        </a:rPr>
                        <a:t> </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a:effectLst/>
                          <a:latin typeface="+mn-lt"/>
                          <a:ea typeface="MS Mincho"/>
                        </a:rPr>
                        <a:t>4.39%</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a:effectLst/>
                          <a:latin typeface="+mn-lt"/>
                          <a:ea typeface="MS Mincho"/>
                        </a:rPr>
                        <a:t> </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a:effectLst/>
                          <a:latin typeface="+mn-lt"/>
                          <a:ea typeface="MS Mincho"/>
                        </a:rPr>
                        <a:t>-0.04%</a:t>
                      </a:r>
                    </a:p>
                  </a:txBody>
                  <a:tcPr marL="60965" marR="60965" marT="0" marB="0">
                    <a:lnL>
                      <a:noFill/>
                    </a:lnL>
                    <a:lnR>
                      <a:noFill/>
                    </a:lnR>
                    <a:lnT>
                      <a:noFill/>
                    </a:lnT>
                    <a:lnB>
                      <a:noFill/>
                    </a:lnB>
                  </a:tcPr>
                </a:tc>
                <a:extLst>
                  <a:ext uri="{0D108BD9-81ED-4DB2-BD59-A6C34878D82A}">
                    <a16:rowId xmlns:a16="http://schemas.microsoft.com/office/drawing/2014/main" val="10005"/>
                  </a:ext>
                </a:extLst>
              </a:tr>
              <a:tr h="200116">
                <a:tc>
                  <a:txBody>
                    <a:bodyPr/>
                    <a:lstStyle/>
                    <a:p>
                      <a:pPr marL="0" marR="0" indent="0">
                        <a:spcBef>
                          <a:spcPts val="0"/>
                        </a:spcBef>
                        <a:spcAft>
                          <a:spcPts val="0"/>
                        </a:spcAft>
                      </a:pPr>
                      <a:r>
                        <a:rPr lang="en-US" sz="1400" b="0">
                          <a:effectLst/>
                          <a:latin typeface="+mn-lt"/>
                          <a:ea typeface="MS Mincho"/>
                        </a:rPr>
                        <a:t>Cement</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dirty="0">
                          <a:effectLst/>
                          <a:latin typeface="+mn-lt"/>
                          <a:ea typeface="MS Mincho"/>
                        </a:rPr>
                        <a:t>4.42%</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dirty="0">
                          <a:effectLst/>
                          <a:latin typeface="+mn-lt"/>
                          <a:ea typeface="MS Mincho"/>
                        </a:rPr>
                        <a:t> </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a:effectLst/>
                          <a:latin typeface="+mn-lt"/>
                          <a:ea typeface="MS Mincho"/>
                        </a:rPr>
                        <a:t>4.39%</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a:effectLst/>
                          <a:latin typeface="+mn-lt"/>
                          <a:ea typeface="MS Mincho"/>
                        </a:rPr>
                        <a:t> </a:t>
                      </a:r>
                    </a:p>
                  </a:txBody>
                  <a:tcPr marL="60965" marR="60965" marT="0" marB="0">
                    <a:lnL>
                      <a:noFill/>
                    </a:lnL>
                    <a:lnR>
                      <a:noFill/>
                    </a:lnR>
                    <a:lnT>
                      <a:noFill/>
                    </a:lnT>
                    <a:lnB>
                      <a:noFill/>
                    </a:lnB>
                  </a:tcPr>
                </a:tc>
                <a:tc>
                  <a:txBody>
                    <a:bodyPr/>
                    <a:lstStyle/>
                    <a:p>
                      <a:pPr marL="0" marR="0" indent="0" algn="ctr">
                        <a:spcBef>
                          <a:spcPts val="0"/>
                        </a:spcBef>
                        <a:spcAft>
                          <a:spcPts val="0"/>
                        </a:spcAft>
                      </a:pPr>
                      <a:r>
                        <a:rPr lang="en-US" sz="1400" b="0">
                          <a:effectLst/>
                          <a:latin typeface="+mn-lt"/>
                          <a:ea typeface="MS Mincho"/>
                        </a:rPr>
                        <a:t>0.03%</a:t>
                      </a:r>
                    </a:p>
                  </a:txBody>
                  <a:tcPr marL="60965" marR="60965" marT="0" marB="0">
                    <a:lnL>
                      <a:noFill/>
                    </a:lnL>
                    <a:lnR>
                      <a:noFill/>
                    </a:lnR>
                    <a:lnT>
                      <a:noFill/>
                    </a:lnT>
                    <a:lnB>
                      <a:noFill/>
                    </a:lnB>
                  </a:tcPr>
                </a:tc>
                <a:extLst>
                  <a:ext uri="{0D108BD9-81ED-4DB2-BD59-A6C34878D82A}">
                    <a16:rowId xmlns:a16="http://schemas.microsoft.com/office/drawing/2014/main" val="10006"/>
                  </a:ext>
                </a:extLst>
              </a:tr>
              <a:tr h="200116">
                <a:tc>
                  <a:txBody>
                    <a:bodyPr/>
                    <a:lstStyle/>
                    <a:p>
                      <a:pPr marL="0" marR="0" indent="0">
                        <a:spcBef>
                          <a:spcPts val="0"/>
                        </a:spcBef>
                        <a:spcAft>
                          <a:spcPts val="0"/>
                        </a:spcAft>
                      </a:pPr>
                      <a:r>
                        <a:rPr lang="en-US" sz="1400" b="0">
                          <a:effectLst/>
                          <a:latin typeface="+mn-lt"/>
                          <a:ea typeface="MS Mincho"/>
                        </a:rPr>
                        <a:t>Paving Asphalt</a:t>
                      </a:r>
                    </a:p>
                  </a:txBody>
                  <a:tcPr marL="60965" marR="60965"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400" b="0" dirty="0">
                          <a:effectLst/>
                          <a:latin typeface="+mn-lt"/>
                          <a:ea typeface="MS Mincho"/>
                        </a:rPr>
                        <a:t>8.42%</a:t>
                      </a:r>
                    </a:p>
                  </a:txBody>
                  <a:tcPr marL="60965" marR="60965"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400" b="0">
                          <a:effectLst/>
                          <a:latin typeface="+mn-lt"/>
                          <a:ea typeface="MS Mincho"/>
                        </a:rPr>
                        <a:t> </a:t>
                      </a:r>
                    </a:p>
                  </a:txBody>
                  <a:tcPr marL="60965" marR="60965"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400" b="0" dirty="0">
                          <a:effectLst/>
                          <a:latin typeface="+mn-lt"/>
                          <a:ea typeface="MS Mincho"/>
                        </a:rPr>
                        <a:t>4.39%</a:t>
                      </a:r>
                    </a:p>
                  </a:txBody>
                  <a:tcPr marL="60965" marR="60965"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400" b="0" dirty="0">
                          <a:effectLst/>
                          <a:latin typeface="+mn-lt"/>
                          <a:ea typeface="MS Mincho"/>
                        </a:rPr>
                        <a:t> </a:t>
                      </a:r>
                    </a:p>
                  </a:txBody>
                  <a:tcPr marL="60965" marR="60965"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400" b="0" dirty="0">
                          <a:effectLst/>
                          <a:latin typeface="+mn-lt"/>
                          <a:ea typeface="MS Mincho"/>
                        </a:rPr>
                        <a:t>4.04%</a:t>
                      </a:r>
                    </a:p>
                  </a:txBody>
                  <a:tcPr marL="60965" marR="60965"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9517" name="Rectangle 1"/>
          <p:cNvSpPr>
            <a:spLocks noChangeArrowheads="1"/>
          </p:cNvSpPr>
          <p:nvPr/>
        </p:nvSpPr>
        <p:spPr bwMode="auto">
          <a:xfrm>
            <a:off x="687212" y="1788503"/>
            <a:ext cx="184731" cy="283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sz="1244"/>
          </a:p>
        </p:txBody>
      </p:sp>
      <p:sp>
        <p:nvSpPr>
          <p:cNvPr id="8" name="TextBox 7"/>
          <p:cNvSpPr txBox="1"/>
          <p:nvPr/>
        </p:nvSpPr>
        <p:spPr>
          <a:xfrm>
            <a:off x="0" y="6425124"/>
            <a:ext cx="612668" cy="307777"/>
          </a:xfrm>
          <a:prstGeom prst="rect">
            <a:avLst/>
          </a:prstGeom>
          <a:noFill/>
        </p:spPr>
        <p:txBody>
          <a:bodyPr wrap="none" rtlCol="0">
            <a:spAutoFit/>
          </a:bodyPr>
          <a:lstStyle/>
          <a:p>
            <a:r>
              <a:rPr lang="en-US" dirty="0" smtClean="0"/>
              <a:t>Mack</a:t>
            </a:r>
            <a:endParaRPr lang="en-US" dirty="0"/>
          </a:p>
        </p:txBody>
      </p:sp>
    </p:spTree>
    <p:extLst>
      <p:ext uri="{BB962C8B-B14F-4D97-AF65-F5344CB8AC3E}">
        <p14:creationId xmlns:p14="http://schemas.microsoft.com/office/powerpoint/2010/main" val="4168420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b="1" dirty="0" smtClean="0"/>
              <a:t>LCCA</a:t>
            </a:r>
            <a:endParaRPr lang="en-CA" sz="3600" b="1" dirty="0"/>
          </a:p>
        </p:txBody>
      </p:sp>
      <p:sp>
        <p:nvSpPr>
          <p:cNvPr id="3" name="Content Placeholder 2"/>
          <p:cNvSpPr>
            <a:spLocks noGrp="1"/>
          </p:cNvSpPr>
          <p:nvPr>
            <p:ph idx="1"/>
          </p:nvPr>
        </p:nvSpPr>
        <p:spPr>
          <a:xfrm>
            <a:off x="457200" y="1412778"/>
            <a:ext cx="8229600" cy="4589013"/>
          </a:xfrm>
          <a:noFill/>
          <a:ln>
            <a:noFill/>
          </a:ln>
        </p:spPr>
        <p:txBody>
          <a:bodyPr lIns="91425" tIns="91425" rIns="91425" bIns="91425" anchor="t" anchorCtr="0">
            <a:noAutofit/>
          </a:bodyPr>
          <a:lstStyle/>
          <a:p>
            <a:r>
              <a:rPr lang="en-US" dirty="0" smtClean="0"/>
              <a:t>Agency Costs</a:t>
            </a:r>
          </a:p>
          <a:p>
            <a:pPr lvl="1"/>
            <a:r>
              <a:rPr lang="en-US" dirty="0" smtClean="0"/>
              <a:t>Design</a:t>
            </a:r>
          </a:p>
          <a:p>
            <a:pPr lvl="1"/>
            <a:r>
              <a:rPr lang="en-US" dirty="0" smtClean="0"/>
              <a:t>Construction</a:t>
            </a:r>
          </a:p>
          <a:p>
            <a:pPr lvl="1"/>
            <a:r>
              <a:rPr lang="en-US" dirty="0" smtClean="0"/>
              <a:t>Maintenance</a:t>
            </a:r>
          </a:p>
          <a:p>
            <a:pPr lvl="1"/>
            <a:r>
              <a:rPr lang="en-US" dirty="0" smtClean="0"/>
              <a:t>Rehabilitation</a:t>
            </a:r>
          </a:p>
          <a:p>
            <a:pPr lvl="1"/>
            <a:endParaRPr lang="en-US" dirty="0"/>
          </a:p>
          <a:p>
            <a:pPr lvl="1"/>
            <a:r>
              <a:rPr lang="en-US" dirty="0" smtClean="0"/>
              <a:t>Less residual value (uncertain)</a:t>
            </a:r>
          </a:p>
          <a:p>
            <a:pPr lvl="2">
              <a:spcBef>
                <a:spcPts val="0"/>
              </a:spcBef>
            </a:pPr>
            <a:r>
              <a:rPr lang="en-US" dirty="0" smtClean="0"/>
              <a:t>Salvage</a:t>
            </a:r>
          </a:p>
          <a:p>
            <a:pPr lvl="2">
              <a:spcBef>
                <a:spcPts val="0"/>
              </a:spcBef>
            </a:pPr>
            <a:r>
              <a:rPr lang="en-US" dirty="0" smtClean="0"/>
              <a:t>Value of remaining life</a:t>
            </a:r>
          </a:p>
          <a:p>
            <a:pPr lvl="2">
              <a:spcBef>
                <a:spcPts val="0"/>
              </a:spcBef>
            </a:pPr>
            <a:r>
              <a:rPr lang="en-US" dirty="0" smtClean="0"/>
              <a:t>Value as support layer or recycled materials</a:t>
            </a:r>
          </a:p>
          <a:p>
            <a:pPr lvl="2">
              <a:spcBef>
                <a:spcPts val="0"/>
              </a:spcBef>
            </a:pPr>
            <a:endParaRPr lang="en-US" dirty="0" smtClean="0"/>
          </a:p>
          <a:p>
            <a:pPr lvl="1"/>
            <a:endParaRPr lang="en-US" dirty="0" smtClean="0"/>
          </a:p>
          <a:p>
            <a:pPr lvl="1"/>
            <a:endParaRPr lang="en-US" dirty="0" smtClean="0"/>
          </a:p>
        </p:txBody>
      </p:sp>
      <p:sp>
        <p:nvSpPr>
          <p:cNvPr id="4" name="TextBox 3"/>
          <p:cNvSpPr txBox="1"/>
          <p:nvPr/>
        </p:nvSpPr>
        <p:spPr>
          <a:xfrm>
            <a:off x="165537" y="6408682"/>
            <a:ext cx="966931" cy="369332"/>
          </a:xfrm>
          <a:prstGeom prst="rect">
            <a:avLst/>
          </a:prstGeom>
          <a:noFill/>
        </p:spPr>
        <p:txBody>
          <a:bodyPr wrap="none" rtlCol="0">
            <a:spAutoFit/>
          </a:bodyPr>
          <a:lstStyle/>
          <a:p>
            <a:r>
              <a:rPr lang="en-US" dirty="0" err="1" smtClean="0"/>
              <a:t>Stantec</a:t>
            </a:r>
            <a:endParaRPr lang="en-US"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412778"/>
            <a:ext cx="35814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930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b="1" dirty="0" smtClean="0"/>
              <a:t>LCCA</a:t>
            </a:r>
            <a:endParaRPr lang="en-CA" sz="3600" b="1" dirty="0"/>
          </a:p>
        </p:txBody>
      </p:sp>
      <p:sp>
        <p:nvSpPr>
          <p:cNvPr id="3" name="Content Placeholder 2"/>
          <p:cNvSpPr>
            <a:spLocks noGrp="1"/>
          </p:cNvSpPr>
          <p:nvPr>
            <p:ph idx="1"/>
          </p:nvPr>
        </p:nvSpPr>
        <p:spPr>
          <a:xfrm>
            <a:off x="457200" y="1412778"/>
            <a:ext cx="8229600" cy="4589013"/>
          </a:xfrm>
          <a:noFill/>
          <a:ln>
            <a:noFill/>
          </a:ln>
        </p:spPr>
        <p:txBody>
          <a:bodyPr lIns="91425" tIns="91425" rIns="91425" bIns="91425" anchor="t" anchorCtr="0">
            <a:noAutofit/>
          </a:bodyPr>
          <a:lstStyle/>
          <a:p>
            <a:r>
              <a:rPr lang="en-US" dirty="0" smtClean="0"/>
              <a:t>User Costs</a:t>
            </a:r>
          </a:p>
          <a:p>
            <a:pPr lvl="1"/>
            <a:r>
              <a:rPr lang="en-US" dirty="0" smtClean="0"/>
              <a:t>Delays</a:t>
            </a:r>
          </a:p>
          <a:p>
            <a:pPr lvl="1"/>
            <a:r>
              <a:rPr lang="en-US" dirty="0" smtClean="0"/>
              <a:t>Operation</a:t>
            </a:r>
          </a:p>
          <a:p>
            <a:pPr lvl="1"/>
            <a:r>
              <a:rPr lang="en-US" dirty="0" smtClean="0"/>
              <a:t>Collisions</a:t>
            </a:r>
          </a:p>
          <a:p>
            <a:pPr lvl="1"/>
            <a:endParaRPr lang="en-US" dirty="0"/>
          </a:p>
          <a:p>
            <a:pPr lvl="1"/>
            <a:r>
              <a:rPr lang="en-US" dirty="0" smtClean="0"/>
              <a:t>Often excluded</a:t>
            </a:r>
          </a:p>
          <a:p>
            <a:pPr lvl="1"/>
            <a:endParaRPr lang="en-US" dirty="0"/>
          </a:p>
          <a:p>
            <a:endParaRPr lang="en-US" dirty="0" smtClean="0"/>
          </a:p>
          <a:p>
            <a:pPr lvl="1"/>
            <a:endParaRPr lang="en-US" dirty="0" smtClean="0"/>
          </a:p>
          <a:p>
            <a:pPr lvl="1"/>
            <a:endParaRPr lang="en-US" dirty="0" smtClean="0"/>
          </a:p>
        </p:txBody>
      </p:sp>
      <p:sp>
        <p:nvSpPr>
          <p:cNvPr id="4" name="TextBox 3"/>
          <p:cNvSpPr txBox="1"/>
          <p:nvPr/>
        </p:nvSpPr>
        <p:spPr>
          <a:xfrm>
            <a:off x="165537" y="6408682"/>
            <a:ext cx="966931" cy="369332"/>
          </a:xfrm>
          <a:prstGeom prst="rect">
            <a:avLst/>
          </a:prstGeom>
          <a:noFill/>
        </p:spPr>
        <p:txBody>
          <a:bodyPr wrap="none" rtlCol="0">
            <a:spAutoFit/>
          </a:bodyPr>
          <a:lstStyle/>
          <a:p>
            <a:r>
              <a:rPr lang="en-US" dirty="0" err="1" smtClean="0"/>
              <a:t>Stantec</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995928"/>
            <a:ext cx="4572000" cy="2862072"/>
          </a:xfrm>
          <a:prstGeom prst="rect">
            <a:avLst/>
          </a:prstGeom>
        </p:spPr>
      </p:pic>
    </p:spTree>
    <p:extLst>
      <p:ext uri="{BB962C8B-B14F-4D97-AF65-F5344CB8AC3E}">
        <p14:creationId xmlns:p14="http://schemas.microsoft.com/office/powerpoint/2010/main" val="1872935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b="1" dirty="0" smtClean="0"/>
              <a:t>LCCA</a:t>
            </a:r>
            <a:endParaRPr lang="en-CA" sz="3600" b="1" dirty="0"/>
          </a:p>
        </p:txBody>
      </p:sp>
      <p:sp>
        <p:nvSpPr>
          <p:cNvPr id="3" name="Content Placeholder 2"/>
          <p:cNvSpPr>
            <a:spLocks noGrp="1"/>
          </p:cNvSpPr>
          <p:nvPr>
            <p:ph idx="1"/>
          </p:nvPr>
        </p:nvSpPr>
        <p:spPr>
          <a:xfrm>
            <a:off x="457200" y="1412778"/>
            <a:ext cx="8229600" cy="4589013"/>
          </a:xfrm>
          <a:noFill/>
          <a:ln>
            <a:noFill/>
          </a:ln>
        </p:spPr>
        <p:txBody>
          <a:bodyPr lIns="91425" tIns="91425" rIns="91425" bIns="91425" anchor="t" anchorCtr="0">
            <a:noAutofit/>
          </a:bodyPr>
          <a:lstStyle/>
          <a:p>
            <a:r>
              <a:rPr lang="en-US" dirty="0" smtClean="0"/>
              <a:t>Evaluation Method</a:t>
            </a:r>
          </a:p>
          <a:p>
            <a:pPr lvl="1"/>
            <a:r>
              <a:rPr lang="en-US" dirty="0" smtClean="0"/>
              <a:t>Net present value</a:t>
            </a:r>
          </a:p>
          <a:p>
            <a:pPr lvl="1"/>
            <a:r>
              <a:rPr lang="en-US" dirty="0" smtClean="0"/>
              <a:t>Equivalent uniform </a:t>
            </a:r>
            <a:r>
              <a:rPr lang="en-US" dirty="0"/>
              <a:t>a</a:t>
            </a:r>
            <a:r>
              <a:rPr lang="en-US" dirty="0" smtClean="0"/>
              <a:t>nnual </a:t>
            </a:r>
            <a:r>
              <a:rPr lang="en-US" dirty="0"/>
              <a:t>c</a:t>
            </a:r>
            <a:r>
              <a:rPr lang="en-US" dirty="0" smtClean="0"/>
              <a:t>ost</a:t>
            </a:r>
          </a:p>
          <a:p>
            <a:pPr lvl="1"/>
            <a:r>
              <a:rPr lang="en-US" dirty="0" smtClean="0"/>
              <a:t>Internal rate of return</a:t>
            </a:r>
          </a:p>
          <a:p>
            <a:pPr lvl="1"/>
            <a:r>
              <a:rPr lang="en-US" dirty="0" smtClean="0"/>
              <a:t>Benefit / cost ratio</a:t>
            </a:r>
          </a:p>
          <a:p>
            <a:pPr lvl="1"/>
            <a:r>
              <a:rPr lang="en-US" dirty="0" smtClean="0"/>
              <a:t>Break even point</a:t>
            </a:r>
          </a:p>
          <a:p>
            <a:pPr lvl="1"/>
            <a:endParaRPr lang="en-US" dirty="0" smtClean="0"/>
          </a:p>
          <a:p>
            <a:pPr lvl="1"/>
            <a:endParaRPr lang="en-US" dirty="0" smtClean="0"/>
          </a:p>
          <a:p>
            <a:pPr lvl="1"/>
            <a:endParaRPr lang="en-US" dirty="0" smtClean="0"/>
          </a:p>
          <a:p>
            <a:pPr lvl="1"/>
            <a:endParaRPr lang="en-US" dirty="0" smtClean="0"/>
          </a:p>
        </p:txBody>
      </p:sp>
      <p:sp>
        <p:nvSpPr>
          <p:cNvPr id="4" name="TextBox 3"/>
          <p:cNvSpPr txBox="1"/>
          <p:nvPr/>
        </p:nvSpPr>
        <p:spPr>
          <a:xfrm>
            <a:off x="165537" y="6408682"/>
            <a:ext cx="966931" cy="369332"/>
          </a:xfrm>
          <a:prstGeom prst="rect">
            <a:avLst/>
          </a:prstGeom>
          <a:noFill/>
        </p:spPr>
        <p:txBody>
          <a:bodyPr wrap="none" rtlCol="0">
            <a:spAutoFit/>
          </a:bodyPr>
          <a:lstStyle/>
          <a:p>
            <a:r>
              <a:rPr lang="en-US" dirty="0" err="1" smtClean="0"/>
              <a:t>Stantec</a:t>
            </a:r>
            <a:endParaRPr lang="en-US" dirty="0"/>
          </a:p>
        </p:txBody>
      </p:sp>
    </p:spTree>
    <p:extLst>
      <p:ext uri="{BB962C8B-B14F-4D97-AF65-F5344CB8AC3E}">
        <p14:creationId xmlns:p14="http://schemas.microsoft.com/office/powerpoint/2010/main" val="2146901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b="1" dirty="0" smtClean="0"/>
              <a:t>LCCA</a:t>
            </a:r>
            <a:endParaRPr lang="en-CA" sz="3600" b="1" dirty="0"/>
          </a:p>
        </p:txBody>
      </p:sp>
      <p:sp>
        <p:nvSpPr>
          <p:cNvPr id="3" name="Content Placeholder 2"/>
          <p:cNvSpPr>
            <a:spLocks noGrp="1"/>
          </p:cNvSpPr>
          <p:nvPr>
            <p:ph idx="1"/>
          </p:nvPr>
        </p:nvSpPr>
        <p:spPr>
          <a:xfrm>
            <a:off x="457200" y="1412778"/>
            <a:ext cx="8229600" cy="4589013"/>
          </a:xfrm>
          <a:noFill/>
          <a:ln>
            <a:noFill/>
          </a:ln>
        </p:spPr>
        <p:txBody>
          <a:bodyPr lIns="91425" tIns="91425" rIns="91425" bIns="91425" anchor="t" anchorCtr="0">
            <a:noAutofit/>
          </a:bodyPr>
          <a:lstStyle/>
          <a:p>
            <a:r>
              <a:rPr lang="en-US" dirty="0" smtClean="0"/>
              <a:t>Computational Approach</a:t>
            </a:r>
          </a:p>
          <a:p>
            <a:pPr lvl="1"/>
            <a:r>
              <a:rPr lang="en-US" dirty="0" smtClean="0"/>
              <a:t>Deterministic</a:t>
            </a:r>
          </a:p>
          <a:p>
            <a:pPr lvl="1"/>
            <a:r>
              <a:rPr lang="en-US" dirty="0" smtClean="0"/>
              <a:t>Probabilistic</a:t>
            </a:r>
          </a:p>
        </p:txBody>
      </p:sp>
      <p:sp>
        <p:nvSpPr>
          <p:cNvPr id="4" name="TextBox 3"/>
          <p:cNvSpPr txBox="1"/>
          <p:nvPr/>
        </p:nvSpPr>
        <p:spPr>
          <a:xfrm>
            <a:off x="165537" y="6408682"/>
            <a:ext cx="1582484" cy="369332"/>
          </a:xfrm>
          <a:prstGeom prst="rect">
            <a:avLst/>
          </a:prstGeom>
          <a:noFill/>
        </p:spPr>
        <p:txBody>
          <a:bodyPr wrap="none" rtlCol="0">
            <a:spAutoFit/>
          </a:bodyPr>
          <a:lstStyle/>
          <a:p>
            <a:r>
              <a:rPr lang="en-US" dirty="0" err="1" smtClean="0"/>
              <a:t>Stantec</a:t>
            </a:r>
            <a:r>
              <a:rPr lang="en-US" dirty="0" smtClean="0"/>
              <a:t>/Mack</a:t>
            </a:r>
            <a:endParaRPr lang="en-US" dirty="0"/>
          </a:p>
        </p:txBody>
      </p:sp>
      <p:pic>
        <p:nvPicPr>
          <p:cNvPr id="5" name="Picture 4"/>
          <p:cNvPicPr>
            <a:picLocks noChangeAspect="1"/>
          </p:cNvPicPr>
          <p:nvPr/>
        </p:nvPicPr>
        <p:blipFill>
          <a:blip r:embed="rId3"/>
          <a:stretch>
            <a:fillRect/>
          </a:stretch>
        </p:blipFill>
        <p:spPr>
          <a:xfrm>
            <a:off x="1815647" y="2911151"/>
            <a:ext cx="7328353" cy="3946849"/>
          </a:xfrm>
          <a:prstGeom prst="rect">
            <a:avLst/>
          </a:prstGeom>
          <a:solidFill>
            <a:schemeClr val="lt1"/>
          </a:solidFill>
        </p:spPr>
      </p:pic>
    </p:spTree>
    <p:extLst>
      <p:ext uri="{BB962C8B-B14F-4D97-AF65-F5344CB8AC3E}">
        <p14:creationId xmlns:p14="http://schemas.microsoft.com/office/powerpoint/2010/main" val="140906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89" y="612422"/>
            <a:ext cx="8562622" cy="653854"/>
          </a:xfrm>
        </p:spPr>
        <p:txBody>
          <a:bodyPr/>
          <a:lstStyle/>
          <a:p>
            <a:r>
              <a:rPr lang="en-US" dirty="0" smtClean="0"/>
              <a:t>What About the Environment?</a:t>
            </a:r>
            <a:endParaRPr lang="en-US" dirty="0"/>
          </a:p>
        </p:txBody>
      </p:sp>
      <p:pic>
        <p:nvPicPr>
          <p:cNvPr id="134" name="Picture 1" descr="C:\Users\ptaylor\Documents\PCT\Photo\Green concrete 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59124" y="2815771"/>
            <a:ext cx="4247847" cy="318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6" descr="http://www.luminous-landscape.com/images44/log%20bridge%20thum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7571" y="2045607"/>
            <a:ext cx="312420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6661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381000" y="381000"/>
            <a:ext cx="8382000" cy="685800"/>
          </a:xfrm>
          <a:prstGeom prst="rect">
            <a:avLst/>
          </a:prstGeom>
          <a:noFill/>
          <a:ln>
            <a:noFill/>
          </a:ln>
        </p:spPr>
        <p:txBody>
          <a:bodyPr lIns="91425" tIns="45700" rIns="91425" bIns="45700" anchor="ctr" anchorCtr="0">
            <a:noAutofit/>
          </a:bodyPr>
          <a:lstStyle/>
          <a:p>
            <a:pPr marL="0" lvl="0" indent="0" algn="ctr" rtl="0">
              <a:spcBef>
                <a:spcPts val="0"/>
              </a:spcBef>
              <a:spcAft>
                <a:spcPts val="0"/>
              </a:spcAft>
              <a:buSzPct val="25000"/>
              <a:buNone/>
            </a:pPr>
            <a:r>
              <a:rPr lang="en-US" dirty="0" smtClean="0"/>
              <a:t>A Life Cycle Perspective</a:t>
            </a:r>
            <a:endParaRPr lang="en-US" dirty="0"/>
          </a:p>
        </p:txBody>
      </p:sp>
      <p:sp>
        <p:nvSpPr>
          <p:cNvPr id="41" name="Shape 41"/>
          <p:cNvSpPr txBox="1">
            <a:spLocks noGrp="1"/>
          </p:cNvSpPr>
          <p:nvPr>
            <p:ph type="body" idx="1"/>
          </p:nvPr>
        </p:nvSpPr>
        <p:spPr>
          <a:xfrm>
            <a:off x="381000" y="1447800"/>
            <a:ext cx="8382000" cy="4572000"/>
          </a:xfrm>
          <a:prstGeom prst="rect">
            <a:avLst/>
          </a:prstGeom>
          <a:noFill/>
          <a:ln>
            <a:noFill/>
          </a:ln>
        </p:spPr>
        <p:txBody>
          <a:bodyPr lIns="91425" tIns="45700" rIns="91425" bIns="45700" anchor="t" anchorCtr="0">
            <a:noAutofit/>
          </a:bodyPr>
          <a:lstStyle/>
          <a:p>
            <a:pPr lvl="1" indent="-347662">
              <a:buFont typeface="Arial"/>
            </a:pPr>
            <a:r>
              <a:rPr lang="en-US" dirty="0" smtClean="0"/>
              <a:t>Why bother</a:t>
            </a:r>
          </a:p>
          <a:p>
            <a:pPr lvl="1" indent="-347662">
              <a:buFont typeface="Arial"/>
            </a:pPr>
            <a:r>
              <a:rPr lang="en-US" dirty="0" smtClean="0"/>
              <a:t>Life cycle cost</a:t>
            </a:r>
          </a:p>
          <a:p>
            <a:pPr lvl="1" indent="-347662">
              <a:buFont typeface="Arial"/>
            </a:pPr>
            <a:r>
              <a:rPr lang="en-US" dirty="0" smtClean="0"/>
              <a:t>Life cycle environmental</a:t>
            </a:r>
          </a:p>
          <a:p>
            <a:pPr lvl="1" indent="-347662">
              <a:buFont typeface="Arial"/>
            </a:pPr>
            <a:r>
              <a:rPr lang="en-US" dirty="0" smtClean="0"/>
              <a:t>Anything else?</a:t>
            </a:r>
            <a:endParaRPr lang="en-US" dirty="0"/>
          </a:p>
          <a:p>
            <a:pPr lvl="2" indent="-347662">
              <a:buFont typeface="Arial"/>
            </a:pPr>
            <a:endParaRPr lang="en-US" dirty="0"/>
          </a:p>
        </p:txBody>
      </p:sp>
      <p:sp>
        <p:nvSpPr>
          <p:cNvPr id="42" name="Shape 42"/>
          <p:cNvSpPr txBox="1">
            <a:spLocks noGrp="1"/>
          </p:cNvSpPr>
          <p:nvPr>
            <p:ph type="sldNum" idx="12"/>
          </p:nvPr>
        </p:nvSpPr>
        <p:spPr>
          <a:xfrm>
            <a:off x="152400" y="6404675"/>
            <a:ext cx="695400" cy="381000"/>
          </a:xfrm>
          <a:prstGeom prst="rect">
            <a:avLst/>
          </a:prstGeom>
          <a:noFill/>
          <a:ln>
            <a:noFill/>
          </a:ln>
        </p:spPr>
        <p:txBody>
          <a:bodyPr lIns="91425" tIns="45700" rIns="91425" bIns="45700" anchor="t" anchorCtr="0">
            <a:noAutofit/>
          </a:bodyPr>
          <a:lstStyle/>
          <a:p>
            <a:pPr marL="0" lvl="0" indent="0" algn="l" rtl="0">
              <a:spcBef>
                <a:spcPts val="0"/>
              </a:spcBef>
              <a:spcAft>
                <a:spcPts val="0"/>
              </a:spcAft>
              <a:buSzPct val="25000"/>
              <a:buNone/>
            </a:pPr>
            <a:fld id="{00000000-1234-1234-1234-123412341234}" type="slidenum">
              <a:rPr lang="en-US"/>
              <a:t>2</a:t>
            </a:fld>
            <a:endParaRPr lang="en-US"/>
          </a:p>
        </p:txBody>
      </p:sp>
    </p:spTree>
    <p:extLst>
      <p:ext uri="{BB962C8B-B14F-4D97-AF65-F5344CB8AC3E}">
        <p14:creationId xmlns:p14="http://schemas.microsoft.com/office/powerpoint/2010/main" val="3363912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a:t>Life-Cycle Assessment </a:t>
            </a:r>
            <a:r>
              <a:rPr lang="en-US" sz="3600" b="1" dirty="0" smtClean="0"/>
              <a:t>(</a:t>
            </a:r>
            <a:r>
              <a:rPr lang="en-CA" sz="3600" b="1" dirty="0" smtClean="0"/>
              <a:t>LCA)</a:t>
            </a:r>
            <a:endParaRPr lang="en-CA" sz="3600" b="1" dirty="0"/>
          </a:p>
        </p:txBody>
      </p:sp>
      <p:pic>
        <p:nvPicPr>
          <p:cNvPr id="2" name="Picture 1"/>
          <p:cNvPicPr>
            <a:picLocks noChangeAspect="1"/>
          </p:cNvPicPr>
          <p:nvPr/>
        </p:nvPicPr>
        <p:blipFill>
          <a:blip r:embed="rId3"/>
          <a:stretch>
            <a:fillRect/>
          </a:stretch>
        </p:blipFill>
        <p:spPr>
          <a:xfrm>
            <a:off x="1022464" y="2461978"/>
            <a:ext cx="4048299" cy="3749980"/>
          </a:xfrm>
          <a:prstGeom prst="rect">
            <a:avLst/>
          </a:prstGeom>
        </p:spPr>
      </p:pic>
      <p:sp>
        <p:nvSpPr>
          <p:cNvPr id="5" name="Content Placeholder 4"/>
          <p:cNvSpPr>
            <a:spLocks noGrp="1"/>
          </p:cNvSpPr>
          <p:nvPr>
            <p:ph type="body" idx="1"/>
          </p:nvPr>
        </p:nvSpPr>
        <p:spPr/>
        <p:txBody>
          <a:bodyPr>
            <a:noAutofit/>
          </a:bodyPr>
          <a:lstStyle/>
          <a:p>
            <a:pPr>
              <a:spcBef>
                <a:spcPts val="1800"/>
              </a:spcBef>
            </a:pPr>
            <a:r>
              <a:rPr lang="en-US" dirty="0" smtClean="0"/>
              <a:t>Environmental </a:t>
            </a:r>
            <a:r>
              <a:rPr lang="en-US" dirty="0"/>
              <a:t>impacts over </a:t>
            </a:r>
            <a:r>
              <a:rPr lang="en-US" dirty="0" smtClean="0"/>
              <a:t>the </a:t>
            </a:r>
            <a:r>
              <a:rPr lang="en-US" dirty="0"/>
              <a:t>entire pavement life </a:t>
            </a:r>
            <a:r>
              <a:rPr lang="en-US" dirty="0" smtClean="0"/>
              <a:t>cycle. </a:t>
            </a:r>
            <a:endParaRPr lang="en-CA" sz="2800" dirty="0" smtClean="0">
              <a:cs typeface="Arial" pitchFamily="34" charset="0"/>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40406" y="2626822"/>
            <a:ext cx="3303593" cy="4231178"/>
          </a:xfrm>
          <a:prstGeom prst="rect">
            <a:avLst/>
          </a:prstGeom>
        </p:spPr>
      </p:pic>
      <p:sp>
        <p:nvSpPr>
          <p:cNvPr id="7" name="TextBox 6"/>
          <p:cNvSpPr txBox="1"/>
          <p:nvPr/>
        </p:nvSpPr>
        <p:spPr>
          <a:xfrm>
            <a:off x="157941" y="6400800"/>
            <a:ext cx="752129" cy="307777"/>
          </a:xfrm>
          <a:prstGeom prst="rect">
            <a:avLst/>
          </a:prstGeom>
          <a:noFill/>
        </p:spPr>
        <p:txBody>
          <a:bodyPr wrap="none" rtlCol="0">
            <a:spAutoFit/>
          </a:bodyPr>
          <a:lstStyle/>
          <a:p>
            <a:r>
              <a:rPr lang="en-US" dirty="0" smtClean="0"/>
              <a:t>Harvey</a:t>
            </a:r>
            <a:endParaRPr lang="en-US" dirty="0"/>
          </a:p>
        </p:txBody>
      </p:sp>
    </p:spTree>
    <p:extLst>
      <p:ext uri="{BB962C8B-B14F-4D97-AF65-F5344CB8AC3E}">
        <p14:creationId xmlns:p14="http://schemas.microsoft.com/office/powerpoint/2010/main" val="3546721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3600" b="1" dirty="0" smtClean="0"/>
              <a:t>LCA</a:t>
            </a:r>
            <a:endParaRPr lang="en-CA" sz="3600" b="1" dirty="0"/>
          </a:p>
        </p:txBody>
      </p:sp>
      <p:sp>
        <p:nvSpPr>
          <p:cNvPr id="5" name="Content Placeholder 4"/>
          <p:cNvSpPr>
            <a:spLocks noGrp="1"/>
          </p:cNvSpPr>
          <p:nvPr>
            <p:ph type="body" idx="1"/>
          </p:nvPr>
        </p:nvSpPr>
        <p:spPr>
          <a:xfrm>
            <a:off x="381000" y="1198418"/>
            <a:ext cx="8382000" cy="4572000"/>
          </a:xfrm>
        </p:spPr>
        <p:txBody>
          <a:bodyPr>
            <a:noAutofit/>
          </a:bodyPr>
          <a:lstStyle/>
          <a:p>
            <a:pPr>
              <a:spcBef>
                <a:spcPts val="1800"/>
              </a:spcBef>
            </a:pPr>
            <a:r>
              <a:rPr lang="en-US" sz="2400" dirty="0" smtClean="0"/>
              <a:t>Examines all </a:t>
            </a:r>
            <a:r>
              <a:rPr lang="en-US" sz="2400" dirty="0"/>
              <a:t>the </a:t>
            </a:r>
            <a:r>
              <a:rPr lang="en-US" sz="2400" dirty="0" smtClean="0"/>
              <a:t>inputs. </a:t>
            </a:r>
          </a:p>
          <a:p>
            <a:pPr>
              <a:spcBef>
                <a:spcPts val="1800"/>
              </a:spcBef>
            </a:pPr>
            <a:r>
              <a:rPr lang="en-US" sz="2400" dirty="0" smtClean="0"/>
              <a:t>Identifies </a:t>
            </a:r>
            <a:r>
              <a:rPr lang="en-US" sz="2400" dirty="0"/>
              <a:t>where </a:t>
            </a:r>
            <a:r>
              <a:rPr lang="en-US" sz="2400" dirty="0" smtClean="0"/>
              <a:t>the </a:t>
            </a:r>
            <a:r>
              <a:rPr lang="en-US" sz="2400" dirty="0"/>
              <a:t>most significant improvements can be </a:t>
            </a:r>
            <a:r>
              <a:rPr lang="en-US" sz="2400" dirty="0" smtClean="0"/>
              <a:t>made.</a:t>
            </a:r>
          </a:p>
          <a:p>
            <a:pPr>
              <a:spcBef>
                <a:spcPts val="1800"/>
              </a:spcBef>
            </a:pPr>
            <a:r>
              <a:rPr lang="en-US" sz="2400" dirty="0" smtClean="0"/>
              <a:t>Helps to filter out greenwashing.</a:t>
            </a:r>
          </a:p>
          <a:p>
            <a:pPr>
              <a:spcBef>
                <a:spcPts val="1800"/>
              </a:spcBef>
            </a:pPr>
            <a:r>
              <a:rPr lang="en-US" sz="2400" dirty="0" smtClean="0"/>
              <a:t>Its complicated.</a:t>
            </a:r>
          </a:p>
          <a:p>
            <a:pPr>
              <a:spcBef>
                <a:spcPts val="1800"/>
              </a:spcBef>
            </a:pPr>
            <a:endParaRPr lang="en-US" sz="2400" dirty="0" smtClean="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2451" y="3796838"/>
            <a:ext cx="4081549" cy="3061162"/>
          </a:xfrm>
          <a:prstGeom prst="rect">
            <a:avLst/>
          </a:prstGeom>
        </p:spPr>
      </p:pic>
      <p:sp>
        <p:nvSpPr>
          <p:cNvPr id="7" name="Oval 6"/>
          <p:cNvSpPr/>
          <p:nvPr/>
        </p:nvSpPr>
        <p:spPr bwMode="auto">
          <a:xfrm>
            <a:off x="5383330" y="4576321"/>
            <a:ext cx="1233602" cy="293551"/>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rajan" charset="0"/>
            </a:endParaRPr>
          </a:p>
        </p:txBody>
      </p:sp>
      <p:sp>
        <p:nvSpPr>
          <p:cNvPr id="8" name="TextBox 7"/>
          <p:cNvSpPr txBox="1"/>
          <p:nvPr/>
        </p:nvSpPr>
        <p:spPr>
          <a:xfrm>
            <a:off x="157941" y="6400800"/>
            <a:ext cx="752129" cy="307777"/>
          </a:xfrm>
          <a:prstGeom prst="rect">
            <a:avLst/>
          </a:prstGeom>
          <a:noFill/>
        </p:spPr>
        <p:txBody>
          <a:bodyPr wrap="none" rtlCol="0">
            <a:spAutoFit/>
          </a:bodyPr>
          <a:lstStyle/>
          <a:p>
            <a:r>
              <a:rPr lang="en-US" dirty="0" smtClean="0"/>
              <a:t>Harvey</a:t>
            </a:r>
            <a:endParaRPr lang="en-US" dirty="0"/>
          </a:p>
        </p:txBody>
      </p:sp>
    </p:spTree>
    <p:extLst>
      <p:ext uri="{BB962C8B-B14F-4D97-AF65-F5344CB8AC3E}">
        <p14:creationId xmlns:p14="http://schemas.microsoft.com/office/powerpoint/2010/main" val="2514711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3600" b="1" dirty="0"/>
              <a:t>LCA</a:t>
            </a:r>
          </a:p>
        </p:txBody>
      </p:sp>
      <p:sp>
        <p:nvSpPr>
          <p:cNvPr id="5" name="Content Placeholder 4"/>
          <p:cNvSpPr>
            <a:spLocks noGrp="1"/>
          </p:cNvSpPr>
          <p:nvPr>
            <p:ph type="body" idx="1"/>
          </p:nvPr>
        </p:nvSpPr>
        <p:spPr/>
        <p:txBody>
          <a:bodyPr>
            <a:noAutofit/>
          </a:bodyPr>
          <a:lstStyle/>
          <a:p>
            <a:r>
              <a:rPr lang="en-US" dirty="0" smtClean="0"/>
              <a:t>The </a:t>
            </a:r>
            <a:r>
              <a:rPr lang="en-US" dirty="0"/>
              <a:t>ISO 14000 family of </a:t>
            </a:r>
            <a:r>
              <a:rPr lang="en-US" dirty="0" smtClean="0"/>
              <a:t>standards</a:t>
            </a:r>
          </a:p>
          <a:p>
            <a:pPr lvl="1"/>
            <a:r>
              <a:rPr lang="en-US" dirty="0" smtClean="0"/>
              <a:t> Generally </a:t>
            </a:r>
            <a:r>
              <a:rPr lang="en-US" dirty="0"/>
              <a:t>accepted worldwide </a:t>
            </a:r>
            <a:endParaRPr lang="en-US" dirty="0" smtClean="0"/>
          </a:p>
          <a:p>
            <a:pPr lvl="1"/>
            <a:r>
              <a:rPr lang="en-US" dirty="0" smtClean="0"/>
              <a:t> Promotes </a:t>
            </a:r>
            <a:r>
              <a:rPr lang="en-US" dirty="0"/>
              <a:t>completeness and transparency of LCA </a:t>
            </a:r>
            <a:r>
              <a:rPr lang="en-US" dirty="0" smtClean="0"/>
              <a:t>studies</a:t>
            </a:r>
          </a:p>
          <a:p>
            <a:pPr lvl="1"/>
            <a:r>
              <a:rPr lang="en-US" dirty="0" smtClean="0"/>
              <a:t> Leads </a:t>
            </a:r>
            <a:r>
              <a:rPr lang="en-US" dirty="0"/>
              <a:t>to consistency and compatibility of practice across </a:t>
            </a:r>
            <a:r>
              <a:rPr lang="en-US" dirty="0" smtClean="0"/>
              <a:t>industries</a:t>
            </a:r>
          </a:p>
          <a:p>
            <a:pPr lvl="1"/>
            <a:r>
              <a:rPr lang="en-US" dirty="0" smtClean="0"/>
              <a:t> Specifics </a:t>
            </a:r>
            <a:r>
              <a:rPr lang="en-US" dirty="0"/>
              <a:t>can vary greatly from one application to </a:t>
            </a:r>
            <a:r>
              <a:rPr lang="en-US" dirty="0" smtClean="0"/>
              <a:t>another</a:t>
            </a:r>
          </a:p>
          <a:p>
            <a:r>
              <a:rPr lang="en-US" dirty="0"/>
              <a:t>Industries are creating LCA-based Environmental Product Declarations (EPD</a:t>
            </a:r>
            <a:r>
              <a:rPr lang="en-US" dirty="0" smtClean="0"/>
              <a:t>)</a:t>
            </a:r>
            <a:endParaRPr lang="en-US" dirty="0"/>
          </a:p>
          <a:p>
            <a:endParaRPr lang="en-US" dirty="0"/>
          </a:p>
        </p:txBody>
      </p:sp>
      <p:sp>
        <p:nvSpPr>
          <p:cNvPr id="6" name="TextBox 5"/>
          <p:cNvSpPr txBox="1"/>
          <p:nvPr/>
        </p:nvSpPr>
        <p:spPr>
          <a:xfrm>
            <a:off x="157941" y="6400800"/>
            <a:ext cx="752129" cy="307777"/>
          </a:xfrm>
          <a:prstGeom prst="rect">
            <a:avLst/>
          </a:prstGeom>
          <a:noFill/>
        </p:spPr>
        <p:txBody>
          <a:bodyPr wrap="none" rtlCol="0">
            <a:spAutoFit/>
          </a:bodyPr>
          <a:lstStyle/>
          <a:p>
            <a:r>
              <a:rPr lang="en-US" dirty="0" smtClean="0"/>
              <a:t>Harvey</a:t>
            </a:r>
            <a:endParaRPr lang="en-US" dirty="0"/>
          </a:p>
        </p:txBody>
      </p:sp>
    </p:spTree>
    <p:extLst>
      <p:ext uri="{BB962C8B-B14F-4D97-AF65-F5344CB8AC3E}">
        <p14:creationId xmlns:p14="http://schemas.microsoft.com/office/powerpoint/2010/main" val="4141813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3600" b="1" dirty="0"/>
              <a:t>LCA</a:t>
            </a:r>
          </a:p>
        </p:txBody>
      </p:sp>
      <p:sp>
        <p:nvSpPr>
          <p:cNvPr id="5" name="Content Placeholder 4"/>
          <p:cNvSpPr>
            <a:spLocks noGrp="1"/>
          </p:cNvSpPr>
          <p:nvPr>
            <p:ph type="body" idx="1"/>
          </p:nvPr>
        </p:nvSpPr>
        <p:spPr>
          <a:xfrm>
            <a:off x="381000" y="1264920"/>
            <a:ext cx="8382000" cy="4572000"/>
          </a:xfrm>
        </p:spPr>
        <p:txBody>
          <a:bodyPr>
            <a:noAutofit/>
          </a:bodyPr>
          <a:lstStyle/>
          <a:p>
            <a:r>
              <a:rPr lang="en-US" dirty="0" smtClean="0"/>
              <a:t>Process</a:t>
            </a:r>
          </a:p>
          <a:p>
            <a:pPr lvl="1"/>
            <a:r>
              <a:rPr lang="en-US" dirty="0" smtClean="0"/>
              <a:t>Define </a:t>
            </a:r>
            <a:r>
              <a:rPr lang="en-US" dirty="0"/>
              <a:t>system </a:t>
            </a:r>
            <a:r>
              <a:rPr lang="en-US" dirty="0" smtClean="0"/>
              <a:t>boundaries</a:t>
            </a:r>
          </a:p>
          <a:p>
            <a:pPr lvl="1"/>
            <a:r>
              <a:rPr lang="en-US" dirty="0" smtClean="0"/>
              <a:t>Identify </a:t>
            </a:r>
            <a:r>
              <a:rPr lang="en-US" dirty="0"/>
              <a:t>items that are the same across a comparison </a:t>
            </a:r>
            <a:r>
              <a:rPr lang="en-US" dirty="0" smtClean="0"/>
              <a:t>study</a:t>
            </a:r>
            <a:endParaRPr lang="en-US" dirty="0"/>
          </a:p>
          <a:p>
            <a:pPr lvl="1"/>
            <a:r>
              <a:rPr lang="en-US" dirty="0" smtClean="0"/>
              <a:t>Define </a:t>
            </a:r>
            <a:r>
              <a:rPr lang="en-US" dirty="0"/>
              <a:t>the functional </a:t>
            </a:r>
            <a:r>
              <a:rPr lang="en-US" dirty="0" smtClean="0"/>
              <a:t>unit</a:t>
            </a:r>
          </a:p>
          <a:p>
            <a:pPr lvl="1"/>
            <a:r>
              <a:rPr lang="en-US" dirty="0" smtClean="0"/>
              <a:t>Define </a:t>
            </a:r>
            <a:r>
              <a:rPr lang="en-US" dirty="0"/>
              <a:t>the approach required for sensitivity </a:t>
            </a:r>
            <a:r>
              <a:rPr lang="en-US" dirty="0" smtClean="0"/>
              <a:t>analyses</a:t>
            </a:r>
          </a:p>
          <a:p>
            <a:pPr lvl="1"/>
            <a:r>
              <a:rPr lang="en-US" dirty="0" smtClean="0"/>
              <a:t>Identify </a:t>
            </a:r>
            <a:r>
              <a:rPr lang="en-US" dirty="0"/>
              <a:t>the types of operations and materials that occur within the </a:t>
            </a:r>
            <a:r>
              <a:rPr lang="en-US" dirty="0" smtClean="0"/>
              <a:t>system</a:t>
            </a:r>
            <a:endParaRPr lang="en-US" dirty="0"/>
          </a:p>
          <a:p>
            <a:pPr lvl="1"/>
            <a:r>
              <a:rPr lang="en-US" dirty="0" smtClean="0"/>
              <a:t>Identify life-cycle </a:t>
            </a:r>
            <a:r>
              <a:rPr lang="en-US" dirty="0"/>
              <a:t>inventory </a:t>
            </a:r>
            <a:r>
              <a:rPr lang="en-US" dirty="0" smtClean="0"/>
              <a:t>data</a:t>
            </a:r>
          </a:p>
          <a:p>
            <a:endParaRPr lang="en-US" dirty="0"/>
          </a:p>
        </p:txBody>
      </p:sp>
      <p:sp>
        <p:nvSpPr>
          <p:cNvPr id="6" name="TextBox 5"/>
          <p:cNvSpPr txBox="1"/>
          <p:nvPr/>
        </p:nvSpPr>
        <p:spPr>
          <a:xfrm>
            <a:off x="157941" y="6400800"/>
            <a:ext cx="752129" cy="307777"/>
          </a:xfrm>
          <a:prstGeom prst="rect">
            <a:avLst/>
          </a:prstGeom>
          <a:noFill/>
        </p:spPr>
        <p:txBody>
          <a:bodyPr wrap="none" rtlCol="0">
            <a:spAutoFit/>
          </a:bodyPr>
          <a:lstStyle/>
          <a:p>
            <a:r>
              <a:rPr lang="en-US" dirty="0" smtClean="0"/>
              <a:t>Harvey</a:t>
            </a:r>
            <a:endParaRPr lang="en-US" dirty="0"/>
          </a:p>
        </p:txBody>
      </p:sp>
    </p:spTree>
    <p:extLst>
      <p:ext uri="{BB962C8B-B14F-4D97-AF65-F5344CB8AC3E}">
        <p14:creationId xmlns:p14="http://schemas.microsoft.com/office/powerpoint/2010/main" val="3437696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3600" b="1" dirty="0"/>
              <a:t>LCA</a:t>
            </a:r>
          </a:p>
        </p:txBody>
      </p:sp>
      <p:pic>
        <p:nvPicPr>
          <p:cNvPr id="2" name="Picture 1"/>
          <p:cNvPicPr>
            <a:picLocks noChangeAspect="1"/>
          </p:cNvPicPr>
          <p:nvPr/>
        </p:nvPicPr>
        <p:blipFill>
          <a:blip r:embed="rId3"/>
          <a:stretch>
            <a:fillRect/>
          </a:stretch>
        </p:blipFill>
        <p:spPr>
          <a:xfrm>
            <a:off x="1180537" y="1546029"/>
            <a:ext cx="7358019" cy="4778571"/>
          </a:xfrm>
          <a:prstGeom prst="rect">
            <a:avLst/>
          </a:prstGeom>
        </p:spPr>
      </p:pic>
      <p:sp>
        <p:nvSpPr>
          <p:cNvPr id="6" name="TextBox 5"/>
          <p:cNvSpPr txBox="1"/>
          <p:nvPr/>
        </p:nvSpPr>
        <p:spPr>
          <a:xfrm>
            <a:off x="157941" y="6400800"/>
            <a:ext cx="752129" cy="307777"/>
          </a:xfrm>
          <a:prstGeom prst="rect">
            <a:avLst/>
          </a:prstGeom>
          <a:noFill/>
        </p:spPr>
        <p:txBody>
          <a:bodyPr wrap="none" rtlCol="0">
            <a:spAutoFit/>
          </a:bodyPr>
          <a:lstStyle/>
          <a:p>
            <a:r>
              <a:rPr lang="en-US" dirty="0" smtClean="0"/>
              <a:t>Harvey</a:t>
            </a:r>
            <a:endParaRPr lang="en-US" dirty="0"/>
          </a:p>
        </p:txBody>
      </p:sp>
      <p:sp>
        <p:nvSpPr>
          <p:cNvPr id="5" name="Content Placeholder 4"/>
          <p:cNvSpPr>
            <a:spLocks noGrp="1"/>
          </p:cNvSpPr>
          <p:nvPr>
            <p:ph type="body" idx="1"/>
          </p:nvPr>
        </p:nvSpPr>
        <p:spPr>
          <a:xfrm>
            <a:off x="381000" y="1066800"/>
            <a:ext cx="8382000" cy="4572000"/>
          </a:xfrm>
        </p:spPr>
        <p:txBody>
          <a:bodyPr>
            <a:noAutofit/>
          </a:bodyPr>
          <a:lstStyle/>
          <a:p>
            <a:pPr>
              <a:spcBef>
                <a:spcPts val="1800"/>
              </a:spcBef>
            </a:pPr>
            <a:r>
              <a:rPr lang="en-US" sz="2400" dirty="0" smtClean="0"/>
              <a:t>The process</a:t>
            </a:r>
          </a:p>
        </p:txBody>
      </p:sp>
    </p:spTree>
    <p:extLst>
      <p:ext uri="{BB962C8B-B14F-4D97-AF65-F5344CB8AC3E}">
        <p14:creationId xmlns:p14="http://schemas.microsoft.com/office/powerpoint/2010/main" val="1144255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3600" b="1" dirty="0"/>
              <a:t>LCA</a:t>
            </a:r>
          </a:p>
        </p:txBody>
      </p:sp>
      <p:pic>
        <p:nvPicPr>
          <p:cNvPr id="3" name="Picture 2"/>
          <p:cNvPicPr>
            <a:picLocks noChangeAspect="1"/>
          </p:cNvPicPr>
          <p:nvPr/>
        </p:nvPicPr>
        <p:blipFill>
          <a:blip r:embed="rId3"/>
          <a:stretch>
            <a:fillRect/>
          </a:stretch>
        </p:blipFill>
        <p:spPr>
          <a:xfrm>
            <a:off x="2252750" y="1590149"/>
            <a:ext cx="4638500" cy="5267851"/>
          </a:xfrm>
          <a:prstGeom prst="rect">
            <a:avLst/>
          </a:prstGeom>
        </p:spPr>
      </p:pic>
      <p:sp>
        <p:nvSpPr>
          <p:cNvPr id="6" name="TextBox 5"/>
          <p:cNvSpPr txBox="1"/>
          <p:nvPr/>
        </p:nvSpPr>
        <p:spPr>
          <a:xfrm>
            <a:off x="157941" y="6400800"/>
            <a:ext cx="752129" cy="307777"/>
          </a:xfrm>
          <a:prstGeom prst="rect">
            <a:avLst/>
          </a:prstGeom>
          <a:noFill/>
        </p:spPr>
        <p:txBody>
          <a:bodyPr wrap="none" rtlCol="0">
            <a:spAutoFit/>
          </a:bodyPr>
          <a:lstStyle/>
          <a:p>
            <a:r>
              <a:rPr lang="en-US" dirty="0" smtClean="0"/>
              <a:t>Harvey</a:t>
            </a:r>
            <a:endParaRPr lang="en-US" dirty="0"/>
          </a:p>
        </p:txBody>
      </p:sp>
      <p:sp>
        <p:nvSpPr>
          <p:cNvPr id="5" name="Content Placeholder 4"/>
          <p:cNvSpPr>
            <a:spLocks noGrp="1"/>
          </p:cNvSpPr>
          <p:nvPr>
            <p:ph type="body" idx="1"/>
          </p:nvPr>
        </p:nvSpPr>
        <p:spPr>
          <a:xfrm>
            <a:off x="381000" y="1066800"/>
            <a:ext cx="8382000" cy="4572000"/>
          </a:xfrm>
        </p:spPr>
        <p:txBody>
          <a:bodyPr>
            <a:noAutofit/>
          </a:bodyPr>
          <a:lstStyle/>
          <a:p>
            <a:pPr>
              <a:spcBef>
                <a:spcPts val="1800"/>
              </a:spcBef>
            </a:pPr>
            <a:r>
              <a:rPr lang="en-US" sz="2400" dirty="0" smtClean="0"/>
              <a:t>What do we measure?</a:t>
            </a:r>
          </a:p>
        </p:txBody>
      </p:sp>
    </p:spTree>
    <p:extLst>
      <p:ext uri="{BB962C8B-B14F-4D97-AF65-F5344CB8AC3E}">
        <p14:creationId xmlns:p14="http://schemas.microsoft.com/office/powerpoint/2010/main" val="2253155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noFill/>
          <a:ln>
            <a:noFill/>
          </a:ln>
        </p:spPr>
        <p:txBody>
          <a:bodyPr lIns="91425" tIns="91425" rIns="91425" bIns="91425" anchor="ctr" anchorCtr="0">
            <a:noAutofit/>
          </a:bodyPr>
          <a:lstStyle/>
          <a:p>
            <a:r>
              <a:rPr lang="en-CA" sz="3600" b="1" dirty="0"/>
              <a:t>An Example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8317827"/>
              </p:ext>
            </p:extLst>
          </p:nvPr>
        </p:nvGraphicFramePr>
        <p:xfrm>
          <a:off x="457200" y="1060942"/>
          <a:ext cx="8229600" cy="5243377"/>
        </p:xfrm>
        <a:graphic>
          <a:graphicData uri="http://schemas.openxmlformats.org/drawingml/2006/table">
            <a:tbl>
              <a:tblPr firstRow="1" bandRow="1">
                <a:tableStyleId>{5C22544A-7EE6-4342-B048-85BDC9FD1C3A}</a:tableStyleId>
              </a:tblPr>
              <a:tblGrid>
                <a:gridCol w="802432">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96662">
                <a:tc>
                  <a:txBody>
                    <a:bodyPr/>
                    <a:lstStyle/>
                    <a:p>
                      <a:pPr algn="ctr">
                        <a:spcAft>
                          <a:spcPts val="0"/>
                        </a:spcAft>
                      </a:pPr>
                      <a:r>
                        <a:rPr lang="en-US" sz="1800" b="1" dirty="0">
                          <a:solidFill>
                            <a:srgbClr val="000000"/>
                          </a:solidFill>
                          <a:effectLst/>
                          <a:latin typeface="+mn-lt"/>
                          <a:ea typeface="MS Mincho"/>
                          <a:cs typeface="Times New Roman"/>
                        </a:rPr>
                        <a:t>Case #</a:t>
                      </a:r>
                      <a:endParaRPr lang="en-CA" sz="1800" dirty="0">
                        <a:effectLst/>
                        <a:latin typeface="+mn-lt"/>
                        <a:ea typeface="MS Mincho"/>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US" sz="1800" b="1" dirty="0">
                          <a:solidFill>
                            <a:srgbClr val="000000"/>
                          </a:solidFill>
                          <a:effectLst/>
                          <a:latin typeface="+mn-lt"/>
                          <a:ea typeface="MS Mincho"/>
                          <a:cs typeface="Times New Roman"/>
                        </a:rPr>
                        <a:t>Case Description</a:t>
                      </a:r>
                      <a:endParaRPr lang="en-CA" sz="1800" dirty="0">
                        <a:effectLst/>
                        <a:latin typeface="+mn-lt"/>
                        <a:ea typeface="MS Mincho"/>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US" sz="1800" b="1" dirty="0">
                          <a:solidFill>
                            <a:srgbClr val="000000"/>
                          </a:solidFill>
                          <a:effectLst/>
                          <a:latin typeface="+mn-lt"/>
                          <a:ea typeface="MS Mincho"/>
                          <a:cs typeface="Times New Roman"/>
                        </a:rPr>
                        <a:t>Case ID</a:t>
                      </a:r>
                      <a:endParaRPr lang="en-CA" sz="1800" dirty="0">
                        <a:effectLst/>
                        <a:latin typeface="+mn-lt"/>
                        <a:ea typeface="MS Mincho"/>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US" sz="1800" b="1" dirty="0">
                          <a:solidFill>
                            <a:srgbClr val="000000"/>
                          </a:solidFill>
                          <a:effectLst/>
                          <a:latin typeface="+mn-lt"/>
                          <a:ea typeface="MS Mincho"/>
                          <a:cs typeface="Times New Roman"/>
                        </a:rPr>
                        <a:t>Analysis Rationale</a:t>
                      </a:r>
                      <a:endParaRPr lang="en-CA" sz="1800" dirty="0">
                        <a:effectLst/>
                        <a:latin typeface="+mn-lt"/>
                        <a:ea typeface="MS Mincho"/>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0"/>
                  </a:ext>
                </a:extLst>
              </a:tr>
              <a:tr h="880263">
                <a:tc>
                  <a:txBody>
                    <a:bodyPr/>
                    <a:lstStyle/>
                    <a:p>
                      <a:pPr algn="ctr">
                        <a:spcAft>
                          <a:spcPts val="0"/>
                        </a:spcAft>
                      </a:pPr>
                      <a:r>
                        <a:rPr lang="en-US" sz="1800" dirty="0">
                          <a:solidFill>
                            <a:srgbClr val="000000"/>
                          </a:solidFill>
                          <a:effectLst/>
                          <a:latin typeface="+mn-lt"/>
                          <a:ea typeface="MS Mincho"/>
                          <a:cs typeface="Times New Roman"/>
                        </a:rPr>
                        <a:t>Base</a:t>
                      </a:r>
                      <a:endParaRPr lang="en-CA" sz="1800" dirty="0">
                        <a:effectLst/>
                        <a:latin typeface="+mn-lt"/>
                        <a:ea typeface="MS Mincho"/>
                        <a:cs typeface="Times New Roman"/>
                      </a:endParaRPr>
                    </a:p>
                  </a:txBody>
                  <a:tcPr marL="68580" marR="68580" marT="0" marB="0" anchor="ctr">
                    <a:solidFill>
                      <a:schemeClr val="bg1">
                        <a:lumMod val="95000"/>
                      </a:schemeClr>
                    </a:solidFill>
                  </a:tcPr>
                </a:tc>
                <a:tc>
                  <a:txBody>
                    <a:bodyPr/>
                    <a:lstStyle/>
                    <a:p>
                      <a:pPr algn="ctr">
                        <a:spcAft>
                          <a:spcPts val="0"/>
                        </a:spcAft>
                      </a:pPr>
                      <a:r>
                        <a:rPr lang="en-US" sz="1800" dirty="0">
                          <a:solidFill>
                            <a:srgbClr val="000000"/>
                          </a:solidFill>
                          <a:effectLst/>
                          <a:latin typeface="+mn-lt"/>
                          <a:ea typeface="MS Mincho"/>
                          <a:cs typeface="Times New Roman"/>
                        </a:rPr>
                        <a:t>355 kg cementitious, 15 % fly ash, 0% slag, 276 tonnes steel and regular M &amp; R</a:t>
                      </a:r>
                      <a:endParaRPr lang="en-CA" sz="1800" dirty="0">
                        <a:effectLst/>
                        <a:latin typeface="+mn-lt"/>
                        <a:ea typeface="MS Mincho"/>
                        <a:cs typeface="Times New Roman"/>
                      </a:endParaRPr>
                    </a:p>
                  </a:txBody>
                  <a:tcPr marL="68580" marR="68580" marT="0" marB="0" anchor="ctr">
                    <a:solidFill>
                      <a:schemeClr val="bg1">
                        <a:lumMod val="95000"/>
                      </a:schemeClr>
                    </a:solidFill>
                  </a:tcPr>
                </a:tc>
                <a:tc>
                  <a:txBody>
                    <a:bodyPr/>
                    <a:lstStyle/>
                    <a:p>
                      <a:pPr algn="ctr">
                        <a:spcAft>
                          <a:spcPts val="0"/>
                        </a:spcAft>
                      </a:pPr>
                      <a:r>
                        <a:rPr lang="en-US" sz="1800" dirty="0">
                          <a:solidFill>
                            <a:srgbClr val="000000"/>
                          </a:solidFill>
                          <a:effectLst/>
                          <a:latin typeface="+mn-lt"/>
                          <a:ea typeface="MS Mincho"/>
                          <a:cs typeface="Times New Roman"/>
                        </a:rPr>
                        <a:t>355CE-15FA-0SL-276DT-RR</a:t>
                      </a:r>
                      <a:endParaRPr lang="en-CA" sz="1800" dirty="0">
                        <a:effectLst/>
                        <a:latin typeface="+mn-lt"/>
                        <a:ea typeface="MS Mincho"/>
                        <a:cs typeface="Times New Roman"/>
                      </a:endParaRPr>
                    </a:p>
                  </a:txBody>
                  <a:tcPr marL="68580" marR="68580" marT="0" marB="0" anchor="ctr">
                    <a:solidFill>
                      <a:schemeClr val="bg1">
                        <a:lumMod val="95000"/>
                      </a:schemeClr>
                    </a:solidFill>
                  </a:tcPr>
                </a:tc>
                <a:tc>
                  <a:txBody>
                    <a:bodyPr/>
                    <a:lstStyle/>
                    <a:p>
                      <a:pPr algn="ctr">
                        <a:spcAft>
                          <a:spcPts val="0"/>
                        </a:spcAft>
                      </a:pPr>
                      <a:r>
                        <a:rPr lang="en-US" sz="1800" dirty="0">
                          <a:solidFill>
                            <a:srgbClr val="000000"/>
                          </a:solidFill>
                          <a:effectLst/>
                          <a:latin typeface="+mn-lt"/>
                          <a:ea typeface="MS Mincho"/>
                          <a:cs typeface="Times New Roman"/>
                        </a:rPr>
                        <a:t>Impacts of past practice</a:t>
                      </a:r>
                      <a:endParaRPr lang="en-CA" sz="1800" dirty="0">
                        <a:effectLst/>
                        <a:latin typeface="+mn-lt"/>
                        <a:ea typeface="MS Mincho"/>
                        <a:cs typeface="Times New Roman"/>
                      </a:endParaRPr>
                    </a:p>
                  </a:txBody>
                  <a:tcPr marL="68580" marR="68580" marT="0" marB="0" anchor="ctr">
                    <a:solidFill>
                      <a:schemeClr val="bg1">
                        <a:lumMod val="95000"/>
                      </a:schemeClr>
                    </a:solidFill>
                  </a:tcPr>
                </a:tc>
                <a:extLst>
                  <a:ext uri="{0D108BD9-81ED-4DB2-BD59-A6C34878D82A}">
                    <a16:rowId xmlns:a16="http://schemas.microsoft.com/office/drawing/2014/main" val="10001"/>
                  </a:ext>
                </a:extLst>
              </a:tr>
              <a:tr h="880263">
                <a:tc>
                  <a:txBody>
                    <a:bodyPr/>
                    <a:lstStyle/>
                    <a:p>
                      <a:pPr algn="ctr">
                        <a:spcAft>
                          <a:spcPts val="0"/>
                        </a:spcAft>
                      </a:pPr>
                      <a:r>
                        <a:rPr lang="en-US" sz="1800" dirty="0">
                          <a:solidFill>
                            <a:srgbClr val="000000"/>
                          </a:solidFill>
                          <a:effectLst/>
                          <a:latin typeface="+mn-lt"/>
                          <a:ea typeface="MS Mincho"/>
                          <a:cs typeface="Times New Roman"/>
                        </a:rPr>
                        <a:t>1</a:t>
                      </a:r>
                      <a:endParaRPr lang="en-CA" sz="1800" dirty="0">
                        <a:effectLst/>
                        <a:latin typeface="+mn-lt"/>
                        <a:ea typeface="MS Mincho"/>
                        <a:cs typeface="Times New Roman"/>
                      </a:endParaRPr>
                    </a:p>
                  </a:txBody>
                  <a:tcPr marL="68580" marR="68580" marT="0" marB="0" anchor="ctr">
                    <a:solidFill>
                      <a:schemeClr val="bg1"/>
                    </a:solidFill>
                  </a:tcPr>
                </a:tc>
                <a:tc>
                  <a:txBody>
                    <a:bodyPr/>
                    <a:lstStyle/>
                    <a:p>
                      <a:pPr algn="ctr">
                        <a:spcAft>
                          <a:spcPts val="0"/>
                        </a:spcAft>
                      </a:pPr>
                      <a:r>
                        <a:rPr lang="en-US" sz="1800" dirty="0">
                          <a:solidFill>
                            <a:srgbClr val="000000"/>
                          </a:solidFill>
                          <a:effectLst/>
                          <a:latin typeface="+mn-lt"/>
                          <a:ea typeface="MS Mincho"/>
                          <a:cs typeface="Times New Roman"/>
                        </a:rPr>
                        <a:t>355 kg cementitious, </a:t>
                      </a:r>
                      <a:r>
                        <a:rPr lang="en-US" sz="1800" b="1" i="1" dirty="0" smtClean="0">
                          <a:solidFill>
                            <a:srgbClr val="C00000"/>
                          </a:solidFill>
                          <a:effectLst/>
                          <a:latin typeface="+mn-lt"/>
                          <a:ea typeface="MS Mincho"/>
                          <a:cs typeface="Times New Roman"/>
                        </a:rPr>
                        <a:t>20% fly ash</a:t>
                      </a:r>
                      <a:r>
                        <a:rPr lang="en-US" sz="1800" dirty="0" smtClean="0">
                          <a:solidFill>
                            <a:srgbClr val="000000"/>
                          </a:solidFill>
                          <a:effectLst/>
                          <a:latin typeface="+mn-lt"/>
                          <a:ea typeface="MS Mincho"/>
                          <a:cs typeface="Times New Roman"/>
                        </a:rPr>
                        <a:t>, </a:t>
                      </a:r>
                      <a:r>
                        <a:rPr lang="en-US" sz="1800" dirty="0">
                          <a:solidFill>
                            <a:srgbClr val="000000"/>
                          </a:solidFill>
                          <a:effectLst/>
                          <a:latin typeface="+mn-lt"/>
                          <a:ea typeface="MS Mincho"/>
                          <a:cs typeface="Times New Roman"/>
                        </a:rPr>
                        <a:t>0% slag, 276 tonnes steel and regular M &amp; R</a:t>
                      </a:r>
                      <a:endParaRPr lang="en-CA" sz="1800" dirty="0">
                        <a:effectLst/>
                        <a:latin typeface="+mn-lt"/>
                        <a:ea typeface="MS Mincho"/>
                        <a:cs typeface="Times New Roman"/>
                      </a:endParaRPr>
                    </a:p>
                  </a:txBody>
                  <a:tcPr marL="68580" marR="68580" marT="0" marB="0" anchor="ctr">
                    <a:solidFill>
                      <a:schemeClr val="bg1"/>
                    </a:solidFill>
                  </a:tcPr>
                </a:tc>
                <a:tc>
                  <a:txBody>
                    <a:bodyPr/>
                    <a:lstStyle/>
                    <a:p>
                      <a:pPr algn="ctr">
                        <a:spcAft>
                          <a:spcPts val="0"/>
                        </a:spcAft>
                      </a:pPr>
                      <a:r>
                        <a:rPr lang="en-US" sz="1800" dirty="0">
                          <a:solidFill>
                            <a:srgbClr val="000000"/>
                          </a:solidFill>
                          <a:effectLst/>
                          <a:latin typeface="+mn-lt"/>
                          <a:ea typeface="MS Mincho"/>
                          <a:cs typeface="Times New Roman"/>
                        </a:rPr>
                        <a:t>355CE-20FA-0SL-276DT-RR</a:t>
                      </a:r>
                      <a:endParaRPr lang="en-CA" sz="1800" dirty="0">
                        <a:effectLst/>
                        <a:latin typeface="+mn-lt"/>
                        <a:ea typeface="MS Mincho"/>
                        <a:cs typeface="Times New Roman"/>
                      </a:endParaRPr>
                    </a:p>
                    <a:p>
                      <a:pPr algn="ctr">
                        <a:spcAft>
                          <a:spcPts val="0"/>
                        </a:spcAft>
                      </a:pPr>
                      <a:r>
                        <a:rPr lang="en-US" sz="1800" dirty="0">
                          <a:solidFill>
                            <a:srgbClr val="000000"/>
                          </a:solidFill>
                          <a:effectLst/>
                          <a:latin typeface="+mn-lt"/>
                          <a:ea typeface="MS Mincho"/>
                          <a:cs typeface="Times New Roman"/>
                        </a:rPr>
                        <a:t> </a:t>
                      </a:r>
                      <a:endParaRPr lang="en-CA" sz="1800" dirty="0">
                        <a:effectLst/>
                        <a:latin typeface="+mn-lt"/>
                        <a:ea typeface="MS Mincho"/>
                        <a:cs typeface="Times New Roman"/>
                      </a:endParaRPr>
                    </a:p>
                  </a:txBody>
                  <a:tcPr marL="68580" marR="68580" marT="0" marB="0" anchor="ctr">
                    <a:solidFill>
                      <a:schemeClr val="bg1"/>
                    </a:solidFill>
                  </a:tcPr>
                </a:tc>
                <a:tc>
                  <a:txBody>
                    <a:bodyPr/>
                    <a:lstStyle/>
                    <a:p>
                      <a:pPr algn="ctr">
                        <a:spcAft>
                          <a:spcPts val="0"/>
                        </a:spcAft>
                      </a:pPr>
                      <a:r>
                        <a:rPr lang="en-US" sz="1800" dirty="0">
                          <a:solidFill>
                            <a:srgbClr val="000000"/>
                          </a:solidFill>
                          <a:effectLst/>
                          <a:latin typeface="+mn-lt"/>
                          <a:ea typeface="MS Mincho"/>
                          <a:cs typeface="Times New Roman"/>
                        </a:rPr>
                        <a:t>Effect of additional fly ash</a:t>
                      </a:r>
                      <a:endParaRPr lang="en-CA" sz="1800" dirty="0">
                        <a:effectLst/>
                        <a:latin typeface="+mn-lt"/>
                        <a:ea typeface="MS Mincho"/>
                        <a:cs typeface="Times New Roman"/>
                      </a:endParaRPr>
                    </a:p>
                  </a:txBody>
                  <a:tcPr marL="68580" marR="68580" marT="0" marB="0" anchor="ctr">
                    <a:solidFill>
                      <a:schemeClr val="bg1"/>
                    </a:solidFill>
                  </a:tcPr>
                </a:tc>
                <a:extLst>
                  <a:ext uri="{0D108BD9-81ED-4DB2-BD59-A6C34878D82A}">
                    <a16:rowId xmlns:a16="http://schemas.microsoft.com/office/drawing/2014/main" val="10002"/>
                  </a:ext>
                </a:extLst>
              </a:tr>
              <a:tr h="880263">
                <a:tc>
                  <a:txBody>
                    <a:bodyPr/>
                    <a:lstStyle/>
                    <a:p>
                      <a:pPr algn="ctr">
                        <a:spcAft>
                          <a:spcPts val="0"/>
                        </a:spcAft>
                      </a:pPr>
                      <a:r>
                        <a:rPr lang="en-US" sz="1800" dirty="0">
                          <a:solidFill>
                            <a:srgbClr val="000000"/>
                          </a:solidFill>
                          <a:effectLst/>
                          <a:latin typeface="+mn-lt"/>
                          <a:ea typeface="MS Mincho"/>
                          <a:cs typeface="Times New Roman"/>
                        </a:rPr>
                        <a:t>2</a:t>
                      </a:r>
                      <a:endParaRPr lang="en-CA" sz="1800" dirty="0">
                        <a:effectLst/>
                        <a:latin typeface="+mn-lt"/>
                        <a:ea typeface="MS Mincho"/>
                        <a:cs typeface="Times New Roman"/>
                      </a:endParaRPr>
                    </a:p>
                  </a:txBody>
                  <a:tcPr marL="68580" marR="68580" marT="0" marB="0" anchor="ctr">
                    <a:solidFill>
                      <a:schemeClr val="bg1">
                        <a:lumMod val="95000"/>
                      </a:schemeClr>
                    </a:solidFill>
                  </a:tcPr>
                </a:tc>
                <a:tc>
                  <a:txBody>
                    <a:bodyPr/>
                    <a:lstStyle/>
                    <a:p>
                      <a:pPr algn="ctr">
                        <a:spcAft>
                          <a:spcPts val="0"/>
                        </a:spcAft>
                      </a:pPr>
                      <a:r>
                        <a:rPr lang="en-US" sz="1800" dirty="0">
                          <a:solidFill>
                            <a:srgbClr val="000000"/>
                          </a:solidFill>
                          <a:effectLst/>
                          <a:latin typeface="+mn-lt"/>
                          <a:ea typeface="MS Mincho"/>
                          <a:cs typeface="Times New Roman"/>
                        </a:rPr>
                        <a:t>355 kg cementitious, 15 % fly ash, </a:t>
                      </a:r>
                      <a:r>
                        <a:rPr lang="en-US" sz="1800" b="1" i="1" dirty="0">
                          <a:solidFill>
                            <a:srgbClr val="C00000"/>
                          </a:solidFill>
                          <a:effectLst/>
                          <a:latin typeface="+mn-lt"/>
                          <a:ea typeface="MS Mincho"/>
                          <a:cs typeface="Times New Roman"/>
                        </a:rPr>
                        <a:t>25% slag</a:t>
                      </a:r>
                      <a:r>
                        <a:rPr lang="en-US" sz="1800" dirty="0">
                          <a:solidFill>
                            <a:srgbClr val="000000"/>
                          </a:solidFill>
                          <a:effectLst/>
                          <a:latin typeface="+mn-lt"/>
                          <a:ea typeface="MS Mincho"/>
                          <a:cs typeface="Times New Roman"/>
                        </a:rPr>
                        <a:t>, 276 tonnes steel and regular M &amp; R</a:t>
                      </a:r>
                      <a:endParaRPr lang="en-CA" sz="1800" dirty="0">
                        <a:effectLst/>
                        <a:latin typeface="+mn-lt"/>
                        <a:ea typeface="MS Mincho"/>
                        <a:cs typeface="Times New Roman"/>
                      </a:endParaRPr>
                    </a:p>
                  </a:txBody>
                  <a:tcPr marL="68580" marR="68580" marT="0" marB="0" anchor="ctr">
                    <a:solidFill>
                      <a:schemeClr val="bg1">
                        <a:lumMod val="95000"/>
                      </a:schemeClr>
                    </a:solidFill>
                  </a:tcPr>
                </a:tc>
                <a:tc>
                  <a:txBody>
                    <a:bodyPr/>
                    <a:lstStyle/>
                    <a:p>
                      <a:pPr algn="ctr">
                        <a:spcAft>
                          <a:spcPts val="0"/>
                        </a:spcAft>
                      </a:pPr>
                      <a:r>
                        <a:rPr lang="en-US" sz="1800" dirty="0">
                          <a:solidFill>
                            <a:srgbClr val="000000"/>
                          </a:solidFill>
                          <a:effectLst/>
                          <a:latin typeface="+mn-lt"/>
                          <a:ea typeface="MS Mincho"/>
                          <a:cs typeface="Times New Roman"/>
                        </a:rPr>
                        <a:t>355CE-15FA-25SL-276DT-RR</a:t>
                      </a:r>
                      <a:endParaRPr lang="en-CA" sz="1800" dirty="0">
                        <a:effectLst/>
                        <a:latin typeface="+mn-lt"/>
                        <a:ea typeface="MS Mincho"/>
                        <a:cs typeface="Times New Roman"/>
                      </a:endParaRPr>
                    </a:p>
                  </a:txBody>
                  <a:tcPr marL="68580" marR="68580" marT="0" marB="0" anchor="ctr">
                    <a:solidFill>
                      <a:schemeClr val="bg1">
                        <a:lumMod val="95000"/>
                      </a:schemeClr>
                    </a:solidFill>
                  </a:tcPr>
                </a:tc>
                <a:tc>
                  <a:txBody>
                    <a:bodyPr/>
                    <a:lstStyle/>
                    <a:p>
                      <a:pPr algn="ctr">
                        <a:spcAft>
                          <a:spcPts val="0"/>
                        </a:spcAft>
                      </a:pPr>
                      <a:r>
                        <a:rPr lang="en-US" sz="1800" dirty="0">
                          <a:solidFill>
                            <a:srgbClr val="000000"/>
                          </a:solidFill>
                          <a:effectLst/>
                          <a:latin typeface="+mn-lt"/>
                          <a:ea typeface="MS Mincho"/>
                          <a:cs typeface="Times New Roman"/>
                        </a:rPr>
                        <a:t>Effect of slag/ternary mix, </a:t>
                      </a:r>
                      <a:endParaRPr lang="en-CA" sz="1800" dirty="0">
                        <a:effectLst/>
                        <a:latin typeface="+mn-lt"/>
                        <a:ea typeface="MS Mincho"/>
                        <a:cs typeface="Times New Roman"/>
                      </a:endParaRPr>
                    </a:p>
                    <a:p>
                      <a:pPr algn="ctr">
                        <a:spcAft>
                          <a:spcPts val="0"/>
                        </a:spcAft>
                      </a:pPr>
                      <a:r>
                        <a:rPr lang="en-US" sz="1800" dirty="0">
                          <a:solidFill>
                            <a:srgbClr val="000000"/>
                          </a:solidFill>
                          <a:effectLst/>
                          <a:latin typeface="+mn-lt"/>
                          <a:ea typeface="MS Mincho"/>
                          <a:cs typeface="Times New Roman"/>
                        </a:rPr>
                        <a:t>if used</a:t>
                      </a:r>
                      <a:endParaRPr lang="en-CA" sz="1800" dirty="0">
                        <a:effectLst/>
                        <a:latin typeface="+mn-lt"/>
                        <a:ea typeface="MS Mincho"/>
                        <a:cs typeface="Times New Roman"/>
                      </a:endParaRPr>
                    </a:p>
                  </a:txBody>
                  <a:tcPr marL="68580" marR="68580" marT="0" marB="0" anchor="ctr">
                    <a:solidFill>
                      <a:schemeClr val="bg1">
                        <a:lumMod val="95000"/>
                      </a:schemeClr>
                    </a:solidFill>
                  </a:tcPr>
                </a:tc>
                <a:extLst>
                  <a:ext uri="{0D108BD9-81ED-4DB2-BD59-A6C34878D82A}">
                    <a16:rowId xmlns:a16="http://schemas.microsoft.com/office/drawing/2014/main" val="10003"/>
                  </a:ext>
                </a:extLst>
              </a:tr>
              <a:tr h="1173685">
                <a:tc>
                  <a:txBody>
                    <a:bodyPr/>
                    <a:lstStyle/>
                    <a:p>
                      <a:pPr algn="ctr">
                        <a:spcAft>
                          <a:spcPts val="0"/>
                        </a:spcAft>
                      </a:pPr>
                      <a:r>
                        <a:rPr lang="en-US" sz="1800" dirty="0">
                          <a:solidFill>
                            <a:srgbClr val="000000"/>
                          </a:solidFill>
                          <a:effectLst/>
                          <a:latin typeface="+mn-lt"/>
                          <a:ea typeface="MS Mincho"/>
                          <a:cs typeface="Times New Roman"/>
                        </a:rPr>
                        <a:t>3</a:t>
                      </a:r>
                      <a:endParaRPr lang="en-CA" sz="1800" dirty="0">
                        <a:effectLst/>
                        <a:latin typeface="+mn-lt"/>
                        <a:ea typeface="MS Mincho"/>
                        <a:cs typeface="Times New Roman"/>
                      </a:endParaRPr>
                    </a:p>
                  </a:txBody>
                  <a:tcPr marL="68580" marR="68580" marT="0" marB="0" anchor="ctr">
                    <a:solidFill>
                      <a:schemeClr val="bg1"/>
                    </a:solidFill>
                  </a:tcPr>
                </a:tc>
                <a:tc>
                  <a:txBody>
                    <a:bodyPr/>
                    <a:lstStyle/>
                    <a:p>
                      <a:pPr algn="ctr">
                        <a:spcAft>
                          <a:spcPts val="0"/>
                        </a:spcAft>
                      </a:pPr>
                      <a:r>
                        <a:rPr lang="en-US" sz="1800" b="1" i="1" dirty="0">
                          <a:solidFill>
                            <a:srgbClr val="C00000"/>
                          </a:solidFill>
                          <a:effectLst/>
                          <a:latin typeface="+mn-lt"/>
                          <a:ea typeface="MS Mincho"/>
                          <a:cs typeface="Times New Roman"/>
                        </a:rPr>
                        <a:t>307 kg cementitious</a:t>
                      </a:r>
                      <a:r>
                        <a:rPr lang="en-US" sz="1800" dirty="0">
                          <a:solidFill>
                            <a:srgbClr val="000000"/>
                          </a:solidFill>
                          <a:effectLst/>
                          <a:latin typeface="+mn-lt"/>
                          <a:ea typeface="MS Mincho"/>
                          <a:cs typeface="Times New Roman"/>
                        </a:rPr>
                        <a:t>, 15 % fly ash, 0% slag, 276 tonnes steel and regular M &amp; R</a:t>
                      </a:r>
                      <a:endParaRPr lang="en-CA" sz="1800" dirty="0">
                        <a:effectLst/>
                        <a:latin typeface="+mn-lt"/>
                        <a:ea typeface="MS Mincho"/>
                        <a:cs typeface="Times New Roman"/>
                      </a:endParaRPr>
                    </a:p>
                  </a:txBody>
                  <a:tcPr marL="68580" marR="68580" marT="0" marB="0" anchor="ctr">
                    <a:solidFill>
                      <a:schemeClr val="bg1"/>
                    </a:solidFill>
                  </a:tcPr>
                </a:tc>
                <a:tc>
                  <a:txBody>
                    <a:bodyPr/>
                    <a:lstStyle/>
                    <a:p>
                      <a:pPr algn="ctr">
                        <a:spcAft>
                          <a:spcPts val="0"/>
                        </a:spcAft>
                      </a:pPr>
                      <a:r>
                        <a:rPr lang="en-US" sz="1800" dirty="0">
                          <a:solidFill>
                            <a:srgbClr val="000000"/>
                          </a:solidFill>
                          <a:effectLst/>
                          <a:latin typeface="+mn-lt"/>
                          <a:ea typeface="MS Mincho"/>
                          <a:cs typeface="Times New Roman"/>
                        </a:rPr>
                        <a:t>307CE-15FA-0SL-276DT-RR</a:t>
                      </a:r>
                      <a:endParaRPr lang="en-CA" sz="1800" dirty="0">
                        <a:effectLst/>
                        <a:latin typeface="+mn-lt"/>
                        <a:ea typeface="MS Mincho"/>
                        <a:cs typeface="Times New Roman"/>
                      </a:endParaRPr>
                    </a:p>
                  </a:txBody>
                  <a:tcPr marL="68580" marR="68580" marT="0" marB="0" anchor="ctr">
                    <a:solidFill>
                      <a:schemeClr val="bg1"/>
                    </a:solidFill>
                  </a:tcPr>
                </a:tc>
                <a:tc>
                  <a:txBody>
                    <a:bodyPr/>
                    <a:lstStyle/>
                    <a:p>
                      <a:pPr algn="ctr">
                        <a:spcAft>
                          <a:spcPts val="0"/>
                        </a:spcAft>
                      </a:pPr>
                      <a:r>
                        <a:rPr lang="en-US" sz="1800" dirty="0">
                          <a:solidFill>
                            <a:srgbClr val="000000"/>
                          </a:solidFill>
                          <a:effectLst/>
                          <a:latin typeface="+mn-lt"/>
                          <a:ea typeface="MS Mincho"/>
                          <a:cs typeface="Times New Roman"/>
                        </a:rPr>
                        <a:t>Effect of reduced cementitious material (tarantula optimization)</a:t>
                      </a:r>
                      <a:endParaRPr lang="en-CA" sz="1800" dirty="0">
                        <a:effectLst/>
                        <a:latin typeface="+mn-lt"/>
                        <a:ea typeface="MS Mincho"/>
                        <a:cs typeface="Times New Roman"/>
                      </a:endParaRPr>
                    </a:p>
                  </a:txBody>
                  <a:tcPr marL="68580" marR="68580" marT="0" marB="0" anchor="ctr">
                    <a:solidFill>
                      <a:schemeClr val="bg1"/>
                    </a:solidFill>
                  </a:tcPr>
                </a:tc>
                <a:extLst>
                  <a:ext uri="{0D108BD9-81ED-4DB2-BD59-A6C34878D82A}">
                    <a16:rowId xmlns:a16="http://schemas.microsoft.com/office/drawing/2014/main" val="10004"/>
                  </a:ext>
                </a:extLst>
              </a:tr>
              <a:tr h="880263">
                <a:tc>
                  <a:txBody>
                    <a:bodyPr/>
                    <a:lstStyle/>
                    <a:p>
                      <a:pPr algn="ctr">
                        <a:spcAft>
                          <a:spcPts val="0"/>
                        </a:spcAft>
                      </a:pPr>
                      <a:r>
                        <a:rPr lang="en-US" sz="1800" dirty="0">
                          <a:solidFill>
                            <a:srgbClr val="000000"/>
                          </a:solidFill>
                          <a:effectLst/>
                          <a:latin typeface="+mn-lt"/>
                          <a:ea typeface="MS Mincho"/>
                          <a:cs typeface="Times New Roman"/>
                        </a:rPr>
                        <a:t>4</a:t>
                      </a:r>
                      <a:endParaRPr lang="en-CA" sz="1800" dirty="0">
                        <a:effectLst/>
                        <a:latin typeface="+mn-lt"/>
                        <a:ea typeface="MS Mincho"/>
                        <a:cs typeface="Times New Roman"/>
                      </a:endParaRPr>
                    </a:p>
                  </a:txBody>
                  <a:tcPr marL="68580" marR="68580" marT="0" marB="0" anchor="ctr">
                    <a:solidFill>
                      <a:schemeClr val="bg1">
                        <a:lumMod val="95000"/>
                      </a:schemeClr>
                    </a:solidFill>
                  </a:tcPr>
                </a:tc>
                <a:tc>
                  <a:txBody>
                    <a:bodyPr/>
                    <a:lstStyle/>
                    <a:p>
                      <a:pPr algn="ctr">
                        <a:spcAft>
                          <a:spcPts val="0"/>
                        </a:spcAft>
                      </a:pPr>
                      <a:r>
                        <a:rPr lang="en-US" sz="1800" dirty="0">
                          <a:solidFill>
                            <a:srgbClr val="000000"/>
                          </a:solidFill>
                          <a:effectLst/>
                          <a:latin typeface="+mn-lt"/>
                          <a:ea typeface="MS Mincho"/>
                          <a:cs typeface="Times New Roman"/>
                        </a:rPr>
                        <a:t>355 kg cementitious, 15 % fly ash, 0% slag, </a:t>
                      </a:r>
                      <a:r>
                        <a:rPr lang="en-US" sz="1800" b="1" i="1" dirty="0">
                          <a:solidFill>
                            <a:srgbClr val="C00000"/>
                          </a:solidFill>
                          <a:effectLst/>
                          <a:latin typeface="+mn-lt"/>
                          <a:ea typeface="MS Mincho"/>
                          <a:cs typeface="Times New Roman"/>
                        </a:rPr>
                        <a:t>126 tonnes steel </a:t>
                      </a:r>
                      <a:r>
                        <a:rPr lang="en-US" sz="1800" dirty="0">
                          <a:solidFill>
                            <a:srgbClr val="000000"/>
                          </a:solidFill>
                          <a:effectLst/>
                          <a:latin typeface="+mn-lt"/>
                          <a:ea typeface="MS Mincho"/>
                          <a:cs typeface="Times New Roman"/>
                        </a:rPr>
                        <a:t>and regular M &amp; R</a:t>
                      </a:r>
                      <a:endParaRPr lang="en-CA" sz="1800" dirty="0">
                        <a:effectLst/>
                        <a:latin typeface="+mn-lt"/>
                        <a:ea typeface="MS Mincho"/>
                        <a:cs typeface="Times New Roman"/>
                      </a:endParaRPr>
                    </a:p>
                  </a:txBody>
                  <a:tcPr marL="68580" marR="68580" marT="0" marB="0" anchor="ctr">
                    <a:solidFill>
                      <a:schemeClr val="bg1">
                        <a:lumMod val="95000"/>
                      </a:schemeClr>
                    </a:solidFill>
                  </a:tcPr>
                </a:tc>
                <a:tc>
                  <a:txBody>
                    <a:bodyPr/>
                    <a:lstStyle/>
                    <a:p>
                      <a:pPr algn="ctr">
                        <a:spcAft>
                          <a:spcPts val="0"/>
                        </a:spcAft>
                      </a:pPr>
                      <a:r>
                        <a:rPr lang="en-US" sz="1800" dirty="0">
                          <a:solidFill>
                            <a:srgbClr val="000000"/>
                          </a:solidFill>
                          <a:effectLst/>
                          <a:latin typeface="+mn-lt"/>
                          <a:ea typeface="MS Mincho"/>
                          <a:cs typeface="Times New Roman"/>
                        </a:rPr>
                        <a:t>355CE-15FA-0SL-126DT-RR</a:t>
                      </a:r>
                      <a:endParaRPr lang="en-CA" sz="1800" dirty="0">
                        <a:effectLst/>
                        <a:latin typeface="+mn-lt"/>
                        <a:ea typeface="MS Mincho"/>
                        <a:cs typeface="Times New Roman"/>
                      </a:endParaRPr>
                    </a:p>
                  </a:txBody>
                  <a:tcPr marL="68580" marR="68580" marT="0" marB="0" anchor="ctr">
                    <a:solidFill>
                      <a:schemeClr val="bg1">
                        <a:lumMod val="95000"/>
                      </a:schemeClr>
                    </a:solidFill>
                  </a:tcPr>
                </a:tc>
                <a:tc>
                  <a:txBody>
                    <a:bodyPr/>
                    <a:lstStyle/>
                    <a:p>
                      <a:pPr algn="ctr">
                        <a:spcAft>
                          <a:spcPts val="0"/>
                        </a:spcAft>
                      </a:pPr>
                      <a:r>
                        <a:rPr lang="en-US" sz="1800" dirty="0">
                          <a:solidFill>
                            <a:srgbClr val="000000"/>
                          </a:solidFill>
                          <a:effectLst/>
                          <a:latin typeface="+mn-lt"/>
                          <a:ea typeface="MS Mincho"/>
                          <a:cs typeface="Times New Roman"/>
                        </a:rPr>
                        <a:t>Effect of reduced steel</a:t>
                      </a:r>
                      <a:endParaRPr lang="en-CA" sz="1800" dirty="0">
                        <a:effectLst/>
                        <a:latin typeface="+mn-lt"/>
                        <a:ea typeface="MS Mincho"/>
                        <a:cs typeface="Times New Roman"/>
                      </a:endParaRPr>
                    </a:p>
                  </a:txBody>
                  <a:tcPr marL="68580" marR="68580" marT="0" marB="0" anchor="ctr">
                    <a:solidFill>
                      <a:schemeClr val="bg1">
                        <a:lumMod val="95000"/>
                      </a:schemeClr>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157941" y="6400800"/>
            <a:ext cx="813043" cy="307777"/>
          </a:xfrm>
          <a:prstGeom prst="rect">
            <a:avLst/>
          </a:prstGeom>
          <a:noFill/>
        </p:spPr>
        <p:txBody>
          <a:bodyPr wrap="none" rtlCol="0">
            <a:spAutoFit/>
          </a:bodyPr>
          <a:lstStyle/>
          <a:p>
            <a:r>
              <a:rPr lang="en-US" dirty="0" smtClean="0"/>
              <a:t>Sullivan</a:t>
            </a:r>
            <a:endParaRPr lang="en-US" dirty="0"/>
          </a:p>
        </p:txBody>
      </p:sp>
    </p:spTree>
    <p:extLst>
      <p:ext uri="{BB962C8B-B14F-4D97-AF65-F5344CB8AC3E}">
        <p14:creationId xmlns:p14="http://schemas.microsoft.com/office/powerpoint/2010/main" val="4181051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a:noFill/>
          <a:ln>
            <a:noFill/>
          </a:ln>
        </p:spPr>
        <p:txBody>
          <a:bodyPr lIns="91425" tIns="91425" rIns="91425" bIns="91425" anchor="ctr" anchorCtr="0">
            <a:noAutofit/>
          </a:bodyPr>
          <a:lstStyle/>
          <a:p>
            <a:r>
              <a:rPr lang="en-CA" sz="3600" b="1" dirty="0" smtClean="0"/>
              <a:t>An Example (cont’d</a:t>
            </a:r>
            <a:r>
              <a:rPr lang="en-CA" sz="3600" b="1"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142677"/>
              </p:ext>
            </p:extLst>
          </p:nvPr>
        </p:nvGraphicFramePr>
        <p:xfrm>
          <a:off x="457200" y="1124743"/>
          <a:ext cx="8229600" cy="5513491"/>
        </p:xfrm>
        <a:graphic>
          <a:graphicData uri="http://schemas.openxmlformats.org/drawingml/2006/table">
            <a:tbl>
              <a:tblPr firstRow="1" bandRow="1">
                <a:tableStyleId>{5C22544A-7EE6-4342-B048-85BDC9FD1C3A}</a:tableStyleId>
              </a:tblPr>
              <a:tblGrid>
                <a:gridCol w="802432">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07882">
                <a:tc>
                  <a:txBody>
                    <a:bodyPr/>
                    <a:lstStyle/>
                    <a:p>
                      <a:pPr algn="ctr">
                        <a:spcAft>
                          <a:spcPts val="0"/>
                        </a:spcAft>
                      </a:pPr>
                      <a:r>
                        <a:rPr lang="en-US" sz="1800" b="1" dirty="0">
                          <a:solidFill>
                            <a:srgbClr val="000000"/>
                          </a:solidFill>
                          <a:effectLst/>
                          <a:latin typeface="+mn-lt"/>
                          <a:ea typeface="MS Mincho"/>
                          <a:cs typeface="Times New Roman"/>
                        </a:rPr>
                        <a:t>Case #</a:t>
                      </a:r>
                      <a:endParaRPr lang="en-CA" sz="1800" dirty="0">
                        <a:effectLst/>
                        <a:latin typeface="+mn-lt"/>
                        <a:ea typeface="MS Mincho"/>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US" sz="1800" b="1" dirty="0">
                          <a:solidFill>
                            <a:srgbClr val="000000"/>
                          </a:solidFill>
                          <a:effectLst/>
                          <a:latin typeface="+mn-lt"/>
                          <a:ea typeface="MS Mincho"/>
                          <a:cs typeface="Times New Roman"/>
                        </a:rPr>
                        <a:t>Case Description</a:t>
                      </a:r>
                      <a:endParaRPr lang="en-CA" sz="1800" dirty="0">
                        <a:effectLst/>
                        <a:latin typeface="+mn-lt"/>
                        <a:ea typeface="MS Mincho"/>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US" sz="1800" b="1" dirty="0">
                          <a:solidFill>
                            <a:srgbClr val="000000"/>
                          </a:solidFill>
                          <a:effectLst/>
                          <a:latin typeface="+mn-lt"/>
                          <a:ea typeface="MS Mincho"/>
                          <a:cs typeface="Times New Roman"/>
                        </a:rPr>
                        <a:t>Case ID</a:t>
                      </a:r>
                      <a:endParaRPr lang="en-CA" sz="1800" dirty="0">
                        <a:effectLst/>
                        <a:latin typeface="+mn-lt"/>
                        <a:ea typeface="MS Mincho"/>
                        <a:cs typeface="Times New Roman"/>
                      </a:endParaRPr>
                    </a:p>
                  </a:txBody>
                  <a:tcPr marL="68580" marR="68580" marT="0" marB="0" anchor="ctr">
                    <a:solidFill>
                      <a:schemeClr val="tx2">
                        <a:lumMod val="20000"/>
                        <a:lumOff val="80000"/>
                      </a:schemeClr>
                    </a:solidFill>
                  </a:tcPr>
                </a:tc>
                <a:tc>
                  <a:txBody>
                    <a:bodyPr/>
                    <a:lstStyle/>
                    <a:p>
                      <a:pPr algn="ctr">
                        <a:spcAft>
                          <a:spcPts val="0"/>
                        </a:spcAft>
                      </a:pPr>
                      <a:r>
                        <a:rPr lang="en-US" sz="1800" b="1" dirty="0">
                          <a:solidFill>
                            <a:srgbClr val="000000"/>
                          </a:solidFill>
                          <a:effectLst/>
                          <a:latin typeface="+mn-lt"/>
                          <a:ea typeface="MS Mincho"/>
                          <a:cs typeface="Times New Roman"/>
                        </a:rPr>
                        <a:t>Analysis Rationale</a:t>
                      </a:r>
                      <a:endParaRPr lang="en-CA" sz="1800" dirty="0">
                        <a:effectLst/>
                        <a:latin typeface="+mn-lt"/>
                        <a:ea typeface="MS Mincho"/>
                        <a:cs typeface="Times New Roman"/>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10000"/>
                  </a:ext>
                </a:extLst>
              </a:tr>
              <a:tr h="1206884">
                <a:tc>
                  <a:txBody>
                    <a:bodyPr/>
                    <a:lstStyle/>
                    <a:p>
                      <a:pPr algn="ctr">
                        <a:spcAft>
                          <a:spcPts val="0"/>
                        </a:spcAft>
                      </a:pPr>
                      <a:r>
                        <a:rPr lang="en-US" sz="1800" dirty="0">
                          <a:solidFill>
                            <a:srgbClr val="000000"/>
                          </a:solidFill>
                          <a:effectLst/>
                          <a:latin typeface="+mn-lt"/>
                          <a:ea typeface="MS Mincho"/>
                          <a:cs typeface="Times New Roman"/>
                        </a:rPr>
                        <a:t>5</a:t>
                      </a:r>
                      <a:endParaRPr lang="en-CA" sz="1800" dirty="0">
                        <a:effectLst/>
                        <a:latin typeface="+mn-lt"/>
                        <a:ea typeface="MS Mincho"/>
                        <a:cs typeface="Times New Roman"/>
                      </a:endParaRPr>
                    </a:p>
                  </a:txBody>
                  <a:tcPr marL="68580" marR="68580" marT="0" marB="0" anchor="ctr">
                    <a:solidFill>
                      <a:schemeClr val="bg1">
                        <a:lumMod val="95000"/>
                      </a:schemeClr>
                    </a:solidFill>
                  </a:tcPr>
                </a:tc>
                <a:tc>
                  <a:txBody>
                    <a:bodyPr/>
                    <a:lstStyle/>
                    <a:p>
                      <a:pPr algn="ctr">
                        <a:spcAft>
                          <a:spcPts val="0"/>
                        </a:spcAft>
                      </a:pPr>
                      <a:r>
                        <a:rPr lang="en-US" sz="1800" b="1" i="1" dirty="0">
                          <a:solidFill>
                            <a:srgbClr val="C00000"/>
                          </a:solidFill>
                          <a:effectLst/>
                          <a:latin typeface="+mn-lt"/>
                          <a:ea typeface="MS Mincho"/>
                          <a:cs typeface="Times New Roman"/>
                        </a:rPr>
                        <a:t>307 kg cementitious</a:t>
                      </a:r>
                      <a:r>
                        <a:rPr lang="en-US" sz="1800" dirty="0">
                          <a:solidFill>
                            <a:srgbClr val="000000"/>
                          </a:solidFill>
                          <a:effectLst/>
                          <a:latin typeface="+mn-lt"/>
                          <a:ea typeface="MS Mincho"/>
                          <a:cs typeface="Times New Roman"/>
                        </a:rPr>
                        <a:t>, </a:t>
                      </a:r>
                      <a:r>
                        <a:rPr lang="en-US" sz="1800" b="1" i="1" dirty="0">
                          <a:solidFill>
                            <a:srgbClr val="C00000"/>
                          </a:solidFill>
                          <a:effectLst/>
                          <a:latin typeface="+mn-lt"/>
                          <a:ea typeface="MS Mincho"/>
                          <a:cs typeface="Times New Roman"/>
                        </a:rPr>
                        <a:t>20 % fly ash</a:t>
                      </a:r>
                      <a:r>
                        <a:rPr lang="en-US" sz="1800" dirty="0">
                          <a:solidFill>
                            <a:srgbClr val="000000"/>
                          </a:solidFill>
                          <a:effectLst/>
                          <a:latin typeface="+mn-lt"/>
                          <a:ea typeface="MS Mincho"/>
                          <a:cs typeface="Times New Roman"/>
                        </a:rPr>
                        <a:t>, 0% slag, 276 tonnes steel and regular M &amp; R</a:t>
                      </a:r>
                      <a:endParaRPr lang="en-CA" sz="1800" dirty="0">
                        <a:effectLst/>
                        <a:latin typeface="+mn-lt"/>
                        <a:ea typeface="MS Mincho"/>
                        <a:cs typeface="Times New Roman"/>
                      </a:endParaRPr>
                    </a:p>
                  </a:txBody>
                  <a:tcPr marL="68580" marR="68580" marT="0" marB="0" anchor="ctr">
                    <a:solidFill>
                      <a:schemeClr val="bg1">
                        <a:lumMod val="95000"/>
                      </a:schemeClr>
                    </a:solidFill>
                  </a:tcPr>
                </a:tc>
                <a:tc>
                  <a:txBody>
                    <a:bodyPr/>
                    <a:lstStyle/>
                    <a:p>
                      <a:pPr algn="ctr">
                        <a:spcAft>
                          <a:spcPts val="0"/>
                        </a:spcAft>
                      </a:pPr>
                      <a:r>
                        <a:rPr lang="en-US" sz="1800" dirty="0">
                          <a:solidFill>
                            <a:srgbClr val="000000"/>
                          </a:solidFill>
                          <a:effectLst/>
                          <a:latin typeface="+mn-lt"/>
                          <a:ea typeface="MS Mincho"/>
                          <a:cs typeface="Times New Roman"/>
                        </a:rPr>
                        <a:t>307CE-20FA-0SL-276DT-RR</a:t>
                      </a:r>
                      <a:endParaRPr lang="en-CA" sz="1800" dirty="0">
                        <a:effectLst/>
                        <a:latin typeface="+mn-lt"/>
                        <a:ea typeface="MS Mincho"/>
                        <a:cs typeface="Times New Roman"/>
                      </a:endParaRPr>
                    </a:p>
                  </a:txBody>
                  <a:tcPr marL="68580" marR="68580" marT="0" marB="0" anchor="ctr">
                    <a:solidFill>
                      <a:schemeClr val="bg1">
                        <a:lumMod val="95000"/>
                      </a:schemeClr>
                    </a:solidFill>
                  </a:tcPr>
                </a:tc>
                <a:tc>
                  <a:txBody>
                    <a:bodyPr/>
                    <a:lstStyle/>
                    <a:p>
                      <a:pPr algn="ctr">
                        <a:spcAft>
                          <a:spcPts val="0"/>
                        </a:spcAft>
                      </a:pPr>
                      <a:r>
                        <a:rPr lang="en-US" sz="1800" dirty="0">
                          <a:solidFill>
                            <a:srgbClr val="000000"/>
                          </a:solidFill>
                          <a:effectLst/>
                          <a:latin typeface="+mn-lt"/>
                          <a:ea typeface="MS Mincho"/>
                          <a:cs typeface="Times New Roman"/>
                        </a:rPr>
                        <a:t>Combined effect of reduced cementitious and increased fly ash</a:t>
                      </a:r>
                      <a:endParaRPr lang="en-CA" sz="1800" dirty="0">
                        <a:effectLst/>
                        <a:latin typeface="+mn-lt"/>
                        <a:ea typeface="MS Mincho"/>
                        <a:cs typeface="Times New Roman"/>
                      </a:endParaRPr>
                    </a:p>
                  </a:txBody>
                  <a:tcPr marL="68580" marR="68580" marT="0" marB="0" anchor="ctr">
                    <a:solidFill>
                      <a:schemeClr val="bg1">
                        <a:lumMod val="95000"/>
                      </a:schemeClr>
                    </a:solidFill>
                  </a:tcPr>
                </a:tc>
                <a:extLst>
                  <a:ext uri="{0D108BD9-81ED-4DB2-BD59-A6C34878D82A}">
                    <a16:rowId xmlns:a16="http://schemas.microsoft.com/office/drawing/2014/main" val="10001"/>
                  </a:ext>
                </a:extLst>
              </a:tr>
              <a:tr h="1508604">
                <a:tc>
                  <a:txBody>
                    <a:bodyPr/>
                    <a:lstStyle/>
                    <a:p>
                      <a:pPr algn="ctr">
                        <a:spcAft>
                          <a:spcPts val="0"/>
                        </a:spcAft>
                      </a:pPr>
                      <a:r>
                        <a:rPr lang="en-US" sz="1800" dirty="0">
                          <a:solidFill>
                            <a:srgbClr val="000000"/>
                          </a:solidFill>
                          <a:effectLst/>
                          <a:latin typeface="+mn-lt"/>
                          <a:ea typeface="MS Mincho"/>
                          <a:cs typeface="Times New Roman"/>
                        </a:rPr>
                        <a:t>6</a:t>
                      </a:r>
                      <a:endParaRPr lang="en-CA" sz="1800" dirty="0">
                        <a:effectLst/>
                        <a:latin typeface="+mn-lt"/>
                        <a:ea typeface="MS Mincho"/>
                        <a:cs typeface="Times New Roman"/>
                      </a:endParaRPr>
                    </a:p>
                  </a:txBody>
                  <a:tcPr marL="68580" marR="68580" marT="0" marB="0" anchor="ctr">
                    <a:solidFill>
                      <a:schemeClr val="bg1"/>
                    </a:solidFill>
                  </a:tcPr>
                </a:tc>
                <a:tc>
                  <a:txBody>
                    <a:bodyPr/>
                    <a:lstStyle/>
                    <a:p>
                      <a:pPr algn="ctr">
                        <a:spcAft>
                          <a:spcPts val="0"/>
                        </a:spcAft>
                      </a:pPr>
                      <a:r>
                        <a:rPr lang="en-US" sz="1800" b="1" i="1" dirty="0">
                          <a:solidFill>
                            <a:srgbClr val="C00000"/>
                          </a:solidFill>
                          <a:effectLst/>
                          <a:latin typeface="+mn-lt"/>
                          <a:ea typeface="MS Mincho"/>
                          <a:cs typeface="Times New Roman"/>
                        </a:rPr>
                        <a:t>307 kg cementitious</a:t>
                      </a:r>
                      <a:r>
                        <a:rPr lang="en-US" sz="1800" dirty="0">
                          <a:solidFill>
                            <a:srgbClr val="000000"/>
                          </a:solidFill>
                          <a:effectLst/>
                          <a:latin typeface="+mn-lt"/>
                          <a:ea typeface="MS Mincho"/>
                          <a:cs typeface="Times New Roman"/>
                        </a:rPr>
                        <a:t>, </a:t>
                      </a:r>
                      <a:r>
                        <a:rPr lang="en-US" sz="1800" b="1" i="1" dirty="0">
                          <a:solidFill>
                            <a:srgbClr val="C00000"/>
                          </a:solidFill>
                          <a:effectLst/>
                          <a:latin typeface="+mn-lt"/>
                          <a:ea typeface="MS Mincho"/>
                          <a:cs typeface="Times New Roman"/>
                        </a:rPr>
                        <a:t>20 % fly ash</a:t>
                      </a:r>
                      <a:r>
                        <a:rPr lang="en-US" sz="1800" dirty="0">
                          <a:solidFill>
                            <a:srgbClr val="000000"/>
                          </a:solidFill>
                          <a:effectLst/>
                          <a:latin typeface="+mn-lt"/>
                          <a:ea typeface="MS Mincho"/>
                          <a:cs typeface="Times New Roman"/>
                        </a:rPr>
                        <a:t>, 0% slag, </a:t>
                      </a:r>
                      <a:r>
                        <a:rPr lang="en-US" sz="1800" b="1" i="1" dirty="0">
                          <a:solidFill>
                            <a:srgbClr val="C00000"/>
                          </a:solidFill>
                          <a:effectLst/>
                          <a:latin typeface="+mn-lt"/>
                          <a:ea typeface="MS Mincho"/>
                          <a:cs typeface="Times New Roman"/>
                        </a:rPr>
                        <a:t>126 tonnes steel </a:t>
                      </a:r>
                      <a:r>
                        <a:rPr lang="en-US" sz="1800" dirty="0">
                          <a:solidFill>
                            <a:srgbClr val="000000"/>
                          </a:solidFill>
                          <a:effectLst/>
                          <a:latin typeface="+mn-lt"/>
                          <a:ea typeface="MS Mincho"/>
                          <a:cs typeface="Times New Roman"/>
                        </a:rPr>
                        <a:t>and regular M &amp; R</a:t>
                      </a:r>
                      <a:endParaRPr lang="en-CA" sz="1800" dirty="0">
                        <a:effectLst/>
                        <a:latin typeface="+mn-lt"/>
                        <a:ea typeface="MS Mincho"/>
                        <a:cs typeface="Times New Roman"/>
                      </a:endParaRPr>
                    </a:p>
                  </a:txBody>
                  <a:tcPr marL="68580" marR="68580" marT="0" marB="0" anchor="ctr">
                    <a:solidFill>
                      <a:schemeClr val="bg1"/>
                    </a:solidFill>
                  </a:tcPr>
                </a:tc>
                <a:tc>
                  <a:txBody>
                    <a:bodyPr/>
                    <a:lstStyle/>
                    <a:p>
                      <a:pPr algn="ctr">
                        <a:spcAft>
                          <a:spcPts val="0"/>
                        </a:spcAft>
                      </a:pPr>
                      <a:r>
                        <a:rPr lang="en-US" sz="1800" dirty="0">
                          <a:solidFill>
                            <a:srgbClr val="000000"/>
                          </a:solidFill>
                          <a:effectLst/>
                          <a:latin typeface="+mn-lt"/>
                          <a:ea typeface="MS Mincho"/>
                          <a:cs typeface="Times New Roman"/>
                        </a:rPr>
                        <a:t>307CE-20FA-0SL-126DT-RR</a:t>
                      </a:r>
                      <a:endParaRPr lang="en-CA" sz="1800" dirty="0">
                        <a:effectLst/>
                        <a:latin typeface="+mn-lt"/>
                        <a:ea typeface="MS Mincho"/>
                        <a:cs typeface="Times New Roman"/>
                      </a:endParaRPr>
                    </a:p>
                  </a:txBody>
                  <a:tcPr marL="68580" marR="68580" marT="0" marB="0" anchor="ctr">
                    <a:solidFill>
                      <a:schemeClr val="bg1"/>
                    </a:solidFill>
                  </a:tcPr>
                </a:tc>
                <a:tc>
                  <a:txBody>
                    <a:bodyPr/>
                    <a:lstStyle/>
                    <a:p>
                      <a:pPr algn="ctr">
                        <a:spcAft>
                          <a:spcPts val="0"/>
                        </a:spcAft>
                      </a:pPr>
                      <a:r>
                        <a:rPr lang="en-US" sz="1800" dirty="0">
                          <a:solidFill>
                            <a:srgbClr val="000000"/>
                          </a:solidFill>
                          <a:effectLst/>
                          <a:latin typeface="+mn-lt"/>
                          <a:ea typeface="MS Mincho"/>
                          <a:cs typeface="Times New Roman"/>
                        </a:rPr>
                        <a:t>Combined effect of reduced cementitious and steel, and increased fly ash (new spec.)</a:t>
                      </a:r>
                      <a:endParaRPr lang="en-CA" sz="1800" dirty="0">
                        <a:effectLst/>
                        <a:latin typeface="+mn-lt"/>
                        <a:ea typeface="MS Mincho"/>
                        <a:cs typeface="Times New Roman"/>
                      </a:endParaRPr>
                    </a:p>
                  </a:txBody>
                  <a:tcPr marL="68580" marR="68580" marT="0" marB="0" anchor="ctr">
                    <a:solidFill>
                      <a:schemeClr val="bg1"/>
                    </a:solidFill>
                  </a:tcPr>
                </a:tc>
                <a:extLst>
                  <a:ext uri="{0D108BD9-81ED-4DB2-BD59-A6C34878D82A}">
                    <a16:rowId xmlns:a16="http://schemas.microsoft.com/office/drawing/2014/main" val="10002"/>
                  </a:ext>
                </a:extLst>
              </a:tr>
              <a:tr h="1206884">
                <a:tc>
                  <a:txBody>
                    <a:bodyPr/>
                    <a:lstStyle/>
                    <a:p>
                      <a:pPr algn="ctr">
                        <a:spcAft>
                          <a:spcPts val="0"/>
                        </a:spcAft>
                      </a:pPr>
                      <a:r>
                        <a:rPr lang="en-US" sz="1800" dirty="0">
                          <a:solidFill>
                            <a:srgbClr val="000000"/>
                          </a:solidFill>
                          <a:effectLst/>
                          <a:latin typeface="+mn-lt"/>
                          <a:ea typeface="MS Mincho"/>
                          <a:cs typeface="Times New Roman"/>
                        </a:rPr>
                        <a:t>7</a:t>
                      </a:r>
                      <a:endParaRPr lang="en-CA" sz="1800" dirty="0">
                        <a:effectLst/>
                        <a:latin typeface="+mn-lt"/>
                        <a:ea typeface="MS Mincho"/>
                        <a:cs typeface="Times New Roman"/>
                      </a:endParaRPr>
                    </a:p>
                  </a:txBody>
                  <a:tcPr marL="68580" marR="68580" marT="0" marB="0" anchor="ctr">
                    <a:solidFill>
                      <a:schemeClr val="bg1">
                        <a:lumMod val="95000"/>
                      </a:schemeClr>
                    </a:solidFill>
                  </a:tcPr>
                </a:tc>
                <a:tc>
                  <a:txBody>
                    <a:bodyPr/>
                    <a:lstStyle/>
                    <a:p>
                      <a:pPr algn="ctr">
                        <a:spcAft>
                          <a:spcPts val="0"/>
                        </a:spcAft>
                      </a:pPr>
                      <a:r>
                        <a:rPr lang="en-US" sz="1800" dirty="0">
                          <a:solidFill>
                            <a:srgbClr val="000000"/>
                          </a:solidFill>
                          <a:effectLst/>
                          <a:latin typeface="+mn-lt"/>
                          <a:ea typeface="MS Mincho"/>
                          <a:cs typeface="Times New Roman"/>
                        </a:rPr>
                        <a:t>307 kg cementitious, </a:t>
                      </a:r>
                      <a:r>
                        <a:rPr lang="en-US" sz="1800" b="1" i="1" dirty="0" smtClean="0">
                          <a:solidFill>
                            <a:srgbClr val="008E00"/>
                          </a:solidFill>
                          <a:effectLst/>
                          <a:latin typeface="+mn-lt"/>
                          <a:ea typeface="MS Mincho"/>
                          <a:cs typeface="Times New Roman"/>
                        </a:rPr>
                        <a:t>15 </a:t>
                      </a:r>
                      <a:r>
                        <a:rPr lang="en-US" sz="1800" b="1" i="1" dirty="0">
                          <a:solidFill>
                            <a:srgbClr val="008E00"/>
                          </a:solidFill>
                          <a:effectLst/>
                          <a:latin typeface="+mn-lt"/>
                          <a:ea typeface="MS Mincho"/>
                          <a:cs typeface="Times New Roman"/>
                        </a:rPr>
                        <a:t>% fly ash</a:t>
                      </a:r>
                      <a:r>
                        <a:rPr lang="en-US" sz="1800" dirty="0">
                          <a:solidFill>
                            <a:srgbClr val="000000"/>
                          </a:solidFill>
                          <a:effectLst/>
                          <a:latin typeface="+mn-lt"/>
                          <a:ea typeface="MS Mincho"/>
                          <a:cs typeface="Times New Roman"/>
                        </a:rPr>
                        <a:t>, </a:t>
                      </a:r>
                      <a:r>
                        <a:rPr lang="en-US" sz="1800" b="1" i="1" dirty="0">
                          <a:solidFill>
                            <a:srgbClr val="008E00"/>
                          </a:solidFill>
                          <a:effectLst/>
                          <a:latin typeface="+mn-lt"/>
                          <a:ea typeface="MS Mincho"/>
                          <a:cs typeface="Times New Roman"/>
                        </a:rPr>
                        <a:t>25% slag</a:t>
                      </a:r>
                      <a:r>
                        <a:rPr lang="en-US" sz="1800" dirty="0">
                          <a:solidFill>
                            <a:srgbClr val="000000"/>
                          </a:solidFill>
                          <a:effectLst/>
                          <a:latin typeface="+mn-lt"/>
                          <a:ea typeface="MS Mincho"/>
                          <a:cs typeface="Times New Roman"/>
                        </a:rPr>
                        <a:t>, 126 tonnes steel and regular M &amp; R</a:t>
                      </a:r>
                      <a:endParaRPr lang="en-CA" sz="1800" dirty="0">
                        <a:effectLst/>
                        <a:latin typeface="+mn-lt"/>
                        <a:ea typeface="MS Mincho"/>
                        <a:cs typeface="Times New Roman"/>
                      </a:endParaRPr>
                    </a:p>
                  </a:txBody>
                  <a:tcPr marL="68580" marR="68580" marT="0" marB="0" anchor="ctr">
                    <a:solidFill>
                      <a:schemeClr val="bg1">
                        <a:lumMod val="95000"/>
                      </a:schemeClr>
                    </a:solidFill>
                  </a:tcPr>
                </a:tc>
                <a:tc>
                  <a:txBody>
                    <a:bodyPr/>
                    <a:lstStyle/>
                    <a:p>
                      <a:pPr algn="ctr">
                        <a:spcAft>
                          <a:spcPts val="0"/>
                        </a:spcAft>
                      </a:pPr>
                      <a:r>
                        <a:rPr lang="en-US" sz="1800" dirty="0">
                          <a:solidFill>
                            <a:srgbClr val="000000"/>
                          </a:solidFill>
                          <a:effectLst/>
                          <a:latin typeface="+mn-lt"/>
                          <a:ea typeface="MS Mincho"/>
                          <a:cs typeface="Times New Roman"/>
                        </a:rPr>
                        <a:t>307CE-15FA-25SL-126DT-RR</a:t>
                      </a:r>
                      <a:endParaRPr lang="en-CA" sz="1800" dirty="0">
                        <a:effectLst/>
                        <a:latin typeface="+mn-lt"/>
                        <a:ea typeface="MS Mincho"/>
                        <a:cs typeface="Times New Roman"/>
                      </a:endParaRPr>
                    </a:p>
                  </a:txBody>
                  <a:tcPr marL="68580" marR="68580" marT="0" marB="0" anchor="ctr">
                    <a:solidFill>
                      <a:schemeClr val="bg1">
                        <a:lumMod val="95000"/>
                      </a:schemeClr>
                    </a:solidFill>
                  </a:tcPr>
                </a:tc>
                <a:tc>
                  <a:txBody>
                    <a:bodyPr/>
                    <a:lstStyle/>
                    <a:p>
                      <a:pPr algn="ctr">
                        <a:spcAft>
                          <a:spcPts val="0"/>
                        </a:spcAft>
                      </a:pPr>
                      <a:r>
                        <a:rPr lang="en-US" sz="1800" dirty="0">
                          <a:solidFill>
                            <a:srgbClr val="000000"/>
                          </a:solidFill>
                          <a:effectLst/>
                          <a:latin typeface="+mn-lt"/>
                          <a:ea typeface="MS Mincho"/>
                          <a:cs typeface="Times New Roman"/>
                        </a:rPr>
                        <a:t>Combined effect of new spec. and slag/ternary mix, if used</a:t>
                      </a:r>
                      <a:endParaRPr lang="en-CA" sz="1800" dirty="0">
                        <a:effectLst/>
                        <a:latin typeface="+mn-lt"/>
                        <a:ea typeface="MS Mincho"/>
                        <a:cs typeface="Times New Roman"/>
                      </a:endParaRPr>
                    </a:p>
                  </a:txBody>
                  <a:tcPr marL="68580" marR="68580" marT="0" marB="0" anchor="ctr">
                    <a:solidFill>
                      <a:schemeClr val="bg1">
                        <a:lumMod val="95000"/>
                      </a:schemeClr>
                    </a:solidFill>
                  </a:tcPr>
                </a:tc>
                <a:extLst>
                  <a:ext uri="{0D108BD9-81ED-4DB2-BD59-A6C34878D82A}">
                    <a16:rowId xmlns:a16="http://schemas.microsoft.com/office/drawing/2014/main" val="10003"/>
                  </a:ext>
                </a:extLst>
              </a:tr>
              <a:tr h="905163">
                <a:tc>
                  <a:txBody>
                    <a:bodyPr/>
                    <a:lstStyle/>
                    <a:p>
                      <a:pPr algn="ctr">
                        <a:spcAft>
                          <a:spcPts val="0"/>
                        </a:spcAft>
                      </a:pPr>
                      <a:r>
                        <a:rPr lang="en-US" sz="1800" dirty="0">
                          <a:solidFill>
                            <a:srgbClr val="000000"/>
                          </a:solidFill>
                          <a:effectLst/>
                          <a:latin typeface="+mn-lt"/>
                          <a:ea typeface="MS Mincho"/>
                          <a:cs typeface="Times New Roman"/>
                        </a:rPr>
                        <a:t>8</a:t>
                      </a:r>
                      <a:endParaRPr lang="en-CA" sz="1800" dirty="0">
                        <a:effectLst/>
                        <a:latin typeface="+mn-lt"/>
                        <a:ea typeface="MS Mincho"/>
                        <a:cs typeface="Times New Roman"/>
                      </a:endParaRPr>
                    </a:p>
                  </a:txBody>
                  <a:tcPr marL="68580" marR="68580" marT="0" marB="0" anchor="ctr">
                    <a:solidFill>
                      <a:schemeClr val="bg1"/>
                    </a:solidFill>
                  </a:tcPr>
                </a:tc>
                <a:tc>
                  <a:txBody>
                    <a:bodyPr/>
                    <a:lstStyle/>
                    <a:p>
                      <a:pPr algn="ctr">
                        <a:spcAft>
                          <a:spcPts val="0"/>
                        </a:spcAft>
                      </a:pPr>
                      <a:r>
                        <a:rPr lang="en-US" sz="1800" dirty="0">
                          <a:solidFill>
                            <a:srgbClr val="000000"/>
                          </a:solidFill>
                          <a:effectLst/>
                          <a:latin typeface="+mn-lt"/>
                          <a:ea typeface="MS Mincho"/>
                          <a:cs typeface="Times New Roman"/>
                        </a:rPr>
                        <a:t>307 kg cementitious, </a:t>
                      </a:r>
                      <a:r>
                        <a:rPr lang="en-US" sz="1800" dirty="0" smtClean="0">
                          <a:solidFill>
                            <a:srgbClr val="000000"/>
                          </a:solidFill>
                          <a:effectLst/>
                          <a:latin typeface="+mn-lt"/>
                          <a:ea typeface="MS Mincho"/>
                          <a:cs typeface="Times New Roman"/>
                        </a:rPr>
                        <a:t>15 </a:t>
                      </a:r>
                      <a:r>
                        <a:rPr lang="en-US" sz="1800" dirty="0">
                          <a:solidFill>
                            <a:srgbClr val="000000"/>
                          </a:solidFill>
                          <a:effectLst/>
                          <a:latin typeface="+mn-lt"/>
                          <a:ea typeface="MS Mincho"/>
                          <a:cs typeface="Times New Roman"/>
                        </a:rPr>
                        <a:t>% fly ash, 25% slag, 126 tonnes steel and </a:t>
                      </a:r>
                      <a:r>
                        <a:rPr lang="en-US" sz="1800" b="1" i="1" dirty="0" smtClean="0">
                          <a:solidFill>
                            <a:srgbClr val="7030A0"/>
                          </a:solidFill>
                          <a:effectLst/>
                          <a:latin typeface="+mn-lt"/>
                          <a:ea typeface="MS Mincho"/>
                          <a:cs typeface="Times New Roman"/>
                        </a:rPr>
                        <a:t>Extended </a:t>
                      </a:r>
                      <a:r>
                        <a:rPr lang="en-US" sz="1800" b="1" i="1" dirty="0">
                          <a:solidFill>
                            <a:srgbClr val="7030A0"/>
                          </a:solidFill>
                          <a:effectLst/>
                          <a:latin typeface="+mn-lt"/>
                          <a:ea typeface="MS Mincho"/>
                          <a:cs typeface="Times New Roman"/>
                        </a:rPr>
                        <a:t>M &amp; R</a:t>
                      </a:r>
                      <a:endParaRPr lang="en-CA" sz="1800" b="1" i="1" dirty="0">
                        <a:solidFill>
                          <a:srgbClr val="7030A0"/>
                        </a:solidFill>
                        <a:effectLst/>
                        <a:latin typeface="+mn-lt"/>
                        <a:ea typeface="MS Mincho"/>
                        <a:cs typeface="Times New Roman"/>
                      </a:endParaRPr>
                    </a:p>
                  </a:txBody>
                  <a:tcPr marL="68580" marR="68580" marT="0" marB="0" anchor="ctr">
                    <a:solidFill>
                      <a:schemeClr val="bg1"/>
                    </a:solidFill>
                  </a:tcPr>
                </a:tc>
                <a:tc>
                  <a:txBody>
                    <a:bodyPr/>
                    <a:lstStyle/>
                    <a:p>
                      <a:pPr algn="ctr">
                        <a:spcAft>
                          <a:spcPts val="0"/>
                        </a:spcAft>
                      </a:pPr>
                      <a:r>
                        <a:rPr lang="en-US" sz="1800" dirty="0">
                          <a:solidFill>
                            <a:srgbClr val="000000"/>
                          </a:solidFill>
                          <a:effectLst/>
                          <a:latin typeface="+mn-lt"/>
                          <a:ea typeface="MS Mincho"/>
                          <a:cs typeface="Times New Roman"/>
                        </a:rPr>
                        <a:t>307CE-15FA-25SL-126DT-ER</a:t>
                      </a:r>
                      <a:endParaRPr lang="en-CA" sz="1800" dirty="0">
                        <a:effectLst/>
                        <a:latin typeface="+mn-lt"/>
                        <a:ea typeface="MS Mincho"/>
                        <a:cs typeface="Times New Roman"/>
                      </a:endParaRPr>
                    </a:p>
                  </a:txBody>
                  <a:tcPr marL="68580" marR="68580" marT="0" marB="0" anchor="ctr">
                    <a:solidFill>
                      <a:schemeClr val="bg1"/>
                    </a:solidFill>
                  </a:tcPr>
                </a:tc>
                <a:tc>
                  <a:txBody>
                    <a:bodyPr/>
                    <a:lstStyle/>
                    <a:p>
                      <a:pPr algn="ctr">
                        <a:spcAft>
                          <a:spcPts val="0"/>
                        </a:spcAft>
                      </a:pPr>
                      <a:r>
                        <a:rPr lang="en-US" sz="1800" dirty="0">
                          <a:solidFill>
                            <a:srgbClr val="000000"/>
                          </a:solidFill>
                          <a:effectLst/>
                          <a:latin typeface="+mn-lt"/>
                          <a:ea typeface="MS Mincho"/>
                          <a:cs typeface="Times New Roman"/>
                        </a:rPr>
                        <a:t>Effect of extended M and R</a:t>
                      </a:r>
                      <a:endParaRPr lang="en-CA" sz="1800" dirty="0">
                        <a:effectLst/>
                        <a:latin typeface="+mn-lt"/>
                        <a:ea typeface="MS Mincho"/>
                        <a:cs typeface="Times New Roman"/>
                      </a:endParaRPr>
                    </a:p>
                  </a:txBody>
                  <a:tcPr marL="68580" marR="68580" marT="0" marB="0" anchor="ctr">
                    <a:solidFill>
                      <a:schemeClr val="bg1"/>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157941" y="6400800"/>
            <a:ext cx="813043" cy="307777"/>
          </a:xfrm>
          <a:prstGeom prst="rect">
            <a:avLst/>
          </a:prstGeom>
          <a:noFill/>
        </p:spPr>
        <p:txBody>
          <a:bodyPr wrap="none" rtlCol="0">
            <a:spAutoFit/>
          </a:bodyPr>
          <a:lstStyle/>
          <a:p>
            <a:r>
              <a:rPr lang="en-US" dirty="0" smtClean="0"/>
              <a:t>Sullivan</a:t>
            </a:r>
            <a:endParaRPr lang="en-US" dirty="0"/>
          </a:p>
        </p:txBody>
      </p:sp>
    </p:spTree>
    <p:extLst>
      <p:ext uri="{BB962C8B-B14F-4D97-AF65-F5344CB8AC3E}">
        <p14:creationId xmlns:p14="http://schemas.microsoft.com/office/powerpoint/2010/main" val="22251982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Autofit/>
          </a:bodyPr>
          <a:lstStyle/>
          <a:p>
            <a:r>
              <a:rPr lang="en-CA" dirty="0"/>
              <a:t/>
            </a:r>
            <a:br>
              <a:rPr lang="en-CA" dirty="0"/>
            </a:br>
            <a:r>
              <a:rPr lang="en-CA" b="1" dirty="0" smtClean="0"/>
              <a:t>GWP </a:t>
            </a:r>
            <a:r>
              <a:rPr lang="en-CA" b="1" dirty="0"/>
              <a:t>for the Base Case</a:t>
            </a:r>
            <a:r>
              <a:rPr lang="en-CA" dirty="0"/>
              <a:t/>
            </a:r>
            <a:br>
              <a:rPr lang="en-CA" dirty="0"/>
            </a:br>
            <a:endParaRPr lang="en-CA" dirty="0"/>
          </a:p>
        </p:txBody>
      </p:sp>
      <p:sp>
        <p:nvSpPr>
          <p:cNvPr id="3" name="Content Placeholder 2"/>
          <p:cNvSpPr>
            <a:spLocks noGrp="1"/>
          </p:cNvSpPr>
          <p:nvPr>
            <p:ph idx="1"/>
          </p:nvPr>
        </p:nvSpPr>
        <p:spPr>
          <a:xfrm>
            <a:off x="467544" y="1340768"/>
            <a:ext cx="8229600" cy="4525963"/>
          </a:xfrm>
        </p:spPr>
        <p:txBody>
          <a:bodyPr/>
          <a:lstStyle/>
          <a:p>
            <a:endParaRPr lang="en-CA"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r="2769" b="2632"/>
          <a:stretch>
            <a:fillRect/>
          </a:stretch>
        </p:blipFill>
        <p:spPr bwMode="auto">
          <a:xfrm>
            <a:off x="103379" y="983423"/>
            <a:ext cx="8830666" cy="5328592"/>
          </a:xfrm>
          <a:prstGeom prst="rect">
            <a:avLst/>
          </a:prstGeom>
          <a:noFill/>
          <a:ln w="9525">
            <a:noFill/>
            <a:miter lim="800000"/>
            <a:headEnd/>
            <a:tailEnd/>
          </a:ln>
        </p:spPr>
      </p:pic>
      <p:sp>
        <p:nvSpPr>
          <p:cNvPr id="6" name="TextBox 5"/>
          <p:cNvSpPr txBox="1"/>
          <p:nvPr/>
        </p:nvSpPr>
        <p:spPr>
          <a:xfrm>
            <a:off x="157941" y="6400800"/>
            <a:ext cx="813043" cy="307777"/>
          </a:xfrm>
          <a:prstGeom prst="rect">
            <a:avLst/>
          </a:prstGeom>
          <a:noFill/>
        </p:spPr>
        <p:txBody>
          <a:bodyPr wrap="none" rtlCol="0">
            <a:spAutoFit/>
          </a:bodyPr>
          <a:lstStyle/>
          <a:p>
            <a:r>
              <a:rPr lang="en-US" dirty="0" smtClean="0"/>
              <a:t>Sullivan</a:t>
            </a:r>
            <a:endParaRPr lang="en-US" dirty="0"/>
          </a:p>
        </p:txBody>
      </p:sp>
    </p:spTree>
    <p:extLst>
      <p:ext uri="{BB962C8B-B14F-4D97-AF65-F5344CB8AC3E}">
        <p14:creationId xmlns:p14="http://schemas.microsoft.com/office/powerpoint/2010/main" val="2061270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3" y="274638"/>
            <a:ext cx="9082185" cy="778098"/>
          </a:xfrm>
        </p:spPr>
        <p:txBody>
          <a:bodyPr>
            <a:noAutofit/>
          </a:bodyPr>
          <a:lstStyle/>
          <a:p>
            <a:r>
              <a:rPr lang="en-CA" b="1" dirty="0" smtClean="0"/>
              <a:t>GWP </a:t>
            </a:r>
            <a:r>
              <a:rPr lang="en-CA" b="1" dirty="0"/>
              <a:t>Due to Material Manufacturing</a:t>
            </a:r>
          </a:p>
        </p:txBody>
      </p:sp>
      <p:pic>
        <p:nvPicPr>
          <p:cNvPr id="2050" name="Picture 2"/>
          <p:cNvPicPr>
            <a:picLocks noChangeAspect="1" noChangeArrowheads="1"/>
          </p:cNvPicPr>
          <p:nvPr/>
        </p:nvPicPr>
        <p:blipFill>
          <a:blip r:embed="rId3" cstate="print"/>
          <a:srcRect/>
          <a:stretch>
            <a:fillRect/>
          </a:stretch>
        </p:blipFill>
        <p:spPr bwMode="auto">
          <a:xfrm>
            <a:off x="66675" y="1268760"/>
            <a:ext cx="9010650" cy="5184576"/>
          </a:xfrm>
          <a:prstGeom prst="rect">
            <a:avLst/>
          </a:prstGeom>
          <a:noFill/>
          <a:ln w="9525">
            <a:noFill/>
            <a:miter lim="800000"/>
            <a:headEnd/>
            <a:tailEnd/>
          </a:ln>
        </p:spPr>
      </p:pic>
      <p:sp>
        <p:nvSpPr>
          <p:cNvPr id="4" name="TextBox 3"/>
          <p:cNvSpPr txBox="1"/>
          <p:nvPr/>
        </p:nvSpPr>
        <p:spPr>
          <a:xfrm>
            <a:off x="157941" y="6400800"/>
            <a:ext cx="813043" cy="307777"/>
          </a:xfrm>
          <a:prstGeom prst="rect">
            <a:avLst/>
          </a:prstGeom>
          <a:noFill/>
        </p:spPr>
        <p:txBody>
          <a:bodyPr wrap="none" rtlCol="0">
            <a:spAutoFit/>
          </a:bodyPr>
          <a:lstStyle/>
          <a:p>
            <a:r>
              <a:rPr lang="en-US" dirty="0" smtClean="0"/>
              <a:t>Sullivan</a:t>
            </a:r>
            <a:endParaRPr lang="en-US" dirty="0"/>
          </a:p>
        </p:txBody>
      </p:sp>
    </p:spTree>
    <p:extLst>
      <p:ext uri="{BB962C8B-B14F-4D97-AF65-F5344CB8AC3E}">
        <p14:creationId xmlns:p14="http://schemas.microsoft.com/office/powerpoint/2010/main" val="673713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381000" y="381000"/>
            <a:ext cx="8382000" cy="685800"/>
          </a:xfrm>
          <a:prstGeom prst="rect">
            <a:avLst/>
          </a:prstGeom>
          <a:noFill/>
          <a:ln>
            <a:noFill/>
          </a:ln>
        </p:spPr>
        <p:txBody>
          <a:bodyPr lIns="91425" tIns="45700" rIns="91425" bIns="45700" anchor="ctr" anchorCtr="0">
            <a:noAutofit/>
          </a:bodyPr>
          <a:lstStyle/>
          <a:p>
            <a:pPr marL="0" lvl="0" indent="0" algn="ctr" rtl="0">
              <a:spcBef>
                <a:spcPts val="0"/>
              </a:spcBef>
              <a:spcAft>
                <a:spcPts val="0"/>
              </a:spcAft>
              <a:buSzPct val="25000"/>
              <a:buNone/>
            </a:pPr>
            <a:r>
              <a:rPr lang="en-US" dirty="0" smtClean="0"/>
              <a:t>Life Cycle Thinking</a:t>
            </a:r>
            <a:endParaRPr lang="en-US" dirty="0"/>
          </a:p>
        </p:txBody>
      </p:sp>
      <p:sp>
        <p:nvSpPr>
          <p:cNvPr id="41" name="Shape 41"/>
          <p:cNvSpPr txBox="1">
            <a:spLocks noGrp="1"/>
          </p:cNvSpPr>
          <p:nvPr>
            <p:ph type="body" idx="1"/>
          </p:nvPr>
        </p:nvSpPr>
        <p:spPr>
          <a:xfrm>
            <a:off x="381000" y="1173411"/>
            <a:ext cx="8382000" cy="4572000"/>
          </a:xfrm>
          <a:prstGeom prst="rect">
            <a:avLst/>
          </a:prstGeom>
          <a:noFill/>
          <a:ln>
            <a:noFill/>
          </a:ln>
        </p:spPr>
        <p:txBody>
          <a:bodyPr lIns="91425" tIns="45700" rIns="91425" bIns="45700" anchor="t" anchorCtr="0">
            <a:noAutofit/>
          </a:bodyPr>
          <a:lstStyle/>
          <a:p>
            <a:pPr marL="457200" lvl="1" indent="0">
              <a:buNone/>
            </a:pPr>
            <a:r>
              <a:rPr lang="en-US" dirty="0" smtClean="0"/>
              <a:t>Which one was cheaper?</a:t>
            </a:r>
          </a:p>
          <a:p>
            <a:pPr marL="914400" lvl="1" indent="-457200"/>
            <a:r>
              <a:rPr lang="en-US" dirty="0" smtClean="0"/>
              <a:t>To buy</a:t>
            </a:r>
          </a:p>
          <a:p>
            <a:pPr marL="914400" lvl="1" indent="-457200"/>
            <a:r>
              <a:rPr lang="en-US" dirty="0" smtClean="0"/>
              <a:t>To own</a:t>
            </a:r>
          </a:p>
          <a:p>
            <a:pPr marL="1257300" lvl="2" indent="-457200"/>
            <a:r>
              <a:rPr lang="en-US" sz="2400" dirty="0" smtClean="0"/>
              <a:t>Resale</a:t>
            </a:r>
          </a:p>
          <a:p>
            <a:pPr marL="1257300" lvl="2" indent="-457200"/>
            <a:r>
              <a:rPr lang="en-US" sz="2400" dirty="0" smtClean="0"/>
              <a:t>Maintenance</a:t>
            </a:r>
          </a:p>
          <a:p>
            <a:pPr marL="1257300" lvl="2" indent="-457200"/>
            <a:r>
              <a:rPr lang="en-US" sz="2400" dirty="0" smtClean="0"/>
              <a:t>Cost of money</a:t>
            </a:r>
            <a:endParaRPr lang="en-US" sz="2400" dirty="0"/>
          </a:p>
        </p:txBody>
      </p:sp>
      <p:sp>
        <p:nvSpPr>
          <p:cNvPr id="42" name="Shape 42"/>
          <p:cNvSpPr txBox="1">
            <a:spLocks noGrp="1"/>
          </p:cNvSpPr>
          <p:nvPr>
            <p:ph type="sldNum" idx="12"/>
          </p:nvPr>
        </p:nvSpPr>
        <p:spPr>
          <a:xfrm>
            <a:off x="152400" y="6404675"/>
            <a:ext cx="695400" cy="381000"/>
          </a:xfrm>
          <a:prstGeom prst="rect">
            <a:avLst/>
          </a:prstGeom>
          <a:noFill/>
          <a:ln>
            <a:noFill/>
          </a:ln>
        </p:spPr>
        <p:txBody>
          <a:bodyPr lIns="91425" tIns="45700" rIns="91425" bIns="45700" anchor="t" anchorCtr="0">
            <a:noAutofit/>
          </a:bodyPr>
          <a:lstStyle/>
          <a:p>
            <a:pPr marL="0" lvl="0" indent="0" algn="l" rtl="0">
              <a:spcBef>
                <a:spcPts val="0"/>
              </a:spcBef>
              <a:spcAft>
                <a:spcPts val="0"/>
              </a:spcAft>
              <a:buSzPct val="25000"/>
              <a:buNone/>
            </a:pPr>
            <a:fld id="{00000000-1234-1234-1234-123412341234}" type="slidenum">
              <a:rPr lang="en-US"/>
              <a:t>3</a:t>
            </a:fld>
            <a:endParaRPr lang="en-US"/>
          </a:p>
        </p:txBody>
      </p:sp>
      <p:pic>
        <p:nvPicPr>
          <p:cNvPr id="2" name="Picture 1"/>
          <p:cNvPicPr>
            <a:picLocks noChangeAspect="1"/>
          </p:cNvPicPr>
          <p:nvPr/>
        </p:nvPicPr>
        <p:blipFill>
          <a:blip r:embed="rId3"/>
          <a:stretch>
            <a:fillRect/>
          </a:stretch>
        </p:blipFill>
        <p:spPr>
          <a:xfrm>
            <a:off x="1" y="4012064"/>
            <a:ext cx="4584422" cy="2454884"/>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84422" y="4012064"/>
            <a:ext cx="4559577" cy="2845936"/>
          </a:xfrm>
          <a:prstGeom prst="rect">
            <a:avLst/>
          </a:prstGeom>
        </p:spPr>
      </p:pic>
    </p:spTree>
    <p:extLst>
      <p:ext uri="{BB962C8B-B14F-4D97-AF65-F5344CB8AC3E}">
        <p14:creationId xmlns:p14="http://schemas.microsoft.com/office/powerpoint/2010/main" val="347420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3" y="274638"/>
            <a:ext cx="9082185" cy="778098"/>
          </a:xfrm>
        </p:spPr>
        <p:txBody>
          <a:bodyPr>
            <a:noAutofit/>
          </a:bodyPr>
          <a:lstStyle/>
          <a:p>
            <a:r>
              <a:rPr lang="en-CA" sz="3600" b="1" dirty="0" smtClean="0"/>
              <a:t>GWP </a:t>
            </a:r>
            <a:r>
              <a:rPr lang="en-CA" sz="3600" b="1" dirty="0"/>
              <a:t>Due to Construction</a:t>
            </a:r>
          </a:p>
        </p:txBody>
      </p:sp>
      <p:pic>
        <p:nvPicPr>
          <p:cNvPr id="3074" name="Picture 2"/>
          <p:cNvPicPr>
            <a:picLocks noChangeAspect="1" noChangeArrowheads="1"/>
          </p:cNvPicPr>
          <p:nvPr/>
        </p:nvPicPr>
        <p:blipFill>
          <a:blip r:embed="rId3" cstate="print"/>
          <a:srcRect/>
          <a:stretch>
            <a:fillRect/>
          </a:stretch>
        </p:blipFill>
        <p:spPr bwMode="auto">
          <a:xfrm>
            <a:off x="0" y="1196752"/>
            <a:ext cx="9055100" cy="5183212"/>
          </a:xfrm>
          <a:prstGeom prst="rect">
            <a:avLst/>
          </a:prstGeom>
          <a:noFill/>
          <a:ln w="9525">
            <a:noFill/>
            <a:miter lim="800000"/>
            <a:headEnd/>
            <a:tailEnd/>
          </a:ln>
        </p:spPr>
      </p:pic>
      <p:sp>
        <p:nvSpPr>
          <p:cNvPr id="4" name="TextBox 3"/>
          <p:cNvSpPr txBox="1"/>
          <p:nvPr/>
        </p:nvSpPr>
        <p:spPr>
          <a:xfrm>
            <a:off x="157941" y="6400800"/>
            <a:ext cx="813043" cy="307777"/>
          </a:xfrm>
          <a:prstGeom prst="rect">
            <a:avLst/>
          </a:prstGeom>
          <a:noFill/>
        </p:spPr>
        <p:txBody>
          <a:bodyPr wrap="none" rtlCol="0">
            <a:spAutoFit/>
          </a:bodyPr>
          <a:lstStyle/>
          <a:p>
            <a:r>
              <a:rPr lang="en-US" dirty="0" smtClean="0"/>
              <a:t>Sullivan</a:t>
            </a:r>
            <a:endParaRPr lang="en-US" dirty="0"/>
          </a:p>
        </p:txBody>
      </p:sp>
    </p:spTree>
    <p:extLst>
      <p:ext uri="{BB962C8B-B14F-4D97-AF65-F5344CB8AC3E}">
        <p14:creationId xmlns:p14="http://schemas.microsoft.com/office/powerpoint/2010/main" val="585467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3" y="274638"/>
            <a:ext cx="9082185" cy="490066"/>
          </a:xfrm>
        </p:spPr>
        <p:txBody>
          <a:bodyPr>
            <a:noAutofit/>
          </a:bodyPr>
          <a:lstStyle/>
          <a:p>
            <a:r>
              <a:rPr lang="en-CA" b="1" dirty="0" smtClean="0"/>
              <a:t>Life </a:t>
            </a:r>
            <a:r>
              <a:rPr lang="en-CA" b="1" dirty="0"/>
              <a:t>Cycle Impacts</a:t>
            </a:r>
          </a:p>
        </p:txBody>
      </p:sp>
      <p:pic>
        <p:nvPicPr>
          <p:cNvPr id="819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512" y="836712"/>
            <a:ext cx="8784976" cy="5621923"/>
          </a:xfrm>
          <a:prstGeom prst="rect">
            <a:avLst/>
          </a:prstGeom>
          <a:noFill/>
          <a:ln w="9525">
            <a:noFill/>
            <a:miter lim="800000"/>
            <a:headEnd/>
            <a:tailEnd/>
          </a:ln>
        </p:spPr>
      </p:pic>
      <p:sp>
        <p:nvSpPr>
          <p:cNvPr id="4" name="TextBox 3"/>
          <p:cNvSpPr txBox="1"/>
          <p:nvPr/>
        </p:nvSpPr>
        <p:spPr>
          <a:xfrm>
            <a:off x="157941" y="6400800"/>
            <a:ext cx="813043" cy="307777"/>
          </a:xfrm>
          <a:prstGeom prst="rect">
            <a:avLst/>
          </a:prstGeom>
          <a:noFill/>
        </p:spPr>
        <p:txBody>
          <a:bodyPr wrap="none" rtlCol="0">
            <a:spAutoFit/>
          </a:bodyPr>
          <a:lstStyle/>
          <a:p>
            <a:r>
              <a:rPr lang="en-US" dirty="0" smtClean="0"/>
              <a:t>Sullivan</a:t>
            </a:r>
            <a:endParaRPr lang="en-US" dirty="0"/>
          </a:p>
        </p:txBody>
      </p:sp>
    </p:spTree>
    <p:extLst>
      <p:ext uri="{BB962C8B-B14F-4D97-AF65-F5344CB8AC3E}">
        <p14:creationId xmlns:p14="http://schemas.microsoft.com/office/powerpoint/2010/main" val="28463225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GWP </a:t>
            </a:r>
            <a:r>
              <a:rPr lang="en-CA" b="1" dirty="0" smtClean="0"/>
              <a:t>for </a:t>
            </a:r>
            <a:r>
              <a:rPr lang="en-CA" b="1" dirty="0"/>
              <a:t>all scenarios</a:t>
            </a:r>
          </a:p>
        </p:txBody>
      </p:sp>
      <p:pic>
        <p:nvPicPr>
          <p:cNvPr id="4" name="Content Placeholder 3"/>
          <p:cNvPicPr>
            <a:picLocks noGrp="1"/>
          </p:cNvPicPr>
          <p:nvPr>
            <p:ph idx="1"/>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r="2400" b="30934"/>
          <a:stretch/>
        </p:blipFill>
        <p:spPr bwMode="auto">
          <a:xfrm>
            <a:off x="0" y="1679171"/>
            <a:ext cx="9144000" cy="4139738"/>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157941" y="6400800"/>
            <a:ext cx="813043" cy="307777"/>
          </a:xfrm>
          <a:prstGeom prst="rect">
            <a:avLst/>
          </a:prstGeom>
          <a:noFill/>
        </p:spPr>
        <p:txBody>
          <a:bodyPr wrap="none" rtlCol="0">
            <a:spAutoFit/>
          </a:bodyPr>
          <a:lstStyle/>
          <a:p>
            <a:r>
              <a:rPr lang="en-US" dirty="0" smtClean="0"/>
              <a:t>Sullivan</a:t>
            </a:r>
            <a:endParaRPr lang="en-US" dirty="0"/>
          </a:p>
        </p:txBody>
      </p:sp>
    </p:spTree>
    <p:extLst>
      <p:ext uri="{BB962C8B-B14F-4D97-AF65-F5344CB8AC3E}">
        <p14:creationId xmlns:p14="http://schemas.microsoft.com/office/powerpoint/2010/main" val="31736329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b="1" dirty="0" smtClean="0"/>
              <a:t>Conclusions for this example</a:t>
            </a:r>
            <a:endParaRPr lang="en-CA" b="1" dirty="0"/>
          </a:p>
        </p:txBody>
      </p:sp>
      <p:sp>
        <p:nvSpPr>
          <p:cNvPr id="3" name="Content Placeholder 2"/>
          <p:cNvSpPr>
            <a:spLocks noGrp="1"/>
          </p:cNvSpPr>
          <p:nvPr>
            <p:ph idx="1"/>
          </p:nvPr>
        </p:nvSpPr>
        <p:spPr>
          <a:xfrm>
            <a:off x="457200" y="1412776"/>
            <a:ext cx="8229600" cy="5184576"/>
          </a:xfrm>
          <a:noFill/>
          <a:ln>
            <a:noFill/>
          </a:ln>
        </p:spPr>
        <p:txBody>
          <a:bodyPr lIns="91425" tIns="91425" rIns="91425" bIns="91425" anchor="t" anchorCtr="0">
            <a:noAutofit/>
          </a:bodyPr>
          <a:lstStyle/>
          <a:p>
            <a:r>
              <a:rPr lang="en-US" dirty="0"/>
              <a:t>LCA software can help assess alternative pavement strategies</a:t>
            </a:r>
          </a:p>
          <a:p>
            <a:r>
              <a:rPr lang="en-US" dirty="0"/>
              <a:t>Expect ~5% reduction of the GWP with the adoption of new:</a:t>
            </a:r>
          </a:p>
          <a:p>
            <a:pPr lvl="1"/>
            <a:r>
              <a:rPr lang="en-US" dirty="0"/>
              <a:t>Concrete mix design, and</a:t>
            </a:r>
          </a:p>
          <a:p>
            <a:pPr lvl="1"/>
            <a:r>
              <a:rPr lang="en-US" dirty="0"/>
              <a:t>Dowel/tie bars configurations </a:t>
            </a:r>
          </a:p>
          <a:p>
            <a:r>
              <a:rPr lang="en-US" dirty="0"/>
              <a:t>Further reduction of the GWP may be possible: </a:t>
            </a:r>
          </a:p>
          <a:p>
            <a:pPr lvl="1"/>
            <a:r>
              <a:rPr lang="en-US" dirty="0"/>
              <a:t>With the use of ternary concrete mix and</a:t>
            </a:r>
          </a:p>
          <a:p>
            <a:pPr lvl="1"/>
            <a:r>
              <a:rPr lang="en-US" dirty="0"/>
              <a:t>With the extension of pavement service life </a:t>
            </a:r>
            <a:endParaRPr lang="en-CA" dirty="0"/>
          </a:p>
          <a:p>
            <a:endParaRPr lang="en-CA" dirty="0"/>
          </a:p>
        </p:txBody>
      </p:sp>
      <p:sp>
        <p:nvSpPr>
          <p:cNvPr id="4" name="TextBox 3"/>
          <p:cNvSpPr txBox="1"/>
          <p:nvPr/>
        </p:nvSpPr>
        <p:spPr>
          <a:xfrm>
            <a:off x="157941" y="6400800"/>
            <a:ext cx="813043" cy="307777"/>
          </a:xfrm>
          <a:prstGeom prst="rect">
            <a:avLst/>
          </a:prstGeom>
          <a:noFill/>
        </p:spPr>
        <p:txBody>
          <a:bodyPr wrap="none" rtlCol="0">
            <a:spAutoFit/>
          </a:bodyPr>
          <a:lstStyle/>
          <a:p>
            <a:r>
              <a:rPr lang="en-US" dirty="0" smtClean="0"/>
              <a:t>Sullivan</a:t>
            </a:r>
            <a:endParaRPr lang="en-US" dirty="0"/>
          </a:p>
        </p:txBody>
      </p:sp>
    </p:spTree>
    <p:extLst>
      <p:ext uri="{BB962C8B-B14F-4D97-AF65-F5344CB8AC3E}">
        <p14:creationId xmlns:p14="http://schemas.microsoft.com/office/powerpoint/2010/main" val="2550719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b="1" dirty="0" smtClean="0"/>
              <a:t>Safety</a:t>
            </a:r>
            <a:endParaRPr lang="en-CA" sz="3600" b="1" dirty="0"/>
          </a:p>
        </p:txBody>
      </p:sp>
      <p:sp>
        <p:nvSpPr>
          <p:cNvPr id="3" name="Content Placeholder 2"/>
          <p:cNvSpPr>
            <a:spLocks noGrp="1"/>
          </p:cNvSpPr>
          <p:nvPr>
            <p:ph idx="1"/>
          </p:nvPr>
        </p:nvSpPr>
        <p:spPr>
          <a:xfrm>
            <a:off x="457200" y="1412776"/>
            <a:ext cx="8229600" cy="5184576"/>
          </a:xfrm>
          <a:noFill/>
          <a:ln>
            <a:noFill/>
          </a:ln>
        </p:spPr>
        <p:txBody>
          <a:bodyPr lIns="91425" tIns="91425" rIns="91425" bIns="91425" anchor="t" anchorCtr="0">
            <a:noAutofit/>
          </a:bodyPr>
          <a:lstStyle/>
          <a:p>
            <a:pPr>
              <a:spcBef>
                <a:spcPts val="600"/>
              </a:spcBef>
              <a:spcAft>
                <a:spcPts val="600"/>
              </a:spcAft>
            </a:pPr>
            <a:r>
              <a:rPr lang="en-US" dirty="0"/>
              <a:t>If safety is paramount – should it not be part of our life-cycle thinking</a:t>
            </a:r>
            <a:r>
              <a:rPr lang="en-US" dirty="0" smtClean="0"/>
              <a:t>?</a:t>
            </a:r>
          </a:p>
          <a:p>
            <a:pPr lvl="1">
              <a:spcBef>
                <a:spcPts val="600"/>
              </a:spcBef>
              <a:spcAft>
                <a:spcPts val="600"/>
              </a:spcAft>
            </a:pPr>
            <a:r>
              <a:rPr lang="en-US" dirty="0" smtClean="0"/>
              <a:t>Travelling public</a:t>
            </a:r>
          </a:p>
          <a:p>
            <a:pPr lvl="1">
              <a:spcBef>
                <a:spcPts val="600"/>
              </a:spcBef>
              <a:spcAft>
                <a:spcPts val="600"/>
              </a:spcAft>
            </a:pPr>
            <a:r>
              <a:rPr lang="en-US" dirty="0" smtClean="0"/>
              <a:t>Workers</a:t>
            </a:r>
          </a:p>
          <a:p>
            <a:pPr lvl="1">
              <a:spcBef>
                <a:spcPts val="600"/>
              </a:spcBef>
              <a:spcAft>
                <a:spcPts val="600"/>
              </a:spcAft>
            </a:pPr>
            <a:r>
              <a:rPr lang="en-US" dirty="0" smtClean="0"/>
              <a:t>FOD</a:t>
            </a:r>
            <a:endParaRPr lang="en-US" dirty="0"/>
          </a:p>
          <a:p>
            <a:endParaRPr lang="en-CA"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7078" y="2799184"/>
            <a:ext cx="2716922" cy="4058816"/>
          </a:xfrm>
          <a:prstGeom prst="rect">
            <a:avLst/>
          </a:prstGeom>
        </p:spPr>
      </p:pic>
    </p:spTree>
    <p:extLst>
      <p:ext uri="{BB962C8B-B14F-4D97-AF65-F5344CB8AC3E}">
        <p14:creationId xmlns:p14="http://schemas.microsoft.com/office/powerpoint/2010/main" val="29421030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b="1" dirty="0" smtClean="0"/>
              <a:t>Closing</a:t>
            </a:r>
            <a:endParaRPr lang="en-CA" sz="3600" b="1" dirty="0"/>
          </a:p>
        </p:txBody>
      </p:sp>
      <p:sp>
        <p:nvSpPr>
          <p:cNvPr id="3" name="Content Placeholder 2"/>
          <p:cNvSpPr>
            <a:spLocks noGrp="1"/>
          </p:cNvSpPr>
          <p:nvPr>
            <p:ph idx="1"/>
          </p:nvPr>
        </p:nvSpPr>
        <p:spPr>
          <a:xfrm>
            <a:off x="457200" y="1412776"/>
            <a:ext cx="8229600" cy="4589013"/>
          </a:xfrm>
          <a:noFill/>
          <a:ln>
            <a:noFill/>
          </a:ln>
        </p:spPr>
        <p:txBody>
          <a:bodyPr lIns="91425" tIns="91425" rIns="91425" bIns="91425" anchor="t" anchorCtr="0">
            <a:noAutofit/>
          </a:bodyPr>
          <a:lstStyle/>
          <a:p>
            <a:pPr>
              <a:spcBef>
                <a:spcPts val="600"/>
              </a:spcBef>
              <a:spcAft>
                <a:spcPts val="600"/>
              </a:spcAft>
            </a:pPr>
            <a:r>
              <a:rPr lang="en-US" dirty="0" smtClean="0"/>
              <a:t>Life cycle approaches</a:t>
            </a:r>
          </a:p>
          <a:p>
            <a:pPr lvl="1">
              <a:spcBef>
                <a:spcPts val="600"/>
              </a:spcBef>
              <a:spcAft>
                <a:spcPts val="600"/>
              </a:spcAft>
            </a:pPr>
            <a:r>
              <a:rPr lang="en-US" dirty="0" smtClean="0"/>
              <a:t>Changing </a:t>
            </a:r>
            <a:r>
              <a:rPr lang="en-US" dirty="0"/>
              <a:t>our horizons</a:t>
            </a:r>
            <a:endParaRPr lang="en-CA" dirty="0"/>
          </a:p>
          <a:p>
            <a:pPr lvl="1">
              <a:spcBef>
                <a:spcPts val="600"/>
              </a:spcBef>
              <a:spcAft>
                <a:spcPts val="600"/>
              </a:spcAft>
            </a:pPr>
            <a:r>
              <a:rPr lang="en-US" dirty="0" smtClean="0"/>
              <a:t>Doing more with less</a:t>
            </a:r>
          </a:p>
          <a:p>
            <a:pPr lvl="1">
              <a:spcBef>
                <a:spcPts val="600"/>
              </a:spcBef>
              <a:spcAft>
                <a:spcPts val="600"/>
              </a:spcAft>
            </a:pPr>
            <a:r>
              <a:rPr lang="en-US" dirty="0" smtClean="0"/>
              <a:t>Good engineering</a:t>
            </a:r>
          </a:p>
          <a:p>
            <a:pPr lvl="1">
              <a:spcBef>
                <a:spcPts val="600"/>
              </a:spcBef>
              <a:spcAft>
                <a:spcPts val="600"/>
              </a:spcAft>
            </a:pPr>
            <a:r>
              <a:rPr lang="en-US" dirty="0" smtClean="0"/>
              <a:t>Good </a:t>
            </a:r>
            <a:r>
              <a:rPr lang="en-US" smtClean="0"/>
              <a:t>financial </a:t>
            </a:r>
            <a:br>
              <a:rPr lang="en-US" smtClean="0"/>
            </a:br>
            <a:r>
              <a:rPr lang="en-US" smtClean="0"/>
              <a:t>stewardship</a:t>
            </a:r>
            <a:endParaRPr lang="en-US" dirty="0" smtClean="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43017" y="3782290"/>
            <a:ext cx="4100625" cy="3075709"/>
          </a:xfrm>
          <a:prstGeom prst="rect">
            <a:avLst/>
          </a:prstGeom>
        </p:spPr>
      </p:pic>
    </p:spTree>
    <p:extLst>
      <p:ext uri="{BB962C8B-B14F-4D97-AF65-F5344CB8AC3E}">
        <p14:creationId xmlns:p14="http://schemas.microsoft.com/office/powerpoint/2010/main" val="3332883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chor="ctr">
            <a:normAutofit/>
          </a:bodyPr>
          <a:lstStyle/>
          <a:p>
            <a:pPr marL="0" indent="0" algn="ctr">
              <a:buNone/>
            </a:pPr>
            <a:endParaRPr lang="en-CA" sz="2800" dirty="0"/>
          </a:p>
          <a:p>
            <a:pPr marL="0" indent="0" algn="ctr">
              <a:buNone/>
            </a:pPr>
            <a:r>
              <a:rPr lang="en-CA" sz="3600" b="1" dirty="0" smtClean="0">
                <a:solidFill>
                  <a:srgbClr val="336699"/>
                </a:solidFill>
                <a:latin typeface="Arial Black"/>
                <a:ea typeface="Arial Black"/>
                <a:cs typeface="Arial Black"/>
                <a:sym typeface="Arial Black"/>
              </a:rPr>
              <a:t>QUESTIONS?</a:t>
            </a:r>
            <a:endParaRPr lang="en-CA" sz="3600" b="1" dirty="0">
              <a:solidFill>
                <a:srgbClr val="336699"/>
              </a:solidFill>
              <a:latin typeface="Arial Black"/>
              <a:ea typeface="Arial Black"/>
              <a:cs typeface="Arial Black"/>
              <a:sym typeface="Arial Black"/>
            </a:endParaRPr>
          </a:p>
          <a:p>
            <a:pPr marL="0" indent="0" algn="ctr">
              <a:buNone/>
            </a:pPr>
            <a:endParaRPr lang="en-CA" sz="9600" dirty="0"/>
          </a:p>
        </p:txBody>
      </p:sp>
    </p:spTree>
    <p:extLst>
      <p:ext uri="{BB962C8B-B14F-4D97-AF65-F5344CB8AC3E}">
        <p14:creationId xmlns:p14="http://schemas.microsoft.com/office/powerpoint/2010/main" val="2966391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381000" y="381000"/>
            <a:ext cx="8382000" cy="685800"/>
          </a:xfrm>
          <a:prstGeom prst="rect">
            <a:avLst/>
          </a:prstGeom>
          <a:noFill/>
          <a:ln>
            <a:noFill/>
          </a:ln>
        </p:spPr>
        <p:txBody>
          <a:bodyPr lIns="91425" tIns="45700" rIns="91425" bIns="45700" anchor="ctr" anchorCtr="0">
            <a:noAutofit/>
          </a:bodyPr>
          <a:lstStyle/>
          <a:p>
            <a:pPr marL="0" lvl="0" indent="0" algn="ctr" rtl="0">
              <a:spcBef>
                <a:spcPts val="0"/>
              </a:spcBef>
              <a:spcAft>
                <a:spcPts val="0"/>
              </a:spcAft>
              <a:buSzPct val="25000"/>
              <a:buNone/>
            </a:pPr>
            <a:r>
              <a:rPr lang="en-US" dirty="0" smtClean="0"/>
              <a:t>Life Cycle Thinking</a:t>
            </a:r>
            <a:endParaRPr lang="en-US" dirty="0"/>
          </a:p>
        </p:txBody>
      </p:sp>
      <p:sp>
        <p:nvSpPr>
          <p:cNvPr id="41" name="Shape 41"/>
          <p:cNvSpPr txBox="1">
            <a:spLocks noGrp="1"/>
          </p:cNvSpPr>
          <p:nvPr>
            <p:ph type="body" idx="1"/>
          </p:nvPr>
        </p:nvSpPr>
        <p:spPr>
          <a:xfrm>
            <a:off x="381000" y="1447800"/>
            <a:ext cx="8382000" cy="4572000"/>
          </a:xfrm>
          <a:prstGeom prst="rect">
            <a:avLst/>
          </a:prstGeom>
          <a:noFill/>
          <a:ln>
            <a:noFill/>
          </a:ln>
        </p:spPr>
        <p:txBody>
          <a:bodyPr lIns="91425" tIns="45700" rIns="91425" bIns="45700" anchor="t" anchorCtr="0">
            <a:noAutofit/>
          </a:bodyPr>
          <a:lstStyle/>
          <a:p>
            <a:pPr marL="914400" lvl="1" indent="-457200"/>
            <a:r>
              <a:rPr lang="en-US" dirty="0" smtClean="0"/>
              <a:t>Agency income – flat / shrinking</a:t>
            </a:r>
          </a:p>
          <a:p>
            <a:pPr marL="914400" lvl="1" indent="-457200"/>
            <a:r>
              <a:rPr lang="en-US" dirty="0" smtClean="0"/>
              <a:t>Traffic </a:t>
            </a:r>
            <a:r>
              <a:rPr lang="en-US" dirty="0"/>
              <a:t>–</a:t>
            </a:r>
            <a:r>
              <a:rPr lang="en-US" dirty="0" smtClean="0"/>
              <a:t> growing</a:t>
            </a:r>
          </a:p>
          <a:p>
            <a:pPr marL="914400" lvl="1" indent="-457200"/>
            <a:r>
              <a:rPr lang="en-US" dirty="0" smtClean="0"/>
              <a:t>Maintenance costs </a:t>
            </a:r>
            <a:r>
              <a:rPr lang="en-US" dirty="0"/>
              <a:t>– </a:t>
            </a:r>
            <a:r>
              <a:rPr lang="en-US" dirty="0" smtClean="0"/>
              <a:t>…</a:t>
            </a:r>
          </a:p>
          <a:p>
            <a:pPr marL="914400" lvl="1" indent="-457200"/>
            <a:endParaRPr lang="en-US" dirty="0"/>
          </a:p>
          <a:p>
            <a:pPr marL="914400" lvl="1" indent="-457200"/>
            <a:r>
              <a:rPr lang="en-US" dirty="0" smtClean="0"/>
              <a:t>We have to be more efficient – just to keep up</a:t>
            </a:r>
          </a:p>
          <a:p>
            <a:pPr marL="914400" lvl="1" indent="-457200"/>
            <a:endParaRPr lang="en-US" dirty="0"/>
          </a:p>
          <a:p>
            <a:pPr marL="914400" lvl="1" indent="-457200"/>
            <a:r>
              <a:rPr lang="en-US" dirty="0" smtClean="0"/>
              <a:t>Do we buy miles, or years?</a:t>
            </a:r>
          </a:p>
          <a:p>
            <a:pPr marL="1257300" lvl="2" indent="-457200"/>
            <a:r>
              <a:rPr lang="en-US" dirty="0" smtClean="0"/>
              <a:t>And how do we maintain </a:t>
            </a:r>
            <a:br>
              <a:rPr lang="en-US" dirty="0" smtClean="0"/>
            </a:br>
            <a:r>
              <a:rPr lang="en-US" dirty="0" smtClean="0"/>
              <a:t>them?</a:t>
            </a:r>
          </a:p>
        </p:txBody>
      </p:sp>
      <p:sp>
        <p:nvSpPr>
          <p:cNvPr id="42" name="Shape 42"/>
          <p:cNvSpPr txBox="1">
            <a:spLocks noGrp="1"/>
          </p:cNvSpPr>
          <p:nvPr>
            <p:ph type="sldNum" idx="12"/>
          </p:nvPr>
        </p:nvSpPr>
        <p:spPr>
          <a:xfrm>
            <a:off x="152400" y="6404675"/>
            <a:ext cx="695400" cy="381000"/>
          </a:xfrm>
          <a:prstGeom prst="rect">
            <a:avLst/>
          </a:prstGeom>
          <a:noFill/>
          <a:ln>
            <a:noFill/>
          </a:ln>
        </p:spPr>
        <p:txBody>
          <a:bodyPr lIns="91425" tIns="45700" rIns="91425" bIns="45700" anchor="t" anchorCtr="0">
            <a:noAutofit/>
          </a:bodyPr>
          <a:lstStyle/>
          <a:p>
            <a:pPr marL="0" lvl="0" indent="0" algn="l" rtl="0">
              <a:spcBef>
                <a:spcPts val="0"/>
              </a:spcBef>
              <a:spcAft>
                <a:spcPts val="0"/>
              </a:spcAft>
              <a:buSzPct val="25000"/>
              <a:buNone/>
            </a:pPr>
            <a:fld id="{00000000-1234-1234-1234-123412341234}" type="slidenum">
              <a:rPr lang="en-US"/>
              <a:t>4</a:t>
            </a:fld>
            <a:endParaRPr lang="en-US"/>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5410" y="4414058"/>
            <a:ext cx="3258589" cy="2443942"/>
          </a:xfrm>
          <a:prstGeom prst="rect">
            <a:avLst/>
          </a:prstGeom>
        </p:spPr>
      </p:pic>
    </p:spTree>
    <p:extLst>
      <p:ext uri="{BB962C8B-B14F-4D97-AF65-F5344CB8AC3E}">
        <p14:creationId xmlns:p14="http://schemas.microsoft.com/office/powerpoint/2010/main" val="616752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381000" y="381000"/>
            <a:ext cx="8382000" cy="685800"/>
          </a:xfrm>
          <a:prstGeom prst="rect">
            <a:avLst/>
          </a:prstGeom>
          <a:noFill/>
          <a:ln>
            <a:noFill/>
          </a:ln>
        </p:spPr>
        <p:txBody>
          <a:bodyPr lIns="91425" tIns="45700" rIns="91425" bIns="45700" anchor="ctr" anchorCtr="0">
            <a:noAutofit/>
          </a:bodyPr>
          <a:lstStyle/>
          <a:p>
            <a:pPr marL="0" lvl="0" indent="0" algn="ctr" rtl="0">
              <a:spcBef>
                <a:spcPts val="0"/>
              </a:spcBef>
              <a:spcAft>
                <a:spcPts val="0"/>
              </a:spcAft>
              <a:buSzPct val="25000"/>
              <a:buNone/>
            </a:pPr>
            <a:r>
              <a:rPr lang="en-US" dirty="0" smtClean="0"/>
              <a:t>Life Cycle Thinking</a:t>
            </a:r>
            <a:endParaRPr lang="en-US" dirty="0"/>
          </a:p>
        </p:txBody>
      </p:sp>
      <p:sp>
        <p:nvSpPr>
          <p:cNvPr id="42" name="Shape 42"/>
          <p:cNvSpPr txBox="1">
            <a:spLocks noGrp="1"/>
          </p:cNvSpPr>
          <p:nvPr>
            <p:ph type="sldNum" idx="12"/>
          </p:nvPr>
        </p:nvSpPr>
        <p:spPr>
          <a:xfrm>
            <a:off x="152400" y="6404675"/>
            <a:ext cx="695400" cy="381000"/>
          </a:xfrm>
          <a:prstGeom prst="rect">
            <a:avLst/>
          </a:prstGeom>
          <a:noFill/>
          <a:ln>
            <a:noFill/>
          </a:ln>
        </p:spPr>
        <p:txBody>
          <a:bodyPr lIns="91425" tIns="45700" rIns="91425" bIns="45700" anchor="t" anchorCtr="0">
            <a:noAutofit/>
          </a:bodyPr>
          <a:lstStyle/>
          <a:p>
            <a:pPr marL="0" lvl="0" indent="0" algn="l" rtl="0">
              <a:spcBef>
                <a:spcPts val="0"/>
              </a:spcBef>
              <a:spcAft>
                <a:spcPts val="0"/>
              </a:spcAft>
              <a:buSzPct val="25000"/>
              <a:buNone/>
            </a:pPr>
            <a:fld id="{00000000-1234-1234-1234-123412341234}" type="slidenum">
              <a:rPr lang="en-US"/>
              <a:t>5</a:t>
            </a:fld>
            <a:endParaRPr lang="en-US"/>
          </a:p>
        </p:txBody>
      </p:sp>
      <p:pic>
        <p:nvPicPr>
          <p:cNvPr id="5" name="Picture 4"/>
          <p:cNvPicPr>
            <a:picLocks noChangeAspect="1"/>
          </p:cNvPicPr>
          <p:nvPr/>
        </p:nvPicPr>
        <p:blipFill>
          <a:blip r:embed="rId3"/>
          <a:stretch>
            <a:fillRect/>
          </a:stretch>
        </p:blipFill>
        <p:spPr>
          <a:xfrm>
            <a:off x="1699705" y="1157375"/>
            <a:ext cx="5595812" cy="5700625"/>
          </a:xfrm>
          <a:prstGeom prst="rect">
            <a:avLst/>
          </a:prstGeom>
        </p:spPr>
      </p:pic>
      <p:sp>
        <p:nvSpPr>
          <p:cNvPr id="6" name="Rectangle 5"/>
          <p:cNvSpPr/>
          <p:nvPr/>
        </p:nvSpPr>
        <p:spPr>
          <a:xfrm>
            <a:off x="6224631" y="3288484"/>
            <a:ext cx="1070886" cy="3569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228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381000" y="381000"/>
            <a:ext cx="8382000" cy="685800"/>
          </a:xfrm>
          <a:prstGeom prst="rect">
            <a:avLst/>
          </a:prstGeom>
          <a:noFill/>
          <a:ln>
            <a:noFill/>
          </a:ln>
        </p:spPr>
        <p:txBody>
          <a:bodyPr lIns="91425" tIns="45700" rIns="91425" bIns="45700" anchor="ctr" anchorCtr="0">
            <a:noAutofit/>
          </a:bodyPr>
          <a:lstStyle/>
          <a:p>
            <a:pPr marL="0" lvl="0" indent="0" algn="ctr" rtl="0">
              <a:spcBef>
                <a:spcPts val="0"/>
              </a:spcBef>
              <a:spcAft>
                <a:spcPts val="0"/>
              </a:spcAft>
              <a:buSzPct val="25000"/>
              <a:buNone/>
            </a:pPr>
            <a:r>
              <a:rPr lang="en-US" dirty="0" smtClean="0"/>
              <a:t>Life Cycle Thinking</a:t>
            </a:r>
            <a:endParaRPr lang="en-US" dirty="0"/>
          </a:p>
        </p:txBody>
      </p:sp>
      <p:sp>
        <p:nvSpPr>
          <p:cNvPr id="41" name="Shape 41"/>
          <p:cNvSpPr txBox="1">
            <a:spLocks noGrp="1"/>
          </p:cNvSpPr>
          <p:nvPr>
            <p:ph type="body" idx="1"/>
          </p:nvPr>
        </p:nvSpPr>
        <p:spPr>
          <a:xfrm>
            <a:off x="381000" y="1447800"/>
            <a:ext cx="8382000" cy="4572000"/>
          </a:xfrm>
          <a:prstGeom prst="rect">
            <a:avLst/>
          </a:prstGeom>
          <a:noFill/>
          <a:ln>
            <a:noFill/>
          </a:ln>
        </p:spPr>
        <p:txBody>
          <a:bodyPr lIns="91425" tIns="45700" rIns="91425" bIns="45700" anchor="t" anchorCtr="0">
            <a:noAutofit/>
          </a:bodyPr>
          <a:lstStyle/>
          <a:p>
            <a:pPr marL="914400" lvl="1" indent="-457200">
              <a:spcBef>
                <a:spcPts val="600"/>
              </a:spcBef>
            </a:pPr>
            <a:r>
              <a:rPr lang="en-US" dirty="0" smtClean="0">
                <a:latin typeface="+mj-lt"/>
              </a:rPr>
              <a:t>Cost</a:t>
            </a:r>
          </a:p>
          <a:p>
            <a:pPr marL="1257300" lvl="2" indent="-457200">
              <a:spcBef>
                <a:spcPts val="600"/>
              </a:spcBef>
            </a:pPr>
            <a:r>
              <a:rPr lang="en-US" dirty="0" smtClean="0">
                <a:latin typeface="+mj-lt"/>
              </a:rPr>
              <a:t>Dollars are important</a:t>
            </a:r>
          </a:p>
          <a:p>
            <a:pPr marL="914400" lvl="1" indent="-457200">
              <a:spcBef>
                <a:spcPts val="600"/>
              </a:spcBef>
            </a:pPr>
            <a:r>
              <a:rPr lang="en-US" dirty="0" smtClean="0">
                <a:latin typeface="+mj-lt"/>
              </a:rPr>
              <a:t>Environment</a:t>
            </a:r>
          </a:p>
          <a:p>
            <a:pPr marL="1257300" lvl="2" indent="-457200">
              <a:spcBef>
                <a:spcPts val="600"/>
              </a:spcBef>
            </a:pPr>
            <a:r>
              <a:rPr lang="en-US" dirty="0" smtClean="0">
                <a:latin typeface="+mj-lt"/>
              </a:rPr>
              <a:t>Can we reduce long term impacts?</a:t>
            </a:r>
          </a:p>
          <a:p>
            <a:pPr marL="914400" lvl="1" indent="-457200">
              <a:spcBef>
                <a:spcPts val="600"/>
              </a:spcBef>
            </a:pPr>
            <a:r>
              <a:rPr lang="en-US" dirty="0" smtClean="0">
                <a:latin typeface="+mj-lt"/>
              </a:rPr>
              <a:t>Safety</a:t>
            </a:r>
          </a:p>
          <a:p>
            <a:pPr marL="1257300" lvl="2" indent="-457200">
              <a:spcBef>
                <a:spcPts val="600"/>
              </a:spcBef>
            </a:pPr>
            <a:r>
              <a:rPr lang="en-US" dirty="0" smtClean="0">
                <a:latin typeface="+mj-lt"/>
              </a:rPr>
              <a:t>Lives are lost every time we put up cones</a:t>
            </a:r>
          </a:p>
        </p:txBody>
      </p:sp>
      <p:sp>
        <p:nvSpPr>
          <p:cNvPr id="42" name="Shape 42"/>
          <p:cNvSpPr txBox="1">
            <a:spLocks noGrp="1"/>
          </p:cNvSpPr>
          <p:nvPr>
            <p:ph type="sldNum" idx="12"/>
          </p:nvPr>
        </p:nvSpPr>
        <p:spPr>
          <a:xfrm>
            <a:off x="152400" y="6404675"/>
            <a:ext cx="695400" cy="381000"/>
          </a:xfrm>
          <a:prstGeom prst="rect">
            <a:avLst/>
          </a:prstGeom>
          <a:noFill/>
          <a:ln>
            <a:noFill/>
          </a:ln>
        </p:spPr>
        <p:txBody>
          <a:bodyPr lIns="91425" tIns="45700" rIns="91425" bIns="45700" anchor="t" anchorCtr="0">
            <a:noAutofit/>
          </a:bodyPr>
          <a:lstStyle/>
          <a:p>
            <a:pPr marL="0" lvl="0" indent="0" algn="l" rtl="0">
              <a:spcBef>
                <a:spcPts val="0"/>
              </a:spcBef>
              <a:spcAft>
                <a:spcPts val="0"/>
              </a:spcAft>
              <a:buSzPct val="25000"/>
              <a:buNone/>
            </a:pPr>
            <a:fld id="{00000000-1234-1234-1234-123412341234}" type="slidenum">
              <a:rPr lang="en-US"/>
              <a:t>6</a:t>
            </a:fld>
            <a:endParaRPr lang="en-US"/>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5286" y="4451464"/>
            <a:ext cx="3208713" cy="2406535"/>
          </a:xfrm>
          <a:prstGeom prst="rect">
            <a:avLst/>
          </a:prstGeom>
        </p:spPr>
      </p:pic>
    </p:spTree>
    <p:extLst>
      <p:ext uri="{BB962C8B-B14F-4D97-AF65-F5344CB8AC3E}">
        <p14:creationId xmlns:p14="http://schemas.microsoft.com/office/powerpoint/2010/main" val="3562648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381000" y="381000"/>
            <a:ext cx="8382000" cy="685800"/>
          </a:xfrm>
          <a:prstGeom prst="rect">
            <a:avLst/>
          </a:prstGeom>
          <a:noFill/>
          <a:ln>
            <a:noFill/>
          </a:ln>
        </p:spPr>
        <p:txBody>
          <a:bodyPr lIns="91425" tIns="45700" rIns="91425" bIns="45700" anchor="ctr" anchorCtr="0">
            <a:noAutofit/>
          </a:bodyPr>
          <a:lstStyle/>
          <a:p>
            <a:pPr marL="0" lvl="0" indent="0" algn="ctr" rtl="0">
              <a:spcBef>
                <a:spcPts val="0"/>
              </a:spcBef>
              <a:spcAft>
                <a:spcPts val="0"/>
              </a:spcAft>
              <a:buSzPct val="25000"/>
              <a:buNone/>
            </a:pPr>
            <a:r>
              <a:rPr lang="en-US" dirty="0" smtClean="0"/>
              <a:t>But..</a:t>
            </a:r>
            <a:endParaRPr lang="en-US" dirty="0"/>
          </a:p>
        </p:txBody>
      </p:sp>
      <p:sp>
        <p:nvSpPr>
          <p:cNvPr id="41" name="Shape 41"/>
          <p:cNvSpPr txBox="1">
            <a:spLocks noGrp="1"/>
          </p:cNvSpPr>
          <p:nvPr>
            <p:ph type="body" idx="1"/>
          </p:nvPr>
        </p:nvSpPr>
        <p:spPr>
          <a:xfrm>
            <a:off x="381000" y="1447800"/>
            <a:ext cx="8382000" cy="4572000"/>
          </a:xfrm>
          <a:prstGeom prst="rect">
            <a:avLst/>
          </a:prstGeom>
          <a:noFill/>
          <a:ln>
            <a:noFill/>
          </a:ln>
        </p:spPr>
        <p:txBody>
          <a:bodyPr lIns="91425" tIns="45700" rIns="91425" bIns="45700" anchor="t" anchorCtr="0">
            <a:noAutofit/>
          </a:bodyPr>
          <a:lstStyle/>
          <a:p>
            <a:pPr marL="914400" lvl="1" indent="-457200"/>
            <a:r>
              <a:rPr lang="en-US" dirty="0" smtClean="0">
                <a:latin typeface="+mj-lt"/>
              </a:rPr>
              <a:t>How long?</a:t>
            </a:r>
          </a:p>
          <a:p>
            <a:pPr marL="1257300" lvl="2" indent="-457200">
              <a:spcBef>
                <a:spcPts val="0"/>
              </a:spcBef>
            </a:pPr>
            <a:r>
              <a:rPr lang="en-US" dirty="0" smtClean="0">
                <a:latin typeface="+mj-lt"/>
              </a:rPr>
              <a:t>100 years ± 90</a:t>
            </a:r>
          </a:p>
          <a:p>
            <a:pPr marL="914400" lvl="1" indent="-457200"/>
            <a:r>
              <a:rPr lang="en-US" dirty="0" smtClean="0">
                <a:latin typeface="+mj-lt"/>
              </a:rPr>
              <a:t>What discount rate?</a:t>
            </a:r>
          </a:p>
          <a:p>
            <a:pPr marL="1257300" lvl="2" indent="-457200">
              <a:spcBef>
                <a:spcPts val="0"/>
              </a:spcBef>
            </a:pPr>
            <a:r>
              <a:rPr lang="en-US" dirty="0" smtClean="0">
                <a:latin typeface="+mj-lt"/>
              </a:rPr>
              <a:t>Agencies don’t </a:t>
            </a:r>
            <a:r>
              <a:rPr lang="en-US" dirty="0" smtClean="0">
                <a:latin typeface="+mj-lt"/>
              </a:rPr>
              <a:t>always borrow</a:t>
            </a:r>
            <a:endParaRPr lang="en-US" dirty="0" smtClean="0">
              <a:latin typeface="+mj-lt"/>
            </a:endParaRPr>
          </a:p>
          <a:p>
            <a:pPr marL="914400" lvl="1" indent="-457200"/>
            <a:r>
              <a:rPr lang="en-US" dirty="0" smtClean="0">
                <a:latin typeface="+mj-lt"/>
              </a:rPr>
              <a:t>Whose money?</a:t>
            </a:r>
          </a:p>
          <a:p>
            <a:pPr marL="1257300" lvl="2" indent="-457200">
              <a:spcBef>
                <a:spcPts val="0"/>
              </a:spcBef>
            </a:pPr>
            <a:r>
              <a:rPr lang="en-US" dirty="0" smtClean="0">
                <a:latin typeface="+mj-lt"/>
              </a:rPr>
              <a:t>Agency</a:t>
            </a:r>
          </a:p>
          <a:p>
            <a:pPr marL="1257300" lvl="2" indent="-457200">
              <a:spcBef>
                <a:spcPts val="0"/>
              </a:spcBef>
            </a:pPr>
            <a:r>
              <a:rPr lang="en-US" dirty="0" smtClean="0">
                <a:latin typeface="+mj-lt"/>
              </a:rPr>
              <a:t>Travelling public?</a:t>
            </a:r>
          </a:p>
          <a:p>
            <a:pPr marL="914400" lvl="1" indent="-457200"/>
            <a:r>
              <a:rPr lang="en-US" dirty="0" smtClean="0">
                <a:latin typeface="+mj-lt"/>
              </a:rPr>
              <a:t>What metrics?</a:t>
            </a:r>
          </a:p>
          <a:p>
            <a:pPr marL="1257300" lvl="2" indent="-457200">
              <a:spcBef>
                <a:spcPts val="0"/>
              </a:spcBef>
            </a:pPr>
            <a:r>
              <a:rPr lang="en-US" dirty="0" smtClean="0">
                <a:latin typeface="+mj-lt"/>
              </a:rPr>
              <a:t>CO</a:t>
            </a:r>
            <a:r>
              <a:rPr lang="en-US" baseline="-25000" dirty="0" smtClean="0">
                <a:latin typeface="+mj-lt"/>
              </a:rPr>
              <a:t>2</a:t>
            </a:r>
          </a:p>
          <a:p>
            <a:pPr marL="1257300" lvl="2" indent="-457200">
              <a:spcBef>
                <a:spcPts val="0"/>
              </a:spcBef>
            </a:pPr>
            <a:r>
              <a:rPr lang="en-US" dirty="0" smtClean="0">
                <a:latin typeface="+mj-lt"/>
              </a:rPr>
              <a:t>Others?</a:t>
            </a:r>
          </a:p>
          <a:p>
            <a:pPr marL="1257300" lvl="2" indent="-457200"/>
            <a:endParaRPr lang="en-US" dirty="0" smtClean="0">
              <a:latin typeface="+mj-lt"/>
            </a:endParaRPr>
          </a:p>
        </p:txBody>
      </p:sp>
      <p:sp>
        <p:nvSpPr>
          <p:cNvPr id="42" name="Shape 42"/>
          <p:cNvSpPr txBox="1">
            <a:spLocks noGrp="1"/>
          </p:cNvSpPr>
          <p:nvPr>
            <p:ph type="sldNum" idx="12"/>
          </p:nvPr>
        </p:nvSpPr>
        <p:spPr>
          <a:xfrm>
            <a:off x="152400" y="6404675"/>
            <a:ext cx="695400" cy="381000"/>
          </a:xfrm>
          <a:prstGeom prst="rect">
            <a:avLst/>
          </a:prstGeom>
          <a:noFill/>
          <a:ln>
            <a:noFill/>
          </a:ln>
        </p:spPr>
        <p:txBody>
          <a:bodyPr lIns="91425" tIns="45700" rIns="91425" bIns="45700" anchor="t" anchorCtr="0">
            <a:noAutofit/>
          </a:bodyPr>
          <a:lstStyle/>
          <a:p>
            <a:pPr marL="0" lvl="0" indent="0" algn="l" rtl="0">
              <a:spcBef>
                <a:spcPts val="0"/>
              </a:spcBef>
              <a:spcAft>
                <a:spcPts val="0"/>
              </a:spcAft>
              <a:buSzPct val="25000"/>
              <a:buNone/>
            </a:pPr>
            <a:fld id="{00000000-1234-1234-1234-123412341234}" type="slidenum">
              <a:rPr lang="en-US"/>
              <a:t>7</a:t>
            </a:fld>
            <a:endParaRPr lang="en-US"/>
          </a:p>
        </p:txBody>
      </p:sp>
      <p:pic>
        <p:nvPicPr>
          <p:cNvPr id="3" name="Picture 2"/>
          <p:cNvPicPr>
            <a:picLocks noChangeAspect="1"/>
          </p:cNvPicPr>
          <p:nvPr/>
        </p:nvPicPr>
        <p:blipFill>
          <a:blip r:embed="rId3"/>
          <a:stretch>
            <a:fillRect/>
          </a:stretch>
        </p:blipFill>
        <p:spPr>
          <a:xfrm>
            <a:off x="5843847" y="3802060"/>
            <a:ext cx="3300152" cy="3055940"/>
          </a:xfrm>
          <a:prstGeom prst="rect">
            <a:avLst/>
          </a:prstGeom>
        </p:spPr>
      </p:pic>
    </p:spTree>
    <p:extLst>
      <p:ext uri="{BB962C8B-B14F-4D97-AF65-F5344CB8AC3E}">
        <p14:creationId xmlns:p14="http://schemas.microsoft.com/office/powerpoint/2010/main" val="1488121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p:spPr>
        <p:txBody>
          <a:bodyPr lIns="91425" tIns="91425" rIns="91425" bIns="91425" anchor="ctr" anchorCtr="0">
            <a:normAutofit/>
          </a:bodyPr>
          <a:lstStyle/>
          <a:p>
            <a:r>
              <a:rPr lang="en-US" b="1" dirty="0" smtClean="0"/>
              <a:t>Life-Cycle </a:t>
            </a:r>
            <a:r>
              <a:rPr lang="en-US" b="1" dirty="0"/>
              <a:t>Cost Analysis (</a:t>
            </a:r>
            <a:r>
              <a:rPr lang="en-US" b="1" dirty="0" smtClean="0"/>
              <a:t>LCCA)</a:t>
            </a:r>
            <a:endParaRPr lang="en-CA" dirty="0"/>
          </a:p>
        </p:txBody>
      </p:sp>
      <p:sp>
        <p:nvSpPr>
          <p:cNvPr id="5" name="Content Placeholder 4"/>
          <p:cNvSpPr>
            <a:spLocks noGrp="1"/>
          </p:cNvSpPr>
          <p:nvPr>
            <p:ph type="body" idx="1"/>
          </p:nvPr>
        </p:nvSpPr>
        <p:spPr/>
        <p:txBody>
          <a:bodyPr>
            <a:noAutofit/>
          </a:bodyPr>
          <a:lstStyle/>
          <a:p>
            <a:pPr>
              <a:spcBef>
                <a:spcPts val="1800"/>
              </a:spcBef>
            </a:pPr>
            <a:r>
              <a:rPr lang="en-US" sz="2400" dirty="0" smtClean="0"/>
              <a:t>Analysis </a:t>
            </a:r>
            <a:r>
              <a:rPr lang="en-US" sz="2400" dirty="0"/>
              <a:t>technique </a:t>
            </a:r>
            <a:r>
              <a:rPr lang="en-US" sz="2400" dirty="0" smtClean="0"/>
              <a:t>to </a:t>
            </a:r>
            <a:r>
              <a:rPr lang="en-US" sz="2400" dirty="0"/>
              <a:t>evaluate the total cost of an investment option in constant dollars over an analysis period. </a:t>
            </a:r>
            <a:endParaRPr lang="en-US" sz="2400" dirty="0" smtClean="0"/>
          </a:p>
          <a:p>
            <a:pPr>
              <a:spcBef>
                <a:spcPts val="1800"/>
              </a:spcBef>
            </a:pPr>
            <a:r>
              <a:rPr lang="en-US" sz="2400" dirty="0"/>
              <a:t>Accounts for initial costs and discounted future rehabilitation costs</a:t>
            </a:r>
          </a:p>
          <a:p>
            <a:pPr>
              <a:spcBef>
                <a:spcPts val="1800"/>
              </a:spcBef>
            </a:pPr>
            <a:r>
              <a:rPr lang="en-US" sz="2400" dirty="0" smtClean="0"/>
              <a:t>Assumes alternatives </a:t>
            </a:r>
            <a:br>
              <a:rPr lang="en-US" sz="2400" dirty="0" smtClean="0"/>
            </a:br>
            <a:r>
              <a:rPr lang="en-US" sz="2400" dirty="0" smtClean="0"/>
              <a:t>are equal</a:t>
            </a:r>
          </a:p>
          <a:p>
            <a:pPr lvl="1">
              <a:spcBef>
                <a:spcPts val="1800"/>
              </a:spcBef>
            </a:pPr>
            <a:endParaRPr lang="en-US" sz="2400" dirty="0"/>
          </a:p>
        </p:txBody>
      </p:sp>
      <p:sp>
        <p:nvSpPr>
          <p:cNvPr id="2" name="TextBox 1"/>
          <p:cNvSpPr txBox="1"/>
          <p:nvPr/>
        </p:nvSpPr>
        <p:spPr>
          <a:xfrm>
            <a:off x="224444" y="6400800"/>
            <a:ext cx="915635" cy="369332"/>
          </a:xfrm>
          <a:prstGeom prst="rect">
            <a:avLst/>
          </a:prstGeom>
          <a:noFill/>
        </p:spPr>
        <p:txBody>
          <a:bodyPr wrap="none" rtlCol="0">
            <a:spAutoFit/>
          </a:bodyPr>
          <a:lstStyle/>
          <a:p>
            <a:r>
              <a:rPr lang="en-US" sz="1800" dirty="0" smtClean="0"/>
              <a:t>Harvey</a:t>
            </a:r>
            <a:endParaRPr lang="en-US" sz="1800" dirty="0"/>
          </a:p>
        </p:txBody>
      </p:sp>
      <p:pic>
        <p:nvPicPr>
          <p:cNvPr id="3" name="Picture 2"/>
          <p:cNvPicPr>
            <a:picLocks noChangeAspect="1"/>
          </p:cNvPicPr>
          <p:nvPr/>
        </p:nvPicPr>
        <p:blipFill>
          <a:blip r:embed="rId3"/>
          <a:stretch>
            <a:fillRect/>
          </a:stretch>
        </p:blipFill>
        <p:spPr>
          <a:xfrm>
            <a:off x="3842158" y="3627251"/>
            <a:ext cx="5301842" cy="3230749"/>
          </a:xfrm>
          <a:prstGeom prst="rect">
            <a:avLst/>
          </a:prstGeom>
          <a:solidFill>
            <a:schemeClr val="bg1"/>
          </a:solidFill>
          <a:ln>
            <a:solidFill>
              <a:schemeClr val="tx1"/>
            </a:solidFill>
          </a:ln>
        </p:spPr>
      </p:pic>
    </p:spTree>
    <p:extLst>
      <p:ext uri="{BB962C8B-B14F-4D97-AF65-F5344CB8AC3E}">
        <p14:creationId xmlns:p14="http://schemas.microsoft.com/office/powerpoint/2010/main" val="1582199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8" name="Group 167"/>
          <p:cNvGrpSpPr/>
          <p:nvPr/>
        </p:nvGrpSpPr>
        <p:grpSpPr>
          <a:xfrm>
            <a:off x="204912" y="1696099"/>
            <a:ext cx="5514321" cy="3609162"/>
            <a:chOff x="612702" y="1332089"/>
            <a:chExt cx="6760243" cy="4899723"/>
          </a:xfrm>
        </p:grpSpPr>
        <p:sp>
          <p:nvSpPr>
            <p:cNvPr id="169" name="Line 41"/>
            <p:cNvSpPr>
              <a:spLocks noChangeAspect="1" noChangeShapeType="1"/>
            </p:cNvSpPr>
            <p:nvPr/>
          </p:nvSpPr>
          <p:spPr bwMode="auto">
            <a:xfrm>
              <a:off x="6932015" y="5698308"/>
              <a:ext cx="0" cy="533504"/>
            </a:xfrm>
            <a:prstGeom prst="line">
              <a:avLst/>
            </a:prstGeom>
            <a:noFill/>
            <a:ln w="50800">
              <a:solidFill>
                <a:srgbClr val="00B05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067" b="1" dirty="0"/>
            </a:p>
          </p:txBody>
        </p:sp>
        <p:sp>
          <p:nvSpPr>
            <p:cNvPr id="170" name="Rectangle 11"/>
            <p:cNvSpPr>
              <a:spLocks noChangeArrowheads="1"/>
            </p:cNvSpPr>
            <p:nvPr/>
          </p:nvSpPr>
          <p:spPr bwMode="auto">
            <a:xfrm>
              <a:off x="5745283" y="3619434"/>
              <a:ext cx="1252264" cy="277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689" tIns="19756" rIns="36689" bIns="19756">
              <a:spAutoFit/>
            </a:bodyPr>
            <a:lstStyle/>
            <a:p>
              <a:pPr defTabSz="166513" eaLnBrk="0" fontAlgn="base" hangingPunct="0">
                <a:spcBef>
                  <a:spcPct val="0"/>
                </a:spcBef>
                <a:spcAft>
                  <a:spcPct val="0"/>
                </a:spcAft>
              </a:pPr>
              <a:r>
                <a:rPr lang="en-US" sz="1067" b="1" dirty="0"/>
                <a:t>Time or Traffic</a:t>
              </a:r>
            </a:p>
          </p:txBody>
        </p:sp>
        <p:sp>
          <p:nvSpPr>
            <p:cNvPr id="171" name="Rectangle 12"/>
            <p:cNvSpPr>
              <a:spLocks noChangeArrowheads="1"/>
            </p:cNvSpPr>
            <p:nvPr/>
          </p:nvSpPr>
          <p:spPr bwMode="auto">
            <a:xfrm>
              <a:off x="4061913" y="3076876"/>
              <a:ext cx="3233919" cy="2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689" tIns="19756" rIns="36689" bIns="19756">
              <a:spAutoFit/>
            </a:bodyPr>
            <a:lstStyle/>
            <a:p>
              <a:pPr defTabSz="166513" eaLnBrk="0" fontAlgn="base" hangingPunct="0">
                <a:spcBef>
                  <a:spcPct val="0"/>
                </a:spcBef>
                <a:spcAft>
                  <a:spcPct val="0"/>
                </a:spcAft>
              </a:pPr>
              <a:r>
                <a:rPr lang="en-US" sz="889" b="1" dirty="0"/>
                <a:t>Min. Acceptable Rating</a:t>
              </a:r>
            </a:p>
          </p:txBody>
        </p:sp>
        <p:sp>
          <p:nvSpPr>
            <p:cNvPr id="172" name="Freeform 13"/>
            <p:cNvSpPr>
              <a:spLocks/>
            </p:cNvSpPr>
            <p:nvPr/>
          </p:nvSpPr>
          <p:spPr bwMode="auto">
            <a:xfrm>
              <a:off x="975251" y="1461155"/>
              <a:ext cx="6397694" cy="2151110"/>
            </a:xfrm>
            <a:custGeom>
              <a:avLst/>
              <a:gdLst>
                <a:gd name="T0" fmla="*/ 0 w 2709"/>
                <a:gd name="T1" fmla="*/ 0 h 1466"/>
                <a:gd name="T2" fmla="*/ 0 w 2709"/>
                <a:gd name="T3" fmla="*/ 208 h 1466"/>
                <a:gd name="T4" fmla="*/ 1557 w 2709"/>
                <a:gd name="T5" fmla="*/ 208 h 1466"/>
                <a:gd name="T6" fmla="*/ 0 60000 65536"/>
                <a:gd name="T7" fmla="*/ 0 60000 65536"/>
                <a:gd name="T8" fmla="*/ 0 60000 65536"/>
              </a:gdLst>
              <a:ahLst/>
              <a:cxnLst>
                <a:cxn ang="T6">
                  <a:pos x="T0" y="T1"/>
                </a:cxn>
                <a:cxn ang="T7">
                  <a:pos x="T2" y="T3"/>
                </a:cxn>
                <a:cxn ang="T8">
                  <a:pos x="T4" y="T5"/>
                </a:cxn>
              </a:cxnLst>
              <a:rect l="0" t="0" r="r" b="b"/>
              <a:pathLst>
                <a:path w="2709" h="1466">
                  <a:moveTo>
                    <a:pt x="0" y="0"/>
                  </a:moveTo>
                  <a:lnTo>
                    <a:pt x="0" y="1465"/>
                  </a:lnTo>
                  <a:lnTo>
                    <a:pt x="2708" y="1465"/>
                  </a:lnTo>
                </a:path>
              </a:pathLst>
            </a:custGeom>
            <a:noFill/>
            <a:ln w="381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067" b="1" dirty="0"/>
            </a:p>
          </p:txBody>
        </p:sp>
        <p:sp>
          <p:nvSpPr>
            <p:cNvPr id="173" name="Line 14"/>
            <p:cNvSpPr>
              <a:spLocks noChangeShapeType="1"/>
            </p:cNvSpPr>
            <p:nvPr/>
          </p:nvSpPr>
          <p:spPr bwMode="auto">
            <a:xfrm>
              <a:off x="978138" y="3095998"/>
              <a:ext cx="6124236"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067" b="1" dirty="0"/>
            </a:p>
          </p:txBody>
        </p:sp>
        <p:sp>
          <p:nvSpPr>
            <p:cNvPr id="174" name="Rectangle 15"/>
            <p:cNvSpPr>
              <a:spLocks noChangeArrowheads="1"/>
            </p:cNvSpPr>
            <p:nvPr/>
          </p:nvSpPr>
          <p:spPr bwMode="auto">
            <a:xfrm rot="16200000">
              <a:off x="-410086" y="2379331"/>
              <a:ext cx="2344711" cy="250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689" tIns="19756" rIns="36689" bIns="19756">
              <a:spAutoFit/>
            </a:bodyPr>
            <a:lstStyle/>
            <a:p>
              <a:pPr algn="ctr" defTabSz="166513" eaLnBrk="0" fontAlgn="base" hangingPunct="0">
                <a:spcBef>
                  <a:spcPct val="0"/>
                </a:spcBef>
                <a:spcAft>
                  <a:spcPct val="0"/>
                </a:spcAft>
              </a:pPr>
              <a:r>
                <a:rPr lang="en-US" sz="1067" b="1" dirty="0"/>
                <a:t>Pavement Condition</a:t>
              </a:r>
            </a:p>
          </p:txBody>
        </p:sp>
        <p:grpSp>
          <p:nvGrpSpPr>
            <p:cNvPr id="175" name="Group 16"/>
            <p:cNvGrpSpPr>
              <a:grpSpLocks/>
            </p:cNvGrpSpPr>
            <p:nvPr/>
          </p:nvGrpSpPr>
          <p:grpSpPr bwMode="auto">
            <a:xfrm>
              <a:off x="986800" y="1712117"/>
              <a:ext cx="5945215" cy="1364760"/>
              <a:chOff x="3486" y="841"/>
              <a:chExt cx="2186" cy="749"/>
            </a:xfrm>
          </p:grpSpPr>
          <p:grpSp>
            <p:nvGrpSpPr>
              <p:cNvPr id="188" name="Group 17"/>
              <p:cNvGrpSpPr>
                <a:grpSpLocks/>
              </p:cNvGrpSpPr>
              <p:nvPr/>
            </p:nvGrpSpPr>
            <p:grpSpPr bwMode="auto">
              <a:xfrm>
                <a:off x="3486" y="841"/>
                <a:ext cx="1094" cy="749"/>
                <a:chOff x="3486" y="841"/>
                <a:chExt cx="1094" cy="749"/>
              </a:xfrm>
            </p:grpSpPr>
            <p:sp>
              <p:nvSpPr>
                <p:cNvPr id="197" name="Arc 18"/>
                <p:cNvSpPr>
                  <a:spLocks/>
                </p:cNvSpPr>
                <p:nvPr/>
              </p:nvSpPr>
              <p:spPr bwMode="auto">
                <a:xfrm>
                  <a:off x="3486" y="841"/>
                  <a:ext cx="573" cy="7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lnTo>
                        <a:pt x="19"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067" b="1" dirty="0"/>
                </a:p>
              </p:txBody>
            </p:sp>
            <p:sp>
              <p:nvSpPr>
                <p:cNvPr id="198" name="Arc 19"/>
                <p:cNvSpPr>
                  <a:spLocks/>
                </p:cNvSpPr>
                <p:nvPr/>
              </p:nvSpPr>
              <p:spPr bwMode="auto">
                <a:xfrm>
                  <a:off x="4059" y="841"/>
                  <a:ext cx="521" cy="7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lnTo>
                        <a:pt x="19"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067" b="1" dirty="0"/>
                </a:p>
              </p:txBody>
            </p:sp>
            <p:sp>
              <p:nvSpPr>
                <p:cNvPr id="199" name="Line 20"/>
                <p:cNvSpPr>
                  <a:spLocks noChangeShapeType="1"/>
                </p:cNvSpPr>
                <p:nvPr/>
              </p:nvSpPr>
              <p:spPr bwMode="auto">
                <a:xfrm flipV="1">
                  <a:off x="4057" y="841"/>
                  <a:ext cx="0" cy="722"/>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067" b="1" dirty="0"/>
                </a:p>
              </p:txBody>
            </p:sp>
          </p:grpSp>
          <p:sp>
            <p:nvSpPr>
              <p:cNvPr id="189" name="Text Box 21"/>
              <p:cNvSpPr txBox="1">
                <a:spLocks noChangeArrowheads="1"/>
              </p:cNvSpPr>
              <p:nvPr/>
            </p:nvSpPr>
            <p:spPr bwMode="auto">
              <a:xfrm>
                <a:off x="4045" y="989"/>
                <a:ext cx="157"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defRPr sz="1200" b="1">
                    <a:solidFill>
                      <a:srgbClr val="000000"/>
                    </a:solidFill>
                    <a:latin typeface="Arial" charset="0"/>
                    <a:cs typeface="Arial" charset="0"/>
                  </a:defRPr>
                </a:lvl1pPr>
                <a:lvl2pPr marL="742950" indent="-285750" eaLnBrk="0" hangingPunct="0">
                  <a:defRPr sz="1200" b="1">
                    <a:solidFill>
                      <a:srgbClr val="000000"/>
                    </a:solidFill>
                    <a:latin typeface="Arial" charset="0"/>
                    <a:cs typeface="Arial" charset="0"/>
                  </a:defRPr>
                </a:lvl2pPr>
                <a:lvl3pPr marL="1143000" indent="-228600" eaLnBrk="0" hangingPunct="0">
                  <a:defRPr sz="1200" b="1">
                    <a:solidFill>
                      <a:srgbClr val="000000"/>
                    </a:solidFill>
                    <a:latin typeface="Arial" charset="0"/>
                    <a:cs typeface="Arial" charset="0"/>
                  </a:defRPr>
                </a:lvl3pPr>
                <a:lvl4pPr marL="1600200" indent="-228600" eaLnBrk="0" hangingPunct="0">
                  <a:defRPr sz="1200" b="1">
                    <a:solidFill>
                      <a:srgbClr val="000000"/>
                    </a:solidFill>
                    <a:latin typeface="Arial" charset="0"/>
                    <a:cs typeface="Arial" charset="0"/>
                  </a:defRPr>
                </a:lvl4pPr>
                <a:lvl5pPr marL="2057400" indent="-228600" eaLnBrk="0" hangingPunct="0">
                  <a:defRPr sz="1200" b="1">
                    <a:solidFill>
                      <a:srgbClr val="000000"/>
                    </a:solidFill>
                    <a:latin typeface="Arial" charset="0"/>
                    <a:cs typeface="Arial" charset="0"/>
                  </a:defRPr>
                </a:lvl5pPr>
                <a:lvl6pPr marL="2514600" indent="-228600" algn="ctr" eaLnBrk="0" fontAlgn="base" hangingPunct="0">
                  <a:spcBef>
                    <a:spcPct val="0"/>
                  </a:spcBef>
                  <a:spcAft>
                    <a:spcPct val="0"/>
                  </a:spcAft>
                  <a:defRPr sz="1200" b="1">
                    <a:solidFill>
                      <a:srgbClr val="000000"/>
                    </a:solidFill>
                    <a:latin typeface="Arial" charset="0"/>
                    <a:cs typeface="Arial" charset="0"/>
                  </a:defRPr>
                </a:lvl6pPr>
                <a:lvl7pPr marL="2971800" indent="-228600" algn="ctr" eaLnBrk="0" fontAlgn="base" hangingPunct="0">
                  <a:spcBef>
                    <a:spcPct val="0"/>
                  </a:spcBef>
                  <a:spcAft>
                    <a:spcPct val="0"/>
                  </a:spcAft>
                  <a:defRPr sz="1200" b="1">
                    <a:solidFill>
                      <a:srgbClr val="000000"/>
                    </a:solidFill>
                    <a:latin typeface="Arial" charset="0"/>
                    <a:cs typeface="Arial" charset="0"/>
                  </a:defRPr>
                </a:lvl7pPr>
                <a:lvl8pPr marL="3429000" indent="-228600" algn="ctr" eaLnBrk="0" fontAlgn="base" hangingPunct="0">
                  <a:spcBef>
                    <a:spcPct val="0"/>
                  </a:spcBef>
                  <a:spcAft>
                    <a:spcPct val="0"/>
                  </a:spcAft>
                  <a:defRPr sz="1200" b="1">
                    <a:solidFill>
                      <a:srgbClr val="000000"/>
                    </a:solidFill>
                    <a:latin typeface="Arial" charset="0"/>
                    <a:cs typeface="Arial" charset="0"/>
                  </a:defRPr>
                </a:lvl8pPr>
                <a:lvl9pPr marL="3886200" indent="-228600" algn="ctr" eaLnBrk="0" fontAlgn="base" hangingPunct="0">
                  <a:spcBef>
                    <a:spcPct val="0"/>
                  </a:spcBef>
                  <a:spcAft>
                    <a:spcPct val="0"/>
                  </a:spcAft>
                  <a:defRPr sz="1200" b="1">
                    <a:solidFill>
                      <a:srgbClr val="000000"/>
                    </a:solidFill>
                    <a:latin typeface="Arial" charset="0"/>
                    <a:cs typeface="Arial" charset="0"/>
                  </a:defRPr>
                </a:lvl9pPr>
              </a:lstStyle>
              <a:p>
                <a:pPr eaLnBrk="1" fontAlgn="base" hangingPunct="1">
                  <a:spcBef>
                    <a:spcPct val="0"/>
                  </a:spcBef>
                  <a:spcAft>
                    <a:spcPct val="0"/>
                  </a:spcAft>
                </a:pPr>
                <a:r>
                  <a:rPr lang="en-US" sz="1067" dirty="0">
                    <a:solidFill>
                      <a:srgbClr val="4D4D4D"/>
                    </a:solidFill>
                    <a:latin typeface="Times New Roman" pitchFamily="18" charset="0"/>
                  </a:rPr>
                  <a:t>Rehab</a:t>
                </a:r>
              </a:p>
            </p:txBody>
          </p:sp>
          <p:grpSp>
            <p:nvGrpSpPr>
              <p:cNvPr id="190" name="Group 22"/>
              <p:cNvGrpSpPr>
                <a:grpSpLocks/>
              </p:cNvGrpSpPr>
              <p:nvPr/>
            </p:nvGrpSpPr>
            <p:grpSpPr bwMode="auto">
              <a:xfrm>
                <a:off x="4578" y="841"/>
                <a:ext cx="1094" cy="749"/>
                <a:chOff x="3507" y="1055"/>
                <a:chExt cx="2348" cy="932"/>
              </a:xfrm>
            </p:grpSpPr>
            <p:sp>
              <p:nvSpPr>
                <p:cNvPr id="194" name="Arc 23"/>
                <p:cNvSpPr>
                  <a:spLocks/>
                </p:cNvSpPr>
                <p:nvPr/>
              </p:nvSpPr>
              <p:spPr bwMode="auto">
                <a:xfrm>
                  <a:off x="3507" y="1055"/>
                  <a:ext cx="1172" cy="9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lnTo>
                        <a:pt x="19"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067" b="1" dirty="0"/>
                </a:p>
              </p:txBody>
            </p:sp>
            <p:sp>
              <p:nvSpPr>
                <p:cNvPr id="195" name="Arc 24"/>
                <p:cNvSpPr>
                  <a:spLocks/>
                </p:cNvSpPr>
                <p:nvPr/>
              </p:nvSpPr>
              <p:spPr bwMode="auto">
                <a:xfrm>
                  <a:off x="4683" y="1055"/>
                  <a:ext cx="1172" cy="9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9" y="0"/>
                      </a:moveTo>
                      <a:cubicBezTo>
                        <a:pt x="11941" y="11"/>
                        <a:pt x="21600" y="9678"/>
                        <a:pt x="21600" y="21600"/>
                      </a:cubicBezTo>
                    </a:path>
                    <a:path w="21600" h="21600" stroke="0" extrusionOk="0">
                      <a:moveTo>
                        <a:pt x="19" y="0"/>
                      </a:moveTo>
                      <a:cubicBezTo>
                        <a:pt x="11941" y="11"/>
                        <a:pt x="21600" y="9678"/>
                        <a:pt x="21600" y="21600"/>
                      </a:cubicBezTo>
                      <a:lnTo>
                        <a:pt x="0" y="21600"/>
                      </a:lnTo>
                      <a:lnTo>
                        <a:pt x="19"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067" b="1" dirty="0"/>
                </a:p>
              </p:txBody>
            </p:sp>
            <p:sp>
              <p:nvSpPr>
                <p:cNvPr id="196" name="Line 25"/>
                <p:cNvSpPr>
                  <a:spLocks noChangeShapeType="1"/>
                </p:cNvSpPr>
                <p:nvPr/>
              </p:nvSpPr>
              <p:spPr bwMode="auto">
                <a:xfrm flipV="1">
                  <a:off x="4687" y="1055"/>
                  <a:ext cx="0" cy="899"/>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067" b="1" dirty="0"/>
                </a:p>
              </p:txBody>
            </p:sp>
          </p:grpSp>
          <p:sp>
            <p:nvSpPr>
              <p:cNvPr id="191" name="Text Box 26"/>
              <p:cNvSpPr txBox="1">
                <a:spLocks noChangeArrowheads="1"/>
              </p:cNvSpPr>
              <p:nvPr/>
            </p:nvSpPr>
            <p:spPr bwMode="auto">
              <a:xfrm>
                <a:off x="5137" y="989"/>
                <a:ext cx="157"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defRPr sz="1200" b="1">
                    <a:solidFill>
                      <a:srgbClr val="000000"/>
                    </a:solidFill>
                    <a:latin typeface="Arial" charset="0"/>
                    <a:cs typeface="Arial" charset="0"/>
                  </a:defRPr>
                </a:lvl1pPr>
                <a:lvl2pPr marL="742950" indent="-285750" eaLnBrk="0" hangingPunct="0">
                  <a:defRPr sz="1200" b="1">
                    <a:solidFill>
                      <a:srgbClr val="000000"/>
                    </a:solidFill>
                    <a:latin typeface="Arial" charset="0"/>
                    <a:cs typeface="Arial" charset="0"/>
                  </a:defRPr>
                </a:lvl2pPr>
                <a:lvl3pPr marL="1143000" indent="-228600" eaLnBrk="0" hangingPunct="0">
                  <a:defRPr sz="1200" b="1">
                    <a:solidFill>
                      <a:srgbClr val="000000"/>
                    </a:solidFill>
                    <a:latin typeface="Arial" charset="0"/>
                    <a:cs typeface="Arial" charset="0"/>
                  </a:defRPr>
                </a:lvl3pPr>
                <a:lvl4pPr marL="1600200" indent="-228600" eaLnBrk="0" hangingPunct="0">
                  <a:defRPr sz="1200" b="1">
                    <a:solidFill>
                      <a:srgbClr val="000000"/>
                    </a:solidFill>
                    <a:latin typeface="Arial" charset="0"/>
                    <a:cs typeface="Arial" charset="0"/>
                  </a:defRPr>
                </a:lvl4pPr>
                <a:lvl5pPr marL="2057400" indent="-228600" eaLnBrk="0" hangingPunct="0">
                  <a:defRPr sz="1200" b="1">
                    <a:solidFill>
                      <a:srgbClr val="000000"/>
                    </a:solidFill>
                    <a:latin typeface="Arial" charset="0"/>
                    <a:cs typeface="Arial" charset="0"/>
                  </a:defRPr>
                </a:lvl5pPr>
                <a:lvl6pPr marL="2514600" indent="-228600" algn="ctr" eaLnBrk="0" fontAlgn="base" hangingPunct="0">
                  <a:spcBef>
                    <a:spcPct val="0"/>
                  </a:spcBef>
                  <a:spcAft>
                    <a:spcPct val="0"/>
                  </a:spcAft>
                  <a:defRPr sz="1200" b="1">
                    <a:solidFill>
                      <a:srgbClr val="000000"/>
                    </a:solidFill>
                    <a:latin typeface="Arial" charset="0"/>
                    <a:cs typeface="Arial" charset="0"/>
                  </a:defRPr>
                </a:lvl6pPr>
                <a:lvl7pPr marL="2971800" indent="-228600" algn="ctr" eaLnBrk="0" fontAlgn="base" hangingPunct="0">
                  <a:spcBef>
                    <a:spcPct val="0"/>
                  </a:spcBef>
                  <a:spcAft>
                    <a:spcPct val="0"/>
                  </a:spcAft>
                  <a:defRPr sz="1200" b="1">
                    <a:solidFill>
                      <a:srgbClr val="000000"/>
                    </a:solidFill>
                    <a:latin typeface="Arial" charset="0"/>
                    <a:cs typeface="Arial" charset="0"/>
                  </a:defRPr>
                </a:lvl7pPr>
                <a:lvl8pPr marL="3429000" indent="-228600" algn="ctr" eaLnBrk="0" fontAlgn="base" hangingPunct="0">
                  <a:spcBef>
                    <a:spcPct val="0"/>
                  </a:spcBef>
                  <a:spcAft>
                    <a:spcPct val="0"/>
                  </a:spcAft>
                  <a:defRPr sz="1200" b="1">
                    <a:solidFill>
                      <a:srgbClr val="000000"/>
                    </a:solidFill>
                    <a:latin typeface="Arial" charset="0"/>
                    <a:cs typeface="Arial" charset="0"/>
                  </a:defRPr>
                </a:lvl8pPr>
                <a:lvl9pPr marL="3886200" indent="-228600" algn="ctr" eaLnBrk="0" fontAlgn="base" hangingPunct="0">
                  <a:spcBef>
                    <a:spcPct val="0"/>
                  </a:spcBef>
                  <a:spcAft>
                    <a:spcPct val="0"/>
                  </a:spcAft>
                  <a:defRPr sz="1200" b="1">
                    <a:solidFill>
                      <a:srgbClr val="000000"/>
                    </a:solidFill>
                    <a:latin typeface="Arial" charset="0"/>
                    <a:cs typeface="Arial" charset="0"/>
                  </a:defRPr>
                </a:lvl9pPr>
              </a:lstStyle>
              <a:p>
                <a:pPr eaLnBrk="1" fontAlgn="base" hangingPunct="1">
                  <a:spcBef>
                    <a:spcPct val="0"/>
                  </a:spcBef>
                  <a:spcAft>
                    <a:spcPct val="0"/>
                  </a:spcAft>
                </a:pPr>
                <a:r>
                  <a:rPr lang="en-US" sz="1067" dirty="0">
                    <a:solidFill>
                      <a:srgbClr val="4D4D4D"/>
                    </a:solidFill>
                    <a:latin typeface="Times New Roman" pitchFamily="18" charset="0"/>
                  </a:rPr>
                  <a:t>Rehab</a:t>
                </a:r>
              </a:p>
            </p:txBody>
          </p:sp>
          <p:sp>
            <p:nvSpPr>
              <p:cNvPr id="192" name="Line 27"/>
              <p:cNvSpPr>
                <a:spLocks noChangeShapeType="1"/>
              </p:cNvSpPr>
              <p:nvPr/>
            </p:nvSpPr>
            <p:spPr bwMode="auto">
              <a:xfrm flipV="1">
                <a:off x="4590" y="841"/>
                <a:ext cx="0" cy="722"/>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067" b="1" dirty="0"/>
              </a:p>
            </p:txBody>
          </p:sp>
          <p:sp>
            <p:nvSpPr>
              <p:cNvPr id="193" name="Text Box 28"/>
              <p:cNvSpPr txBox="1">
                <a:spLocks noChangeArrowheads="1"/>
              </p:cNvSpPr>
              <p:nvPr/>
            </p:nvSpPr>
            <p:spPr bwMode="auto">
              <a:xfrm>
                <a:off x="4599" y="989"/>
                <a:ext cx="157"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eaLnBrk="0" hangingPunct="0">
                  <a:defRPr sz="1200" b="1">
                    <a:solidFill>
                      <a:srgbClr val="000000"/>
                    </a:solidFill>
                    <a:latin typeface="Arial" charset="0"/>
                    <a:cs typeface="Arial" charset="0"/>
                  </a:defRPr>
                </a:lvl1pPr>
                <a:lvl2pPr marL="742950" indent="-285750" eaLnBrk="0" hangingPunct="0">
                  <a:defRPr sz="1200" b="1">
                    <a:solidFill>
                      <a:srgbClr val="000000"/>
                    </a:solidFill>
                    <a:latin typeface="Arial" charset="0"/>
                    <a:cs typeface="Arial" charset="0"/>
                  </a:defRPr>
                </a:lvl2pPr>
                <a:lvl3pPr marL="1143000" indent="-228600" eaLnBrk="0" hangingPunct="0">
                  <a:defRPr sz="1200" b="1">
                    <a:solidFill>
                      <a:srgbClr val="000000"/>
                    </a:solidFill>
                    <a:latin typeface="Arial" charset="0"/>
                    <a:cs typeface="Arial" charset="0"/>
                  </a:defRPr>
                </a:lvl3pPr>
                <a:lvl4pPr marL="1600200" indent="-228600" eaLnBrk="0" hangingPunct="0">
                  <a:defRPr sz="1200" b="1">
                    <a:solidFill>
                      <a:srgbClr val="000000"/>
                    </a:solidFill>
                    <a:latin typeface="Arial" charset="0"/>
                    <a:cs typeface="Arial" charset="0"/>
                  </a:defRPr>
                </a:lvl4pPr>
                <a:lvl5pPr marL="2057400" indent="-228600" eaLnBrk="0" hangingPunct="0">
                  <a:defRPr sz="1200" b="1">
                    <a:solidFill>
                      <a:srgbClr val="000000"/>
                    </a:solidFill>
                    <a:latin typeface="Arial" charset="0"/>
                    <a:cs typeface="Arial" charset="0"/>
                  </a:defRPr>
                </a:lvl5pPr>
                <a:lvl6pPr marL="2514600" indent="-228600" algn="ctr" eaLnBrk="0" fontAlgn="base" hangingPunct="0">
                  <a:spcBef>
                    <a:spcPct val="0"/>
                  </a:spcBef>
                  <a:spcAft>
                    <a:spcPct val="0"/>
                  </a:spcAft>
                  <a:defRPr sz="1200" b="1">
                    <a:solidFill>
                      <a:srgbClr val="000000"/>
                    </a:solidFill>
                    <a:latin typeface="Arial" charset="0"/>
                    <a:cs typeface="Arial" charset="0"/>
                  </a:defRPr>
                </a:lvl6pPr>
                <a:lvl7pPr marL="2971800" indent="-228600" algn="ctr" eaLnBrk="0" fontAlgn="base" hangingPunct="0">
                  <a:spcBef>
                    <a:spcPct val="0"/>
                  </a:spcBef>
                  <a:spcAft>
                    <a:spcPct val="0"/>
                  </a:spcAft>
                  <a:defRPr sz="1200" b="1">
                    <a:solidFill>
                      <a:srgbClr val="000000"/>
                    </a:solidFill>
                    <a:latin typeface="Arial" charset="0"/>
                    <a:cs typeface="Arial" charset="0"/>
                  </a:defRPr>
                </a:lvl7pPr>
                <a:lvl8pPr marL="3429000" indent="-228600" algn="ctr" eaLnBrk="0" fontAlgn="base" hangingPunct="0">
                  <a:spcBef>
                    <a:spcPct val="0"/>
                  </a:spcBef>
                  <a:spcAft>
                    <a:spcPct val="0"/>
                  </a:spcAft>
                  <a:defRPr sz="1200" b="1">
                    <a:solidFill>
                      <a:srgbClr val="000000"/>
                    </a:solidFill>
                    <a:latin typeface="Arial" charset="0"/>
                    <a:cs typeface="Arial" charset="0"/>
                  </a:defRPr>
                </a:lvl8pPr>
                <a:lvl9pPr marL="3886200" indent="-228600" algn="ctr" eaLnBrk="0" fontAlgn="base" hangingPunct="0">
                  <a:spcBef>
                    <a:spcPct val="0"/>
                  </a:spcBef>
                  <a:spcAft>
                    <a:spcPct val="0"/>
                  </a:spcAft>
                  <a:defRPr sz="1200" b="1">
                    <a:solidFill>
                      <a:srgbClr val="000000"/>
                    </a:solidFill>
                    <a:latin typeface="Arial" charset="0"/>
                    <a:cs typeface="Arial" charset="0"/>
                  </a:defRPr>
                </a:lvl9pPr>
              </a:lstStyle>
              <a:p>
                <a:pPr eaLnBrk="1" fontAlgn="base" hangingPunct="1">
                  <a:spcBef>
                    <a:spcPct val="0"/>
                  </a:spcBef>
                  <a:spcAft>
                    <a:spcPct val="0"/>
                  </a:spcAft>
                </a:pPr>
                <a:r>
                  <a:rPr lang="en-US" sz="1067" dirty="0">
                    <a:solidFill>
                      <a:srgbClr val="4D4D4D"/>
                    </a:solidFill>
                    <a:latin typeface="Times New Roman" pitchFamily="18" charset="0"/>
                  </a:rPr>
                  <a:t>Rehab</a:t>
                </a:r>
              </a:p>
            </p:txBody>
          </p:sp>
        </p:grpSp>
        <p:sp>
          <p:nvSpPr>
            <p:cNvPr id="176" name="Freeform 37"/>
            <p:cNvSpPr>
              <a:spLocks noChangeAspect="1"/>
            </p:cNvSpPr>
            <p:nvPr/>
          </p:nvSpPr>
          <p:spPr bwMode="auto">
            <a:xfrm>
              <a:off x="1003986" y="4409347"/>
              <a:ext cx="6343127" cy="1272848"/>
            </a:xfrm>
            <a:custGeom>
              <a:avLst/>
              <a:gdLst>
                <a:gd name="T0" fmla="*/ 0 w 4511"/>
                <a:gd name="T1" fmla="*/ 0 h 877"/>
                <a:gd name="T2" fmla="*/ 0 w 4511"/>
                <a:gd name="T3" fmla="*/ 200 h 877"/>
                <a:gd name="T4" fmla="*/ 323 w 4511"/>
                <a:gd name="T5" fmla="*/ 200 h 877"/>
                <a:gd name="T6" fmla="*/ 0 60000 65536"/>
                <a:gd name="T7" fmla="*/ 0 60000 65536"/>
                <a:gd name="T8" fmla="*/ 0 60000 65536"/>
              </a:gdLst>
              <a:ahLst/>
              <a:cxnLst>
                <a:cxn ang="T6">
                  <a:pos x="T0" y="T1"/>
                </a:cxn>
                <a:cxn ang="T7">
                  <a:pos x="T2" y="T3"/>
                </a:cxn>
                <a:cxn ang="T8">
                  <a:pos x="T4" y="T5"/>
                </a:cxn>
              </a:cxnLst>
              <a:rect l="0" t="0" r="r" b="b"/>
              <a:pathLst>
                <a:path w="4511" h="877">
                  <a:moveTo>
                    <a:pt x="0" y="0"/>
                  </a:moveTo>
                  <a:lnTo>
                    <a:pt x="0" y="876"/>
                  </a:lnTo>
                  <a:lnTo>
                    <a:pt x="4510" y="876"/>
                  </a:lnTo>
                </a:path>
              </a:pathLst>
            </a:custGeom>
            <a:noFill/>
            <a:ln w="50800" cap="rnd" cmpd="sng">
              <a:solidFill>
                <a:schemeClr val="tx1"/>
              </a:solidFill>
              <a:prstDash val="solid"/>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1067" b="1" dirty="0"/>
            </a:p>
          </p:txBody>
        </p:sp>
        <p:sp>
          <p:nvSpPr>
            <p:cNvPr id="177" name="Rectangle 38"/>
            <p:cNvSpPr>
              <a:spLocks noChangeAspect="1" noChangeArrowheads="1"/>
            </p:cNvSpPr>
            <p:nvPr/>
          </p:nvSpPr>
          <p:spPr bwMode="auto">
            <a:xfrm rot="16200000">
              <a:off x="-313139" y="4670407"/>
              <a:ext cx="2150819" cy="29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611" tIns="39511" rIns="77611" bIns="39511">
              <a:spAutoFit/>
            </a:bodyPr>
            <a:lstStyle/>
            <a:p>
              <a:pPr algn="ctr" defTabSz="733787" eaLnBrk="0" fontAlgn="base" hangingPunct="0">
                <a:spcBef>
                  <a:spcPct val="0"/>
                </a:spcBef>
                <a:spcAft>
                  <a:spcPct val="0"/>
                </a:spcAft>
              </a:pPr>
              <a:r>
                <a:rPr lang="en-US" sz="1067" b="1" dirty="0"/>
                <a:t>Ownership Costs</a:t>
              </a:r>
            </a:p>
          </p:txBody>
        </p:sp>
        <p:sp>
          <p:nvSpPr>
            <p:cNvPr id="178" name="Line 39"/>
            <p:cNvSpPr>
              <a:spLocks noChangeAspect="1" noChangeShapeType="1"/>
            </p:cNvSpPr>
            <p:nvPr/>
          </p:nvSpPr>
          <p:spPr bwMode="auto">
            <a:xfrm flipH="1">
              <a:off x="1003986" y="4146795"/>
              <a:ext cx="0" cy="1548002"/>
            </a:xfrm>
            <a:prstGeom prst="line">
              <a:avLst/>
            </a:prstGeom>
            <a:noFill/>
            <a:ln w="50800">
              <a:solidFill>
                <a:schemeClr val="hlink"/>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067" b="1" dirty="0"/>
            </a:p>
          </p:txBody>
        </p:sp>
        <p:sp>
          <p:nvSpPr>
            <p:cNvPr id="179" name="Rectangle 40"/>
            <p:cNvSpPr>
              <a:spLocks noChangeAspect="1" noChangeArrowheads="1"/>
            </p:cNvSpPr>
            <p:nvPr/>
          </p:nvSpPr>
          <p:spPr bwMode="auto">
            <a:xfrm>
              <a:off x="1056309" y="4110371"/>
              <a:ext cx="1739334" cy="33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611" tIns="39511" rIns="77611" bIns="39511">
              <a:spAutoFit/>
            </a:bodyPr>
            <a:lstStyle/>
            <a:p>
              <a:pPr defTabSz="733787" eaLnBrk="0" fontAlgn="base" hangingPunct="0">
                <a:spcBef>
                  <a:spcPct val="0"/>
                </a:spcBef>
                <a:spcAft>
                  <a:spcPct val="0"/>
                </a:spcAft>
              </a:pPr>
              <a:r>
                <a:rPr lang="en-US" sz="1067" b="1" dirty="0">
                  <a:solidFill>
                    <a:srgbClr val="000082"/>
                  </a:solidFill>
                </a:rPr>
                <a:t>Initial Cost</a:t>
              </a:r>
            </a:p>
          </p:txBody>
        </p:sp>
        <p:sp>
          <p:nvSpPr>
            <p:cNvPr id="180" name="Line 41"/>
            <p:cNvSpPr>
              <a:spLocks noChangeAspect="1" noChangeShapeType="1"/>
            </p:cNvSpPr>
            <p:nvPr/>
          </p:nvSpPr>
          <p:spPr bwMode="auto">
            <a:xfrm flipV="1">
              <a:off x="2555796" y="5165494"/>
              <a:ext cx="0" cy="533504"/>
            </a:xfrm>
            <a:prstGeom prst="line">
              <a:avLst/>
            </a:prstGeom>
            <a:noFill/>
            <a:ln w="50800">
              <a:solidFill>
                <a:srgbClr val="FE9B03"/>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067" b="1" dirty="0"/>
            </a:p>
          </p:txBody>
        </p:sp>
        <p:sp>
          <p:nvSpPr>
            <p:cNvPr id="181" name="Line 42"/>
            <p:cNvSpPr>
              <a:spLocks noChangeAspect="1" noChangeShapeType="1"/>
            </p:cNvSpPr>
            <p:nvPr/>
          </p:nvSpPr>
          <p:spPr bwMode="auto">
            <a:xfrm flipV="1">
              <a:off x="4001616" y="4747513"/>
              <a:ext cx="0" cy="951486"/>
            </a:xfrm>
            <a:prstGeom prst="line">
              <a:avLst/>
            </a:prstGeom>
            <a:noFill/>
            <a:ln w="50800">
              <a:solidFill>
                <a:srgbClr val="FE9B03"/>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067" b="1" dirty="0"/>
            </a:p>
          </p:txBody>
        </p:sp>
        <p:sp>
          <p:nvSpPr>
            <p:cNvPr id="182" name="Line 43"/>
            <p:cNvSpPr>
              <a:spLocks noChangeAspect="1" noChangeShapeType="1"/>
            </p:cNvSpPr>
            <p:nvPr/>
          </p:nvSpPr>
          <p:spPr bwMode="auto">
            <a:xfrm flipV="1">
              <a:off x="5447436" y="4335832"/>
              <a:ext cx="0" cy="1363166"/>
            </a:xfrm>
            <a:prstGeom prst="line">
              <a:avLst/>
            </a:prstGeom>
            <a:noFill/>
            <a:ln w="50800">
              <a:solidFill>
                <a:srgbClr val="FE9B03"/>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1067" b="1" dirty="0"/>
            </a:p>
          </p:txBody>
        </p:sp>
        <p:sp>
          <p:nvSpPr>
            <p:cNvPr id="183" name="Rectangle 44"/>
            <p:cNvSpPr>
              <a:spLocks noChangeAspect="1" noChangeArrowheads="1"/>
            </p:cNvSpPr>
            <p:nvPr/>
          </p:nvSpPr>
          <p:spPr bwMode="auto">
            <a:xfrm>
              <a:off x="2120962" y="4776296"/>
              <a:ext cx="1717139" cy="33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611" tIns="39511" rIns="77611" bIns="39511">
              <a:spAutoFit/>
            </a:bodyPr>
            <a:lstStyle/>
            <a:p>
              <a:pPr defTabSz="733787" eaLnBrk="0" fontAlgn="base" hangingPunct="0">
                <a:spcBef>
                  <a:spcPct val="0"/>
                </a:spcBef>
                <a:spcAft>
                  <a:spcPct val="0"/>
                </a:spcAft>
              </a:pPr>
              <a:r>
                <a:rPr lang="en-US" sz="1067" b="1" dirty="0">
                  <a:solidFill>
                    <a:srgbClr val="FE9B03"/>
                  </a:solidFill>
                </a:rPr>
                <a:t>Rehabilitation Cost</a:t>
              </a:r>
            </a:p>
          </p:txBody>
        </p:sp>
        <p:sp>
          <p:nvSpPr>
            <p:cNvPr id="184" name="Rectangle 46"/>
            <p:cNvSpPr>
              <a:spLocks noChangeAspect="1" noChangeArrowheads="1"/>
            </p:cNvSpPr>
            <p:nvPr/>
          </p:nvSpPr>
          <p:spPr bwMode="auto">
            <a:xfrm>
              <a:off x="1109976" y="5759909"/>
              <a:ext cx="646111" cy="33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611" tIns="39511" rIns="77611" bIns="39511">
              <a:spAutoFit/>
            </a:bodyPr>
            <a:lstStyle/>
            <a:p>
              <a:pPr defTabSz="733787" eaLnBrk="0" fontAlgn="base" hangingPunct="0">
                <a:spcBef>
                  <a:spcPct val="0"/>
                </a:spcBef>
                <a:spcAft>
                  <a:spcPct val="0"/>
                </a:spcAft>
              </a:pPr>
              <a:r>
                <a:rPr lang="en-US" sz="1067" b="1" dirty="0"/>
                <a:t>Years</a:t>
              </a:r>
            </a:p>
          </p:txBody>
        </p:sp>
        <p:sp>
          <p:nvSpPr>
            <p:cNvPr id="185" name="Text Box 68"/>
            <p:cNvSpPr txBox="1">
              <a:spLocks noChangeArrowheads="1"/>
            </p:cNvSpPr>
            <p:nvPr/>
          </p:nvSpPr>
          <p:spPr bwMode="auto">
            <a:xfrm>
              <a:off x="1009520" y="1414453"/>
              <a:ext cx="587986" cy="311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200" b="1">
                  <a:solidFill>
                    <a:srgbClr val="000000"/>
                  </a:solidFill>
                  <a:latin typeface="Arial" charset="0"/>
                  <a:cs typeface="Arial" charset="0"/>
                </a:defRPr>
              </a:lvl1pPr>
              <a:lvl2pPr marL="742950" indent="-285750" eaLnBrk="0" hangingPunct="0">
                <a:defRPr sz="1200" b="1">
                  <a:solidFill>
                    <a:srgbClr val="000000"/>
                  </a:solidFill>
                  <a:latin typeface="Arial" charset="0"/>
                  <a:cs typeface="Arial" charset="0"/>
                </a:defRPr>
              </a:lvl2pPr>
              <a:lvl3pPr marL="1143000" indent="-228600" eaLnBrk="0" hangingPunct="0">
                <a:defRPr sz="1200" b="1">
                  <a:solidFill>
                    <a:srgbClr val="000000"/>
                  </a:solidFill>
                  <a:latin typeface="Arial" charset="0"/>
                  <a:cs typeface="Arial" charset="0"/>
                </a:defRPr>
              </a:lvl3pPr>
              <a:lvl4pPr marL="1600200" indent="-228600" eaLnBrk="0" hangingPunct="0">
                <a:defRPr sz="1200" b="1">
                  <a:solidFill>
                    <a:srgbClr val="000000"/>
                  </a:solidFill>
                  <a:latin typeface="Arial" charset="0"/>
                  <a:cs typeface="Arial" charset="0"/>
                </a:defRPr>
              </a:lvl4pPr>
              <a:lvl5pPr marL="2057400" indent="-228600" eaLnBrk="0" hangingPunct="0">
                <a:defRPr sz="1200" b="1">
                  <a:solidFill>
                    <a:srgbClr val="000000"/>
                  </a:solidFill>
                  <a:latin typeface="Arial" charset="0"/>
                  <a:cs typeface="Arial" charset="0"/>
                </a:defRPr>
              </a:lvl5pPr>
              <a:lvl6pPr marL="2514600" indent="-228600" algn="ctr" eaLnBrk="0" fontAlgn="base" hangingPunct="0">
                <a:spcBef>
                  <a:spcPct val="0"/>
                </a:spcBef>
                <a:spcAft>
                  <a:spcPct val="0"/>
                </a:spcAft>
                <a:defRPr sz="1200" b="1">
                  <a:solidFill>
                    <a:srgbClr val="000000"/>
                  </a:solidFill>
                  <a:latin typeface="Arial" charset="0"/>
                  <a:cs typeface="Arial" charset="0"/>
                </a:defRPr>
              </a:lvl6pPr>
              <a:lvl7pPr marL="2971800" indent="-228600" algn="ctr" eaLnBrk="0" fontAlgn="base" hangingPunct="0">
                <a:spcBef>
                  <a:spcPct val="0"/>
                </a:spcBef>
                <a:spcAft>
                  <a:spcPct val="0"/>
                </a:spcAft>
                <a:defRPr sz="1200" b="1">
                  <a:solidFill>
                    <a:srgbClr val="000000"/>
                  </a:solidFill>
                  <a:latin typeface="Arial" charset="0"/>
                  <a:cs typeface="Arial" charset="0"/>
                </a:defRPr>
              </a:lvl7pPr>
              <a:lvl8pPr marL="3429000" indent="-228600" algn="ctr" eaLnBrk="0" fontAlgn="base" hangingPunct="0">
                <a:spcBef>
                  <a:spcPct val="0"/>
                </a:spcBef>
                <a:spcAft>
                  <a:spcPct val="0"/>
                </a:spcAft>
                <a:defRPr sz="1200" b="1">
                  <a:solidFill>
                    <a:srgbClr val="000000"/>
                  </a:solidFill>
                  <a:latin typeface="Arial" charset="0"/>
                  <a:cs typeface="Arial" charset="0"/>
                </a:defRPr>
              </a:lvl8pPr>
              <a:lvl9pPr marL="3886200" indent="-228600" algn="ctr" eaLnBrk="0" fontAlgn="base" hangingPunct="0">
                <a:spcBef>
                  <a:spcPct val="0"/>
                </a:spcBef>
                <a:spcAft>
                  <a:spcPct val="0"/>
                </a:spcAft>
                <a:defRPr sz="1200" b="1">
                  <a:solidFill>
                    <a:srgbClr val="000000"/>
                  </a:solidFill>
                  <a:latin typeface="Arial" charset="0"/>
                  <a:cs typeface="Arial" charset="0"/>
                </a:defRPr>
              </a:lvl9pPr>
            </a:lstStyle>
            <a:p>
              <a:pPr algn="ctr" eaLnBrk="1" fontAlgn="base" hangingPunct="1">
                <a:spcBef>
                  <a:spcPct val="0"/>
                </a:spcBef>
                <a:spcAft>
                  <a:spcPct val="0"/>
                </a:spcAft>
              </a:pPr>
              <a:r>
                <a:rPr lang="en-US" sz="889" i="1" dirty="0"/>
                <a:t>Good</a:t>
              </a:r>
            </a:p>
          </p:txBody>
        </p:sp>
        <p:sp>
          <p:nvSpPr>
            <p:cNvPr id="186" name="Text Box 69"/>
            <p:cNvSpPr txBox="1">
              <a:spLocks noChangeArrowheads="1"/>
            </p:cNvSpPr>
            <p:nvPr/>
          </p:nvSpPr>
          <p:spPr bwMode="auto">
            <a:xfrm>
              <a:off x="1010687" y="3094029"/>
              <a:ext cx="542786" cy="311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1200" b="1">
                  <a:solidFill>
                    <a:srgbClr val="000000"/>
                  </a:solidFill>
                  <a:latin typeface="Arial" charset="0"/>
                  <a:cs typeface="Arial" charset="0"/>
                </a:defRPr>
              </a:lvl1pPr>
              <a:lvl2pPr marL="742950" indent="-285750" eaLnBrk="0" hangingPunct="0">
                <a:defRPr sz="1200" b="1">
                  <a:solidFill>
                    <a:srgbClr val="000000"/>
                  </a:solidFill>
                  <a:latin typeface="Arial" charset="0"/>
                  <a:cs typeface="Arial" charset="0"/>
                </a:defRPr>
              </a:lvl2pPr>
              <a:lvl3pPr marL="1143000" indent="-228600" eaLnBrk="0" hangingPunct="0">
                <a:defRPr sz="1200" b="1">
                  <a:solidFill>
                    <a:srgbClr val="000000"/>
                  </a:solidFill>
                  <a:latin typeface="Arial" charset="0"/>
                  <a:cs typeface="Arial" charset="0"/>
                </a:defRPr>
              </a:lvl3pPr>
              <a:lvl4pPr marL="1600200" indent="-228600" eaLnBrk="0" hangingPunct="0">
                <a:defRPr sz="1200" b="1">
                  <a:solidFill>
                    <a:srgbClr val="000000"/>
                  </a:solidFill>
                  <a:latin typeface="Arial" charset="0"/>
                  <a:cs typeface="Arial" charset="0"/>
                </a:defRPr>
              </a:lvl4pPr>
              <a:lvl5pPr marL="2057400" indent="-228600" eaLnBrk="0" hangingPunct="0">
                <a:defRPr sz="1200" b="1">
                  <a:solidFill>
                    <a:srgbClr val="000000"/>
                  </a:solidFill>
                  <a:latin typeface="Arial" charset="0"/>
                  <a:cs typeface="Arial" charset="0"/>
                </a:defRPr>
              </a:lvl5pPr>
              <a:lvl6pPr marL="2514600" indent="-228600" algn="ctr" eaLnBrk="0" fontAlgn="base" hangingPunct="0">
                <a:spcBef>
                  <a:spcPct val="0"/>
                </a:spcBef>
                <a:spcAft>
                  <a:spcPct val="0"/>
                </a:spcAft>
                <a:defRPr sz="1200" b="1">
                  <a:solidFill>
                    <a:srgbClr val="000000"/>
                  </a:solidFill>
                  <a:latin typeface="Arial" charset="0"/>
                  <a:cs typeface="Arial" charset="0"/>
                </a:defRPr>
              </a:lvl6pPr>
              <a:lvl7pPr marL="2971800" indent="-228600" algn="ctr" eaLnBrk="0" fontAlgn="base" hangingPunct="0">
                <a:spcBef>
                  <a:spcPct val="0"/>
                </a:spcBef>
                <a:spcAft>
                  <a:spcPct val="0"/>
                </a:spcAft>
                <a:defRPr sz="1200" b="1">
                  <a:solidFill>
                    <a:srgbClr val="000000"/>
                  </a:solidFill>
                  <a:latin typeface="Arial" charset="0"/>
                  <a:cs typeface="Arial" charset="0"/>
                </a:defRPr>
              </a:lvl7pPr>
              <a:lvl8pPr marL="3429000" indent="-228600" algn="ctr" eaLnBrk="0" fontAlgn="base" hangingPunct="0">
                <a:spcBef>
                  <a:spcPct val="0"/>
                </a:spcBef>
                <a:spcAft>
                  <a:spcPct val="0"/>
                </a:spcAft>
                <a:defRPr sz="1200" b="1">
                  <a:solidFill>
                    <a:srgbClr val="000000"/>
                  </a:solidFill>
                  <a:latin typeface="Arial" charset="0"/>
                  <a:cs typeface="Arial" charset="0"/>
                </a:defRPr>
              </a:lvl8pPr>
              <a:lvl9pPr marL="3886200" indent="-228600" algn="ctr" eaLnBrk="0" fontAlgn="base" hangingPunct="0">
                <a:spcBef>
                  <a:spcPct val="0"/>
                </a:spcBef>
                <a:spcAft>
                  <a:spcPct val="0"/>
                </a:spcAft>
                <a:defRPr sz="1200" b="1">
                  <a:solidFill>
                    <a:srgbClr val="000000"/>
                  </a:solidFill>
                  <a:latin typeface="Arial" charset="0"/>
                  <a:cs typeface="Arial" charset="0"/>
                </a:defRPr>
              </a:lvl9pPr>
            </a:lstStyle>
            <a:p>
              <a:pPr algn="ctr" eaLnBrk="1" fontAlgn="base" hangingPunct="1">
                <a:spcBef>
                  <a:spcPct val="0"/>
                </a:spcBef>
                <a:spcAft>
                  <a:spcPct val="0"/>
                </a:spcAft>
              </a:pPr>
              <a:r>
                <a:rPr lang="en-US" sz="889" i="1" dirty="0"/>
                <a:t>Poor</a:t>
              </a:r>
            </a:p>
          </p:txBody>
        </p:sp>
        <p:sp>
          <p:nvSpPr>
            <p:cNvPr id="187" name="Rectangle 45"/>
            <p:cNvSpPr>
              <a:spLocks noChangeAspect="1" noChangeArrowheads="1"/>
            </p:cNvSpPr>
            <p:nvPr/>
          </p:nvSpPr>
          <p:spPr bwMode="auto">
            <a:xfrm>
              <a:off x="5972110" y="5289051"/>
              <a:ext cx="1316241" cy="33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611" tIns="39511" rIns="77611" bIns="39511">
              <a:spAutoFit/>
            </a:bodyPr>
            <a:lstStyle/>
            <a:p>
              <a:pPr defTabSz="733787" eaLnBrk="0" fontAlgn="base" hangingPunct="0">
                <a:spcBef>
                  <a:spcPct val="0"/>
                </a:spcBef>
                <a:spcAft>
                  <a:spcPct val="0"/>
                </a:spcAft>
              </a:pPr>
              <a:r>
                <a:rPr lang="en-US" sz="1067" b="1" dirty="0">
                  <a:solidFill>
                    <a:srgbClr val="00B050"/>
                  </a:solidFill>
                </a:rPr>
                <a:t>Salvage Value</a:t>
              </a:r>
            </a:p>
          </p:txBody>
        </p:sp>
      </p:grpSp>
      <p:sp>
        <p:nvSpPr>
          <p:cNvPr id="3074" name="Rectangle 2"/>
          <p:cNvSpPr>
            <a:spLocks noGrp="1" noChangeArrowheads="1"/>
          </p:cNvSpPr>
          <p:nvPr>
            <p:ph type="title"/>
          </p:nvPr>
        </p:nvSpPr>
        <p:spPr>
          <a:xfrm>
            <a:off x="290689" y="612425"/>
            <a:ext cx="8562622" cy="887764"/>
          </a:xfrm>
        </p:spPr>
        <p:txBody>
          <a:bodyPr/>
          <a:lstStyle/>
          <a:p>
            <a:pPr algn="ctr"/>
            <a:r>
              <a:rPr lang="en-US" dirty="0" smtClean="0"/>
              <a:t>Variability</a:t>
            </a:r>
            <a:endParaRPr lang="en-US" sz="1600" dirty="0"/>
          </a:p>
        </p:txBody>
      </p:sp>
      <p:grpSp>
        <p:nvGrpSpPr>
          <p:cNvPr id="13" name="Group 12"/>
          <p:cNvGrpSpPr/>
          <p:nvPr/>
        </p:nvGrpSpPr>
        <p:grpSpPr>
          <a:xfrm>
            <a:off x="530792" y="3506097"/>
            <a:ext cx="3935432" cy="1272274"/>
            <a:chOff x="597141" y="3578080"/>
            <a:chExt cx="4427361" cy="1431308"/>
          </a:xfrm>
        </p:grpSpPr>
        <p:sp>
          <p:nvSpPr>
            <p:cNvPr id="70" name="Freeform 15"/>
            <p:cNvSpPr>
              <a:spLocks/>
            </p:cNvSpPr>
            <p:nvPr/>
          </p:nvSpPr>
          <p:spPr bwMode="auto">
            <a:xfrm rot="5400000" flipH="1">
              <a:off x="399387" y="3775834"/>
              <a:ext cx="769056" cy="373548"/>
            </a:xfrm>
            <a:custGeom>
              <a:avLst/>
              <a:gdLst>
                <a:gd name="T0" fmla="*/ 2147483647 w 652"/>
                <a:gd name="T1" fmla="*/ 2147483647 h 381"/>
                <a:gd name="T2" fmla="*/ 2147483647 w 652"/>
                <a:gd name="T3" fmla="*/ 2147483647 h 381"/>
                <a:gd name="T4" fmla="*/ 2147483647 w 652"/>
                <a:gd name="T5" fmla="*/ 2147483647 h 381"/>
                <a:gd name="T6" fmla="*/ 2147483647 w 652"/>
                <a:gd name="T7" fmla="*/ 2147483647 h 381"/>
                <a:gd name="T8" fmla="*/ 2147483647 w 652"/>
                <a:gd name="T9" fmla="*/ 2147483647 h 381"/>
                <a:gd name="T10" fmla="*/ 2147483647 w 652"/>
                <a:gd name="T11" fmla="*/ 2147483647 h 381"/>
                <a:gd name="T12" fmla="*/ 2147483647 w 652"/>
                <a:gd name="T13" fmla="*/ 2147483647 h 381"/>
                <a:gd name="T14" fmla="*/ 2147483647 w 652"/>
                <a:gd name="T15" fmla="*/ 2147483647 h 381"/>
                <a:gd name="T16" fmla="*/ 2147483647 w 652"/>
                <a:gd name="T17" fmla="*/ 2147483647 h 381"/>
                <a:gd name="T18" fmla="*/ 2147483647 w 652"/>
                <a:gd name="T19" fmla="*/ 2147483647 h 381"/>
                <a:gd name="T20" fmla="*/ 2147483647 w 652"/>
                <a:gd name="T21" fmla="*/ 2147483647 h 381"/>
                <a:gd name="T22" fmla="*/ 2147483647 w 652"/>
                <a:gd name="T23" fmla="*/ 2147483647 h 381"/>
                <a:gd name="T24" fmla="*/ 2147483647 w 652"/>
                <a:gd name="T25" fmla="*/ 0 h 381"/>
                <a:gd name="T26" fmla="*/ 2147483647 w 652"/>
                <a:gd name="T27" fmla="*/ 2147483647 h 381"/>
                <a:gd name="T28" fmla="*/ 2147483647 w 652"/>
                <a:gd name="T29" fmla="*/ 2147483647 h 381"/>
                <a:gd name="T30" fmla="*/ 2147483647 w 652"/>
                <a:gd name="T31" fmla="*/ 2147483647 h 381"/>
                <a:gd name="T32" fmla="*/ 2147483647 w 652"/>
                <a:gd name="T33" fmla="*/ 2147483647 h 381"/>
                <a:gd name="T34" fmla="*/ 2147483647 w 652"/>
                <a:gd name="T35" fmla="*/ 2147483647 h 381"/>
                <a:gd name="T36" fmla="*/ 2147483647 w 652"/>
                <a:gd name="T37" fmla="*/ 2147483647 h 381"/>
                <a:gd name="T38" fmla="*/ 2147483647 w 652"/>
                <a:gd name="T39" fmla="*/ 2147483647 h 381"/>
                <a:gd name="T40" fmla="*/ 2147483647 w 652"/>
                <a:gd name="T41" fmla="*/ 2147483647 h 381"/>
                <a:gd name="T42" fmla="*/ 2147483647 w 652"/>
                <a:gd name="T43" fmla="*/ 2147483647 h 381"/>
                <a:gd name="T44" fmla="*/ 2147483647 w 652"/>
                <a:gd name="T45" fmla="*/ 2147483647 h 381"/>
                <a:gd name="T46" fmla="*/ 2147483647 w 652"/>
                <a:gd name="T47" fmla="*/ 2147483647 h 381"/>
                <a:gd name="T48" fmla="*/ 2147483647 w 652"/>
                <a:gd name="T49" fmla="*/ 2147483647 h 381"/>
                <a:gd name="T50" fmla="*/ 2147483647 w 652"/>
                <a:gd name="T51" fmla="*/ 2147483647 h 381"/>
                <a:gd name="T52" fmla="*/ 2147483647 w 652"/>
                <a:gd name="T53" fmla="*/ 2147483647 h 381"/>
                <a:gd name="T54" fmla="*/ 2147483647 w 652"/>
                <a:gd name="T55" fmla="*/ 2147483647 h 381"/>
                <a:gd name="T56" fmla="*/ 2147483647 w 652"/>
                <a:gd name="T57" fmla="*/ 2147483647 h 381"/>
                <a:gd name="T58" fmla="*/ 2147483647 w 652"/>
                <a:gd name="T59" fmla="*/ 2147483647 h 381"/>
                <a:gd name="T60" fmla="*/ 2147483647 w 652"/>
                <a:gd name="T61" fmla="*/ 2147483647 h 381"/>
                <a:gd name="T62" fmla="*/ 2147483647 w 652"/>
                <a:gd name="T63" fmla="*/ 2147483647 h 381"/>
                <a:gd name="T64" fmla="*/ 2147483647 w 652"/>
                <a:gd name="T65" fmla="*/ 2147483647 h 381"/>
                <a:gd name="T66" fmla="*/ 2147483647 w 652"/>
                <a:gd name="T67" fmla="*/ 2147483647 h 381"/>
                <a:gd name="T68" fmla="*/ 2147483647 w 652"/>
                <a:gd name="T69" fmla="*/ 2147483647 h 381"/>
                <a:gd name="T70" fmla="*/ 2147483647 w 652"/>
                <a:gd name="T71" fmla="*/ 2147483647 h 381"/>
                <a:gd name="T72" fmla="*/ 2147483647 w 652"/>
                <a:gd name="T73" fmla="*/ 2147483647 h 381"/>
                <a:gd name="T74" fmla="*/ 2147483647 w 652"/>
                <a:gd name="T75" fmla="*/ 2147483647 h 381"/>
                <a:gd name="T76" fmla="*/ 2147483647 w 652"/>
                <a:gd name="T77" fmla="*/ 2147483647 h 381"/>
                <a:gd name="T78" fmla="*/ 2147483647 w 652"/>
                <a:gd name="T79" fmla="*/ 2147483647 h 381"/>
                <a:gd name="T80" fmla="*/ 2147483647 w 652"/>
                <a:gd name="T81" fmla="*/ 2147483647 h 381"/>
                <a:gd name="T82" fmla="*/ 2147483647 w 652"/>
                <a:gd name="T83" fmla="*/ 2147483647 h 381"/>
                <a:gd name="T84" fmla="*/ 2147483647 w 652"/>
                <a:gd name="T85" fmla="*/ 2147483647 h 381"/>
                <a:gd name="T86" fmla="*/ 2147483647 w 652"/>
                <a:gd name="T87" fmla="*/ 2147483647 h 381"/>
                <a:gd name="T88" fmla="*/ 2147483647 w 652"/>
                <a:gd name="T89" fmla="*/ 2147483647 h 381"/>
                <a:gd name="T90" fmla="*/ 2147483647 w 652"/>
                <a:gd name="T91" fmla="*/ 2147483647 h 381"/>
                <a:gd name="T92" fmla="*/ 2147483647 w 652"/>
                <a:gd name="T93" fmla="*/ 2147483647 h 381"/>
                <a:gd name="T94" fmla="*/ 2147483647 w 652"/>
                <a:gd name="T95" fmla="*/ 2147483647 h 381"/>
                <a:gd name="T96" fmla="*/ 2147483647 w 652"/>
                <a:gd name="T97" fmla="*/ 2147483647 h 381"/>
                <a:gd name="T98" fmla="*/ 0 w 652"/>
                <a:gd name="T99" fmla="*/ 2147483647 h 3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2"/>
                <a:gd name="T151" fmla="*/ 0 h 381"/>
                <a:gd name="T152" fmla="*/ 652 w 652"/>
                <a:gd name="T153" fmla="*/ 381 h 3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2" h="381">
                  <a:moveTo>
                    <a:pt x="0" y="377"/>
                  </a:moveTo>
                  <a:lnTo>
                    <a:pt x="13" y="375"/>
                  </a:lnTo>
                  <a:lnTo>
                    <a:pt x="27" y="373"/>
                  </a:lnTo>
                  <a:lnTo>
                    <a:pt x="40" y="370"/>
                  </a:lnTo>
                  <a:lnTo>
                    <a:pt x="54" y="367"/>
                  </a:lnTo>
                  <a:lnTo>
                    <a:pt x="67" y="361"/>
                  </a:lnTo>
                  <a:lnTo>
                    <a:pt x="80" y="355"/>
                  </a:lnTo>
                  <a:lnTo>
                    <a:pt x="93" y="347"/>
                  </a:lnTo>
                  <a:lnTo>
                    <a:pt x="107" y="336"/>
                  </a:lnTo>
                  <a:lnTo>
                    <a:pt x="120" y="324"/>
                  </a:lnTo>
                  <a:lnTo>
                    <a:pt x="133" y="308"/>
                  </a:lnTo>
                  <a:lnTo>
                    <a:pt x="147" y="291"/>
                  </a:lnTo>
                  <a:lnTo>
                    <a:pt x="159" y="270"/>
                  </a:lnTo>
                  <a:lnTo>
                    <a:pt x="173" y="247"/>
                  </a:lnTo>
                  <a:lnTo>
                    <a:pt x="186" y="221"/>
                  </a:lnTo>
                  <a:lnTo>
                    <a:pt x="200" y="194"/>
                  </a:lnTo>
                  <a:lnTo>
                    <a:pt x="213" y="166"/>
                  </a:lnTo>
                  <a:lnTo>
                    <a:pt x="227" y="136"/>
                  </a:lnTo>
                  <a:lnTo>
                    <a:pt x="239" y="108"/>
                  </a:lnTo>
                  <a:lnTo>
                    <a:pt x="253" y="80"/>
                  </a:lnTo>
                  <a:lnTo>
                    <a:pt x="266" y="56"/>
                  </a:lnTo>
                  <a:lnTo>
                    <a:pt x="279" y="34"/>
                  </a:lnTo>
                  <a:lnTo>
                    <a:pt x="293" y="17"/>
                  </a:lnTo>
                  <a:lnTo>
                    <a:pt x="306" y="6"/>
                  </a:lnTo>
                  <a:lnTo>
                    <a:pt x="320" y="0"/>
                  </a:lnTo>
                  <a:lnTo>
                    <a:pt x="332" y="0"/>
                  </a:lnTo>
                  <a:lnTo>
                    <a:pt x="346" y="6"/>
                  </a:lnTo>
                  <a:lnTo>
                    <a:pt x="359" y="17"/>
                  </a:lnTo>
                  <a:lnTo>
                    <a:pt x="373" y="34"/>
                  </a:lnTo>
                  <a:lnTo>
                    <a:pt x="386" y="56"/>
                  </a:lnTo>
                  <a:lnTo>
                    <a:pt x="398" y="80"/>
                  </a:lnTo>
                  <a:lnTo>
                    <a:pt x="412" y="108"/>
                  </a:lnTo>
                  <a:lnTo>
                    <a:pt x="425" y="136"/>
                  </a:lnTo>
                  <a:lnTo>
                    <a:pt x="439" y="166"/>
                  </a:lnTo>
                  <a:lnTo>
                    <a:pt x="452" y="194"/>
                  </a:lnTo>
                  <a:lnTo>
                    <a:pt x="466" y="221"/>
                  </a:lnTo>
                  <a:lnTo>
                    <a:pt x="479" y="247"/>
                  </a:lnTo>
                  <a:lnTo>
                    <a:pt x="492" y="270"/>
                  </a:lnTo>
                  <a:lnTo>
                    <a:pt x="505" y="291"/>
                  </a:lnTo>
                  <a:lnTo>
                    <a:pt x="519" y="308"/>
                  </a:lnTo>
                  <a:lnTo>
                    <a:pt x="532" y="324"/>
                  </a:lnTo>
                  <a:lnTo>
                    <a:pt x="545" y="336"/>
                  </a:lnTo>
                  <a:lnTo>
                    <a:pt x="559" y="347"/>
                  </a:lnTo>
                  <a:lnTo>
                    <a:pt x="571" y="355"/>
                  </a:lnTo>
                  <a:lnTo>
                    <a:pt x="585" y="361"/>
                  </a:lnTo>
                  <a:lnTo>
                    <a:pt x="598" y="367"/>
                  </a:lnTo>
                  <a:lnTo>
                    <a:pt x="612" y="370"/>
                  </a:lnTo>
                  <a:lnTo>
                    <a:pt x="625" y="373"/>
                  </a:lnTo>
                  <a:lnTo>
                    <a:pt x="639" y="375"/>
                  </a:lnTo>
                  <a:lnTo>
                    <a:pt x="651" y="377"/>
                  </a:lnTo>
                  <a:lnTo>
                    <a:pt x="651" y="380"/>
                  </a:lnTo>
                  <a:lnTo>
                    <a:pt x="639" y="380"/>
                  </a:lnTo>
                  <a:lnTo>
                    <a:pt x="625" y="380"/>
                  </a:lnTo>
                  <a:lnTo>
                    <a:pt x="612" y="380"/>
                  </a:lnTo>
                  <a:lnTo>
                    <a:pt x="598" y="380"/>
                  </a:lnTo>
                  <a:lnTo>
                    <a:pt x="585" y="380"/>
                  </a:lnTo>
                  <a:lnTo>
                    <a:pt x="571" y="380"/>
                  </a:lnTo>
                  <a:lnTo>
                    <a:pt x="559" y="380"/>
                  </a:lnTo>
                  <a:lnTo>
                    <a:pt x="545" y="380"/>
                  </a:lnTo>
                  <a:lnTo>
                    <a:pt x="532" y="380"/>
                  </a:lnTo>
                  <a:lnTo>
                    <a:pt x="519" y="380"/>
                  </a:lnTo>
                  <a:lnTo>
                    <a:pt x="505" y="380"/>
                  </a:lnTo>
                  <a:lnTo>
                    <a:pt x="492" y="380"/>
                  </a:lnTo>
                  <a:lnTo>
                    <a:pt x="479" y="380"/>
                  </a:lnTo>
                  <a:lnTo>
                    <a:pt x="466" y="380"/>
                  </a:lnTo>
                  <a:lnTo>
                    <a:pt x="452" y="380"/>
                  </a:lnTo>
                  <a:lnTo>
                    <a:pt x="439" y="380"/>
                  </a:lnTo>
                  <a:lnTo>
                    <a:pt x="425" y="380"/>
                  </a:lnTo>
                  <a:lnTo>
                    <a:pt x="412" y="380"/>
                  </a:lnTo>
                  <a:lnTo>
                    <a:pt x="398" y="380"/>
                  </a:lnTo>
                  <a:lnTo>
                    <a:pt x="386" y="380"/>
                  </a:lnTo>
                  <a:lnTo>
                    <a:pt x="373" y="380"/>
                  </a:lnTo>
                  <a:lnTo>
                    <a:pt x="359" y="380"/>
                  </a:lnTo>
                  <a:lnTo>
                    <a:pt x="346" y="380"/>
                  </a:lnTo>
                  <a:lnTo>
                    <a:pt x="332" y="380"/>
                  </a:lnTo>
                  <a:lnTo>
                    <a:pt x="320" y="380"/>
                  </a:lnTo>
                  <a:lnTo>
                    <a:pt x="306" y="380"/>
                  </a:lnTo>
                  <a:lnTo>
                    <a:pt x="293" y="380"/>
                  </a:lnTo>
                  <a:lnTo>
                    <a:pt x="279" y="380"/>
                  </a:lnTo>
                  <a:lnTo>
                    <a:pt x="266" y="380"/>
                  </a:lnTo>
                  <a:lnTo>
                    <a:pt x="253" y="380"/>
                  </a:lnTo>
                  <a:lnTo>
                    <a:pt x="239" y="380"/>
                  </a:lnTo>
                  <a:lnTo>
                    <a:pt x="227" y="380"/>
                  </a:lnTo>
                  <a:lnTo>
                    <a:pt x="213" y="380"/>
                  </a:lnTo>
                  <a:lnTo>
                    <a:pt x="200" y="380"/>
                  </a:lnTo>
                  <a:lnTo>
                    <a:pt x="186" y="380"/>
                  </a:lnTo>
                  <a:lnTo>
                    <a:pt x="173" y="380"/>
                  </a:lnTo>
                  <a:lnTo>
                    <a:pt x="159" y="380"/>
                  </a:lnTo>
                  <a:lnTo>
                    <a:pt x="147" y="380"/>
                  </a:lnTo>
                  <a:lnTo>
                    <a:pt x="133" y="380"/>
                  </a:lnTo>
                  <a:lnTo>
                    <a:pt x="120" y="380"/>
                  </a:lnTo>
                  <a:lnTo>
                    <a:pt x="107" y="380"/>
                  </a:lnTo>
                  <a:lnTo>
                    <a:pt x="93" y="380"/>
                  </a:lnTo>
                  <a:lnTo>
                    <a:pt x="80" y="380"/>
                  </a:lnTo>
                  <a:lnTo>
                    <a:pt x="67" y="380"/>
                  </a:lnTo>
                  <a:lnTo>
                    <a:pt x="54" y="380"/>
                  </a:lnTo>
                  <a:lnTo>
                    <a:pt x="40" y="380"/>
                  </a:lnTo>
                  <a:lnTo>
                    <a:pt x="27" y="380"/>
                  </a:lnTo>
                  <a:lnTo>
                    <a:pt x="13" y="380"/>
                  </a:lnTo>
                  <a:lnTo>
                    <a:pt x="0" y="380"/>
                  </a:lnTo>
                  <a:lnTo>
                    <a:pt x="0" y="377"/>
                  </a:lnTo>
                </a:path>
              </a:pathLst>
            </a:custGeom>
            <a:noFill/>
            <a:ln w="28575" cap="rnd">
              <a:solidFill>
                <a:srgbClr val="336699"/>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1067" b="1"/>
            </a:p>
          </p:txBody>
        </p:sp>
        <p:sp>
          <p:nvSpPr>
            <p:cNvPr id="73" name="Freeform 15"/>
            <p:cNvSpPr>
              <a:spLocks/>
            </p:cNvSpPr>
            <p:nvPr/>
          </p:nvSpPr>
          <p:spPr bwMode="auto">
            <a:xfrm rot="5400000" flipH="1">
              <a:off x="1911116" y="4713232"/>
              <a:ext cx="398669" cy="193643"/>
            </a:xfrm>
            <a:custGeom>
              <a:avLst/>
              <a:gdLst>
                <a:gd name="T0" fmla="*/ 2147483647 w 652"/>
                <a:gd name="T1" fmla="*/ 2147483647 h 381"/>
                <a:gd name="T2" fmla="*/ 2147483647 w 652"/>
                <a:gd name="T3" fmla="*/ 2147483647 h 381"/>
                <a:gd name="T4" fmla="*/ 2147483647 w 652"/>
                <a:gd name="T5" fmla="*/ 2147483647 h 381"/>
                <a:gd name="T6" fmla="*/ 2147483647 w 652"/>
                <a:gd name="T7" fmla="*/ 2147483647 h 381"/>
                <a:gd name="T8" fmla="*/ 2147483647 w 652"/>
                <a:gd name="T9" fmla="*/ 2147483647 h 381"/>
                <a:gd name="T10" fmla="*/ 2147483647 w 652"/>
                <a:gd name="T11" fmla="*/ 2147483647 h 381"/>
                <a:gd name="T12" fmla="*/ 2147483647 w 652"/>
                <a:gd name="T13" fmla="*/ 2147483647 h 381"/>
                <a:gd name="T14" fmla="*/ 2147483647 w 652"/>
                <a:gd name="T15" fmla="*/ 2147483647 h 381"/>
                <a:gd name="T16" fmla="*/ 2147483647 w 652"/>
                <a:gd name="T17" fmla="*/ 2147483647 h 381"/>
                <a:gd name="T18" fmla="*/ 2147483647 w 652"/>
                <a:gd name="T19" fmla="*/ 2147483647 h 381"/>
                <a:gd name="T20" fmla="*/ 2147483647 w 652"/>
                <a:gd name="T21" fmla="*/ 2147483647 h 381"/>
                <a:gd name="T22" fmla="*/ 2147483647 w 652"/>
                <a:gd name="T23" fmla="*/ 2147483647 h 381"/>
                <a:gd name="T24" fmla="*/ 2147483647 w 652"/>
                <a:gd name="T25" fmla="*/ 0 h 381"/>
                <a:gd name="T26" fmla="*/ 2147483647 w 652"/>
                <a:gd name="T27" fmla="*/ 2147483647 h 381"/>
                <a:gd name="T28" fmla="*/ 2147483647 w 652"/>
                <a:gd name="T29" fmla="*/ 2147483647 h 381"/>
                <a:gd name="T30" fmla="*/ 2147483647 w 652"/>
                <a:gd name="T31" fmla="*/ 2147483647 h 381"/>
                <a:gd name="T32" fmla="*/ 2147483647 w 652"/>
                <a:gd name="T33" fmla="*/ 2147483647 h 381"/>
                <a:gd name="T34" fmla="*/ 2147483647 w 652"/>
                <a:gd name="T35" fmla="*/ 2147483647 h 381"/>
                <a:gd name="T36" fmla="*/ 2147483647 w 652"/>
                <a:gd name="T37" fmla="*/ 2147483647 h 381"/>
                <a:gd name="T38" fmla="*/ 2147483647 w 652"/>
                <a:gd name="T39" fmla="*/ 2147483647 h 381"/>
                <a:gd name="T40" fmla="*/ 2147483647 w 652"/>
                <a:gd name="T41" fmla="*/ 2147483647 h 381"/>
                <a:gd name="T42" fmla="*/ 2147483647 w 652"/>
                <a:gd name="T43" fmla="*/ 2147483647 h 381"/>
                <a:gd name="T44" fmla="*/ 2147483647 w 652"/>
                <a:gd name="T45" fmla="*/ 2147483647 h 381"/>
                <a:gd name="T46" fmla="*/ 2147483647 w 652"/>
                <a:gd name="T47" fmla="*/ 2147483647 h 381"/>
                <a:gd name="T48" fmla="*/ 2147483647 w 652"/>
                <a:gd name="T49" fmla="*/ 2147483647 h 381"/>
                <a:gd name="T50" fmla="*/ 2147483647 w 652"/>
                <a:gd name="T51" fmla="*/ 2147483647 h 381"/>
                <a:gd name="T52" fmla="*/ 2147483647 w 652"/>
                <a:gd name="T53" fmla="*/ 2147483647 h 381"/>
                <a:gd name="T54" fmla="*/ 2147483647 w 652"/>
                <a:gd name="T55" fmla="*/ 2147483647 h 381"/>
                <a:gd name="T56" fmla="*/ 2147483647 w 652"/>
                <a:gd name="T57" fmla="*/ 2147483647 h 381"/>
                <a:gd name="T58" fmla="*/ 2147483647 w 652"/>
                <a:gd name="T59" fmla="*/ 2147483647 h 381"/>
                <a:gd name="T60" fmla="*/ 2147483647 w 652"/>
                <a:gd name="T61" fmla="*/ 2147483647 h 381"/>
                <a:gd name="T62" fmla="*/ 2147483647 w 652"/>
                <a:gd name="T63" fmla="*/ 2147483647 h 381"/>
                <a:gd name="T64" fmla="*/ 2147483647 w 652"/>
                <a:gd name="T65" fmla="*/ 2147483647 h 381"/>
                <a:gd name="T66" fmla="*/ 2147483647 w 652"/>
                <a:gd name="T67" fmla="*/ 2147483647 h 381"/>
                <a:gd name="T68" fmla="*/ 2147483647 w 652"/>
                <a:gd name="T69" fmla="*/ 2147483647 h 381"/>
                <a:gd name="T70" fmla="*/ 2147483647 w 652"/>
                <a:gd name="T71" fmla="*/ 2147483647 h 381"/>
                <a:gd name="T72" fmla="*/ 2147483647 w 652"/>
                <a:gd name="T73" fmla="*/ 2147483647 h 381"/>
                <a:gd name="T74" fmla="*/ 2147483647 w 652"/>
                <a:gd name="T75" fmla="*/ 2147483647 h 381"/>
                <a:gd name="T76" fmla="*/ 2147483647 w 652"/>
                <a:gd name="T77" fmla="*/ 2147483647 h 381"/>
                <a:gd name="T78" fmla="*/ 2147483647 w 652"/>
                <a:gd name="T79" fmla="*/ 2147483647 h 381"/>
                <a:gd name="T80" fmla="*/ 2147483647 w 652"/>
                <a:gd name="T81" fmla="*/ 2147483647 h 381"/>
                <a:gd name="T82" fmla="*/ 2147483647 w 652"/>
                <a:gd name="T83" fmla="*/ 2147483647 h 381"/>
                <a:gd name="T84" fmla="*/ 2147483647 w 652"/>
                <a:gd name="T85" fmla="*/ 2147483647 h 381"/>
                <a:gd name="T86" fmla="*/ 2147483647 w 652"/>
                <a:gd name="T87" fmla="*/ 2147483647 h 381"/>
                <a:gd name="T88" fmla="*/ 2147483647 w 652"/>
                <a:gd name="T89" fmla="*/ 2147483647 h 381"/>
                <a:gd name="T90" fmla="*/ 2147483647 w 652"/>
                <a:gd name="T91" fmla="*/ 2147483647 h 381"/>
                <a:gd name="T92" fmla="*/ 2147483647 w 652"/>
                <a:gd name="T93" fmla="*/ 2147483647 h 381"/>
                <a:gd name="T94" fmla="*/ 2147483647 w 652"/>
                <a:gd name="T95" fmla="*/ 2147483647 h 381"/>
                <a:gd name="T96" fmla="*/ 2147483647 w 652"/>
                <a:gd name="T97" fmla="*/ 2147483647 h 381"/>
                <a:gd name="T98" fmla="*/ 0 w 652"/>
                <a:gd name="T99" fmla="*/ 2147483647 h 3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2"/>
                <a:gd name="T151" fmla="*/ 0 h 381"/>
                <a:gd name="T152" fmla="*/ 652 w 652"/>
                <a:gd name="T153" fmla="*/ 381 h 3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2" h="381">
                  <a:moveTo>
                    <a:pt x="0" y="377"/>
                  </a:moveTo>
                  <a:lnTo>
                    <a:pt x="13" y="375"/>
                  </a:lnTo>
                  <a:lnTo>
                    <a:pt x="27" y="373"/>
                  </a:lnTo>
                  <a:lnTo>
                    <a:pt x="40" y="370"/>
                  </a:lnTo>
                  <a:lnTo>
                    <a:pt x="54" y="367"/>
                  </a:lnTo>
                  <a:lnTo>
                    <a:pt x="67" y="361"/>
                  </a:lnTo>
                  <a:lnTo>
                    <a:pt x="80" y="355"/>
                  </a:lnTo>
                  <a:lnTo>
                    <a:pt x="93" y="347"/>
                  </a:lnTo>
                  <a:lnTo>
                    <a:pt x="107" y="336"/>
                  </a:lnTo>
                  <a:lnTo>
                    <a:pt x="120" y="324"/>
                  </a:lnTo>
                  <a:lnTo>
                    <a:pt x="133" y="308"/>
                  </a:lnTo>
                  <a:lnTo>
                    <a:pt x="147" y="291"/>
                  </a:lnTo>
                  <a:lnTo>
                    <a:pt x="159" y="270"/>
                  </a:lnTo>
                  <a:lnTo>
                    <a:pt x="173" y="247"/>
                  </a:lnTo>
                  <a:lnTo>
                    <a:pt x="186" y="221"/>
                  </a:lnTo>
                  <a:lnTo>
                    <a:pt x="200" y="194"/>
                  </a:lnTo>
                  <a:lnTo>
                    <a:pt x="213" y="166"/>
                  </a:lnTo>
                  <a:lnTo>
                    <a:pt x="227" y="136"/>
                  </a:lnTo>
                  <a:lnTo>
                    <a:pt x="239" y="108"/>
                  </a:lnTo>
                  <a:lnTo>
                    <a:pt x="253" y="80"/>
                  </a:lnTo>
                  <a:lnTo>
                    <a:pt x="266" y="56"/>
                  </a:lnTo>
                  <a:lnTo>
                    <a:pt x="279" y="34"/>
                  </a:lnTo>
                  <a:lnTo>
                    <a:pt x="293" y="17"/>
                  </a:lnTo>
                  <a:lnTo>
                    <a:pt x="306" y="6"/>
                  </a:lnTo>
                  <a:lnTo>
                    <a:pt x="320" y="0"/>
                  </a:lnTo>
                  <a:lnTo>
                    <a:pt x="332" y="0"/>
                  </a:lnTo>
                  <a:lnTo>
                    <a:pt x="346" y="6"/>
                  </a:lnTo>
                  <a:lnTo>
                    <a:pt x="359" y="17"/>
                  </a:lnTo>
                  <a:lnTo>
                    <a:pt x="373" y="34"/>
                  </a:lnTo>
                  <a:lnTo>
                    <a:pt x="386" y="56"/>
                  </a:lnTo>
                  <a:lnTo>
                    <a:pt x="398" y="80"/>
                  </a:lnTo>
                  <a:lnTo>
                    <a:pt x="412" y="108"/>
                  </a:lnTo>
                  <a:lnTo>
                    <a:pt x="425" y="136"/>
                  </a:lnTo>
                  <a:lnTo>
                    <a:pt x="439" y="166"/>
                  </a:lnTo>
                  <a:lnTo>
                    <a:pt x="452" y="194"/>
                  </a:lnTo>
                  <a:lnTo>
                    <a:pt x="466" y="221"/>
                  </a:lnTo>
                  <a:lnTo>
                    <a:pt x="479" y="247"/>
                  </a:lnTo>
                  <a:lnTo>
                    <a:pt x="492" y="270"/>
                  </a:lnTo>
                  <a:lnTo>
                    <a:pt x="505" y="291"/>
                  </a:lnTo>
                  <a:lnTo>
                    <a:pt x="519" y="308"/>
                  </a:lnTo>
                  <a:lnTo>
                    <a:pt x="532" y="324"/>
                  </a:lnTo>
                  <a:lnTo>
                    <a:pt x="545" y="336"/>
                  </a:lnTo>
                  <a:lnTo>
                    <a:pt x="559" y="347"/>
                  </a:lnTo>
                  <a:lnTo>
                    <a:pt x="571" y="355"/>
                  </a:lnTo>
                  <a:lnTo>
                    <a:pt x="585" y="361"/>
                  </a:lnTo>
                  <a:lnTo>
                    <a:pt x="598" y="367"/>
                  </a:lnTo>
                  <a:lnTo>
                    <a:pt x="612" y="370"/>
                  </a:lnTo>
                  <a:lnTo>
                    <a:pt x="625" y="373"/>
                  </a:lnTo>
                  <a:lnTo>
                    <a:pt x="639" y="375"/>
                  </a:lnTo>
                  <a:lnTo>
                    <a:pt x="651" y="377"/>
                  </a:lnTo>
                  <a:lnTo>
                    <a:pt x="651" y="380"/>
                  </a:lnTo>
                  <a:lnTo>
                    <a:pt x="639" y="380"/>
                  </a:lnTo>
                  <a:lnTo>
                    <a:pt x="625" y="380"/>
                  </a:lnTo>
                  <a:lnTo>
                    <a:pt x="612" y="380"/>
                  </a:lnTo>
                  <a:lnTo>
                    <a:pt x="598" y="380"/>
                  </a:lnTo>
                  <a:lnTo>
                    <a:pt x="585" y="380"/>
                  </a:lnTo>
                  <a:lnTo>
                    <a:pt x="571" y="380"/>
                  </a:lnTo>
                  <a:lnTo>
                    <a:pt x="559" y="380"/>
                  </a:lnTo>
                  <a:lnTo>
                    <a:pt x="545" y="380"/>
                  </a:lnTo>
                  <a:lnTo>
                    <a:pt x="532" y="380"/>
                  </a:lnTo>
                  <a:lnTo>
                    <a:pt x="519" y="380"/>
                  </a:lnTo>
                  <a:lnTo>
                    <a:pt x="505" y="380"/>
                  </a:lnTo>
                  <a:lnTo>
                    <a:pt x="492" y="380"/>
                  </a:lnTo>
                  <a:lnTo>
                    <a:pt x="479" y="380"/>
                  </a:lnTo>
                  <a:lnTo>
                    <a:pt x="466" y="380"/>
                  </a:lnTo>
                  <a:lnTo>
                    <a:pt x="452" y="380"/>
                  </a:lnTo>
                  <a:lnTo>
                    <a:pt x="439" y="380"/>
                  </a:lnTo>
                  <a:lnTo>
                    <a:pt x="425" y="380"/>
                  </a:lnTo>
                  <a:lnTo>
                    <a:pt x="412" y="380"/>
                  </a:lnTo>
                  <a:lnTo>
                    <a:pt x="398" y="380"/>
                  </a:lnTo>
                  <a:lnTo>
                    <a:pt x="386" y="380"/>
                  </a:lnTo>
                  <a:lnTo>
                    <a:pt x="373" y="380"/>
                  </a:lnTo>
                  <a:lnTo>
                    <a:pt x="359" y="380"/>
                  </a:lnTo>
                  <a:lnTo>
                    <a:pt x="346" y="380"/>
                  </a:lnTo>
                  <a:lnTo>
                    <a:pt x="332" y="380"/>
                  </a:lnTo>
                  <a:lnTo>
                    <a:pt x="320" y="380"/>
                  </a:lnTo>
                  <a:lnTo>
                    <a:pt x="306" y="380"/>
                  </a:lnTo>
                  <a:lnTo>
                    <a:pt x="293" y="380"/>
                  </a:lnTo>
                  <a:lnTo>
                    <a:pt x="279" y="380"/>
                  </a:lnTo>
                  <a:lnTo>
                    <a:pt x="266" y="380"/>
                  </a:lnTo>
                  <a:lnTo>
                    <a:pt x="253" y="380"/>
                  </a:lnTo>
                  <a:lnTo>
                    <a:pt x="239" y="380"/>
                  </a:lnTo>
                  <a:lnTo>
                    <a:pt x="227" y="380"/>
                  </a:lnTo>
                  <a:lnTo>
                    <a:pt x="213" y="380"/>
                  </a:lnTo>
                  <a:lnTo>
                    <a:pt x="200" y="380"/>
                  </a:lnTo>
                  <a:lnTo>
                    <a:pt x="186" y="380"/>
                  </a:lnTo>
                  <a:lnTo>
                    <a:pt x="173" y="380"/>
                  </a:lnTo>
                  <a:lnTo>
                    <a:pt x="159" y="380"/>
                  </a:lnTo>
                  <a:lnTo>
                    <a:pt x="147" y="380"/>
                  </a:lnTo>
                  <a:lnTo>
                    <a:pt x="133" y="380"/>
                  </a:lnTo>
                  <a:lnTo>
                    <a:pt x="120" y="380"/>
                  </a:lnTo>
                  <a:lnTo>
                    <a:pt x="107" y="380"/>
                  </a:lnTo>
                  <a:lnTo>
                    <a:pt x="93" y="380"/>
                  </a:lnTo>
                  <a:lnTo>
                    <a:pt x="80" y="380"/>
                  </a:lnTo>
                  <a:lnTo>
                    <a:pt x="67" y="380"/>
                  </a:lnTo>
                  <a:lnTo>
                    <a:pt x="54" y="380"/>
                  </a:lnTo>
                  <a:lnTo>
                    <a:pt x="40" y="380"/>
                  </a:lnTo>
                  <a:lnTo>
                    <a:pt x="27" y="380"/>
                  </a:lnTo>
                  <a:lnTo>
                    <a:pt x="13" y="380"/>
                  </a:lnTo>
                  <a:lnTo>
                    <a:pt x="0" y="380"/>
                  </a:lnTo>
                  <a:lnTo>
                    <a:pt x="0" y="377"/>
                  </a:lnTo>
                </a:path>
              </a:pathLst>
            </a:custGeom>
            <a:noFill/>
            <a:ln w="28575" cap="rnd">
              <a:solidFill>
                <a:srgbClr val="336699"/>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1067" b="1"/>
            </a:p>
          </p:txBody>
        </p:sp>
        <p:sp>
          <p:nvSpPr>
            <p:cNvPr id="75" name="Freeform 15"/>
            <p:cNvSpPr>
              <a:spLocks/>
            </p:cNvSpPr>
            <p:nvPr/>
          </p:nvSpPr>
          <p:spPr bwMode="auto">
            <a:xfrm rot="5400000" flipH="1">
              <a:off x="3198837" y="4301905"/>
              <a:ext cx="548640" cy="274320"/>
            </a:xfrm>
            <a:custGeom>
              <a:avLst/>
              <a:gdLst>
                <a:gd name="T0" fmla="*/ 2147483647 w 652"/>
                <a:gd name="T1" fmla="*/ 2147483647 h 381"/>
                <a:gd name="T2" fmla="*/ 2147483647 w 652"/>
                <a:gd name="T3" fmla="*/ 2147483647 h 381"/>
                <a:gd name="T4" fmla="*/ 2147483647 w 652"/>
                <a:gd name="T5" fmla="*/ 2147483647 h 381"/>
                <a:gd name="T6" fmla="*/ 2147483647 w 652"/>
                <a:gd name="T7" fmla="*/ 2147483647 h 381"/>
                <a:gd name="T8" fmla="*/ 2147483647 w 652"/>
                <a:gd name="T9" fmla="*/ 2147483647 h 381"/>
                <a:gd name="T10" fmla="*/ 2147483647 w 652"/>
                <a:gd name="T11" fmla="*/ 2147483647 h 381"/>
                <a:gd name="T12" fmla="*/ 2147483647 w 652"/>
                <a:gd name="T13" fmla="*/ 2147483647 h 381"/>
                <a:gd name="T14" fmla="*/ 2147483647 w 652"/>
                <a:gd name="T15" fmla="*/ 2147483647 h 381"/>
                <a:gd name="T16" fmla="*/ 2147483647 w 652"/>
                <a:gd name="T17" fmla="*/ 2147483647 h 381"/>
                <a:gd name="T18" fmla="*/ 2147483647 w 652"/>
                <a:gd name="T19" fmla="*/ 2147483647 h 381"/>
                <a:gd name="T20" fmla="*/ 2147483647 w 652"/>
                <a:gd name="T21" fmla="*/ 2147483647 h 381"/>
                <a:gd name="T22" fmla="*/ 2147483647 w 652"/>
                <a:gd name="T23" fmla="*/ 2147483647 h 381"/>
                <a:gd name="T24" fmla="*/ 2147483647 w 652"/>
                <a:gd name="T25" fmla="*/ 0 h 381"/>
                <a:gd name="T26" fmla="*/ 2147483647 w 652"/>
                <a:gd name="T27" fmla="*/ 2147483647 h 381"/>
                <a:gd name="T28" fmla="*/ 2147483647 w 652"/>
                <a:gd name="T29" fmla="*/ 2147483647 h 381"/>
                <a:gd name="T30" fmla="*/ 2147483647 w 652"/>
                <a:gd name="T31" fmla="*/ 2147483647 h 381"/>
                <a:gd name="T32" fmla="*/ 2147483647 w 652"/>
                <a:gd name="T33" fmla="*/ 2147483647 h 381"/>
                <a:gd name="T34" fmla="*/ 2147483647 w 652"/>
                <a:gd name="T35" fmla="*/ 2147483647 h 381"/>
                <a:gd name="T36" fmla="*/ 2147483647 w 652"/>
                <a:gd name="T37" fmla="*/ 2147483647 h 381"/>
                <a:gd name="T38" fmla="*/ 2147483647 w 652"/>
                <a:gd name="T39" fmla="*/ 2147483647 h 381"/>
                <a:gd name="T40" fmla="*/ 2147483647 w 652"/>
                <a:gd name="T41" fmla="*/ 2147483647 h 381"/>
                <a:gd name="T42" fmla="*/ 2147483647 w 652"/>
                <a:gd name="T43" fmla="*/ 2147483647 h 381"/>
                <a:gd name="T44" fmla="*/ 2147483647 w 652"/>
                <a:gd name="T45" fmla="*/ 2147483647 h 381"/>
                <a:gd name="T46" fmla="*/ 2147483647 w 652"/>
                <a:gd name="T47" fmla="*/ 2147483647 h 381"/>
                <a:gd name="T48" fmla="*/ 2147483647 w 652"/>
                <a:gd name="T49" fmla="*/ 2147483647 h 381"/>
                <a:gd name="T50" fmla="*/ 2147483647 w 652"/>
                <a:gd name="T51" fmla="*/ 2147483647 h 381"/>
                <a:gd name="T52" fmla="*/ 2147483647 w 652"/>
                <a:gd name="T53" fmla="*/ 2147483647 h 381"/>
                <a:gd name="T54" fmla="*/ 2147483647 w 652"/>
                <a:gd name="T55" fmla="*/ 2147483647 h 381"/>
                <a:gd name="T56" fmla="*/ 2147483647 w 652"/>
                <a:gd name="T57" fmla="*/ 2147483647 h 381"/>
                <a:gd name="T58" fmla="*/ 2147483647 w 652"/>
                <a:gd name="T59" fmla="*/ 2147483647 h 381"/>
                <a:gd name="T60" fmla="*/ 2147483647 w 652"/>
                <a:gd name="T61" fmla="*/ 2147483647 h 381"/>
                <a:gd name="T62" fmla="*/ 2147483647 w 652"/>
                <a:gd name="T63" fmla="*/ 2147483647 h 381"/>
                <a:gd name="T64" fmla="*/ 2147483647 w 652"/>
                <a:gd name="T65" fmla="*/ 2147483647 h 381"/>
                <a:gd name="T66" fmla="*/ 2147483647 w 652"/>
                <a:gd name="T67" fmla="*/ 2147483647 h 381"/>
                <a:gd name="T68" fmla="*/ 2147483647 w 652"/>
                <a:gd name="T69" fmla="*/ 2147483647 h 381"/>
                <a:gd name="T70" fmla="*/ 2147483647 w 652"/>
                <a:gd name="T71" fmla="*/ 2147483647 h 381"/>
                <a:gd name="T72" fmla="*/ 2147483647 w 652"/>
                <a:gd name="T73" fmla="*/ 2147483647 h 381"/>
                <a:gd name="T74" fmla="*/ 2147483647 w 652"/>
                <a:gd name="T75" fmla="*/ 2147483647 h 381"/>
                <a:gd name="T76" fmla="*/ 2147483647 w 652"/>
                <a:gd name="T77" fmla="*/ 2147483647 h 381"/>
                <a:gd name="T78" fmla="*/ 2147483647 w 652"/>
                <a:gd name="T79" fmla="*/ 2147483647 h 381"/>
                <a:gd name="T80" fmla="*/ 2147483647 w 652"/>
                <a:gd name="T81" fmla="*/ 2147483647 h 381"/>
                <a:gd name="T82" fmla="*/ 2147483647 w 652"/>
                <a:gd name="T83" fmla="*/ 2147483647 h 381"/>
                <a:gd name="T84" fmla="*/ 2147483647 w 652"/>
                <a:gd name="T85" fmla="*/ 2147483647 h 381"/>
                <a:gd name="T86" fmla="*/ 2147483647 w 652"/>
                <a:gd name="T87" fmla="*/ 2147483647 h 381"/>
                <a:gd name="T88" fmla="*/ 2147483647 w 652"/>
                <a:gd name="T89" fmla="*/ 2147483647 h 381"/>
                <a:gd name="T90" fmla="*/ 2147483647 w 652"/>
                <a:gd name="T91" fmla="*/ 2147483647 h 381"/>
                <a:gd name="T92" fmla="*/ 2147483647 w 652"/>
                <a:gd name="T93" fmla="*/ 2147483647 h 381"/>
                <a:gd name="T94" fmla="*/ 2147483647 w 652"/>
                <a:gd name="T95" fmla="*/ 2147483647 h 381"/>
                <a:gd name="T96" fmla="*/ 2147483647 w 652"/>
                <a:gd name="T97" fmla="*/ 2147483647 h 381"/>
                <a:gd name="T98" fmla="*/ 0 w 652"/>
                <a:gd name="T99" fmla="*/ 2147483647 h 3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2"/>
                <a:gd name="T151" fmla="*/ 0 h 381"/>
                <a:gd name="T152" fmla="*/ 652 w 652"/>
                <a:gd name="T153" fmla="*/ 381 h 3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2" h="381">
                  <a:moveTo>
                    <a:pt x="0" y="377"/>
                  </a:moveTo>
                  <a:lnTo>
                    <a:pt x="13" y="375"/>
                  </a:lnTo>
                  <a:lnTo>
                    <a:pt x="27" y="373"/>
                  </a:lnTo>
                  <a:lnTo>
                    <a:pt x="40" y="370"/>
                  </a:lnTo>
                  <a:lnTo>
                    <a:pt x="54" y="367"/>
                  </a:lnTo>
                  <a:lnTo>
                    <a:pt x="67" y="361"/>
                  </a:lnTo>
                  <a:lnTo>
                    <a:pt x="80" y="355"/>
                  </a:lnTo>
                  <a:lnTo>
                    <a:pt x="93" y="347"/>
                  </a:lnTo>
                  <a:lnTo>
                    <a:pt x="107" y="336"/>
                  </a:lnTo>
                  <a:lnTo>
                    <a:pt x="120" y="324"/>
                  </a:lnTo>
                  <a:lnTo>
                    <a:pt x="133" y="308"/>
                  </a:lnTo>
                  <a:lnTo>
                    <a:pt x="147" y="291"/>
                  </a:lnTo>
                  <a:lnTo>
                    <a:pt x="159" y="270"/>
                  </a:lnTo>
                  <a:lnTo>
                    <a:pt x="173" y="247"/>
                  </a:lnTo>
                  <a:lnTo>
                    <a:pt x="186" y="221"/>
                  </a:lnTo>
                  <a:lnTo>
                    <a:pt x="200" y="194"/>
                  </a:lnTo>
                  <a:lnTo>
                    <a:pt x="213" y="166"/>
                  </a:lnTo>
                  <a:lnTo>
                    <a:pt x="227" y="136"/>
                  </a:lnTo>
                  <a:lnTo>
                    <a:pt x="239" y="108"/>
                  </a:lnTo>
                  <a:lnTo>
                    <a:pt x="253" y="80"/>
                  </a:lnTo>
                  <a:lnTo>
                    <a:pt x="266" y="56"/>
                  </a:lnTo>
                  <a:lnTo>
                    <a:pt x="279" y="34"/>
                  </a:lnTo>
                  <a:lnTo>
                    <a:pt x="293" y="17"/>
                  </a:lnTo>
                  <a:lnTo>
                    <a:pt x="306" y="6"/>
                  </a:lnTo>
                  <a:lnTo>
                    <a:pt x="320" y="0"/>
                  </a:lnTo>
                  <a:lnTo>
                    <a:pt x="332" y="0"/>
                  </a:lnTo>
                  <a:lnTo>
                    <a:pt x="346" y="6"/>
                  </a:lnTo>
                  <a:lnTo>
                    <a:pt x="359" y="17"/>
                  </a:lnTo>
                  <a:lnTo>
                    <a:pt x="373" y="34"/>
                  </a:lnTo>
                  <a:lnTo>
                    <a:pt x="386" y="56"/>
                  </a:lnTo>
                  <a:lnTo>
                    <a:pt x="398" y="80"/>
                  </a:lnTo>
                  <a:lnTo>
                    <a:pt x="412" y="108"/>
                  </a:lnTo>
                  <a:lnTo>
                    <a:pt x="425" y="136"/>
                  </a:lnTo>
                  <a:lnTo>
                    <a:pt x="439" y="166"/>
                  </a:lnTo>
                  <a:lnTo>
                    <a:pt x="452" y="194"/>
                  </a:lnTo>
                  <a:lnTo>
                    <a:pt x="466" y="221"/>
                  </a:lnTo>
                  <a:lnTo>
                    <a:pt x="479" y="247"/>
                  </a:lnTo>
                  <a:lnTo>
                    <a:pt x="492" y="270"/>
                  </a:lnTo>
                  <a:lnTo>
                    <a:pt x="505" y="291"/>
                  </a:lnTo>
                  <a:lnTo>
                    <a:pt x="519" y="308"/>
                  </a:lnTo>
                  <a:lnTo>
                    <a:pt x="532" y="324"/>
                  </a:lnTo>
                  <a:lnTo>
                    <a:pt x="545" y="336"/>
                  </a:lnTo>
                  <a:lnTo>
                    <a:pt x="559" y="347"/>
                  </a:lnTo>
                  <a:lnTo>
                    <a:pt x="571" y="355"/>
                  </a:lnTo>
                  <a:lnTo>
                    <a:pt x="585" y="361"/>
                  </a:lnTo>
                  <a:lnTo>
                    <a:pt x="598" y="367"/>
                  </a:lnTo>
                  <a:lnTo>
                    <a:pt x="612" y="370"/>
                  </a:lnTo>
                  <a:lnTo>
                    <a:pt x="625" y="373"/>
                  </a:lnTo>
                  <a:lnTo>
                    <a:pt x="639" y="375"/>
                  </a:lnTo>
                  <a:lnTo>
                    <a:pt x="651" y="377"/>
                  </a:lnTo>
                  <a:lnTo>
                    <a:pt x="651" y="380"/>
                  </a:lnTo>
                  <a:lnTo>
                    <a:pt x="639" y="380"/>
                  </a:lnTo>
                  <a:lnTo>
                    <a:pt x="625" y="380"/>
                  </a:lnTo>
                  <a:lnTo>
                    <a:pt x="612" y="380"/>
                  </a:lnTo>
                  <a:lnTo>
                    <a:pt x="598" y="380"/>
                  </a:lnTo>
                  <a:lnTo>
                    <a:pt x="585" y="380"/>
                  </a:lnTo>
                  <a:lnTo>
                    <a:pt x="571" y="380"/>
                  </a:lnTo>
                  <a:lnTo>
                    <a:pt x="559" y="380"/>
                  </a:lnTo>
                  <a:lnTo>
                    <a:pt x="545" y="380"/>
                  </a:lnTo>
                  <a:lnTo>
                    <a:pt x="532" y="380"/>
                  </a:lnTo>
                  <a:lnTo>
                    <a:pt x="519" y="380"/>
                  </a:lnTo>
                  <a:lnTo>
                    <a:pt x="505" y="380"/>
                  </a:lnTo>
                  <a:lnTo>
                    <a:pt x="492" y="380"/>
                  </a:lnTo>
                  <a:lnTo>
                    <a:pt x="479" y="380"/>
                  </a:lnTo>
                  <a:lnTo>
                    <a:pt x="466" y="380"/>
                  </a:lnTo>
                  <a:lnTo>
                    <a:pt x="452" y="380"/>
                  </a:lnTo>
                  <a:lnTo>
                    <a:pt x="439" y="380"/>
                  </a:lnTo>
                  <a:lnTo>
                    <a:pt x="425" y="380"/>
                  </a:lnTo>
                  <a:lnTo>
                    <a:pt x="412" y="380"/>
                  </a:lnTo>
                  <a:lnTo>
                    <a:pt x="398" y="380"/>
                  </a:lnTo>
                  <a:lnTo>
                    <a:pt x="386" y="380"/>
                  </a:lnTo>
                  <a:lnTo>
                    <a:pt x="373" y="380"/>
                  </a:lnTo>
                  <a:lnTo>
                    <a:pt x="359" y="380"/>
                  </a:lnTo>
                  <a:lnTo>
                    <a:pt x="346" y="380"/>
                  </a:lnTo>
                  <a:lnTo>
                    <a:pt x="332" y="380"/>
                  </a:lnTo>
                  <a:lnTo>
                    <a:pt x="320" y="380"/>
                  </a:lnTo>
                  <a:lnTo>
                    <a:pt x="306" y="380"/>
                  </a:lnTo>
                  <a:lnTo>
                    <a:pt x="293" y="380"/>
                  </a:lnTo>
                  <a:lnTo>
                    <a:pt x="279" y="380"/>
                  </a:lnTo>
                  <a:lnTo>
                    <a:pt x="266" y="380"/>
                  </a:lnTo>
                  <a:lnTo>
                    <a:pt x="253" y="380"/>
                  </a:lnTo>
                  <a:lnTo>
                    <a:pt x="239" y="380"/>
                  </a:lnTo>
                  <a:lnTo>
                    <a:pt x="227" y="380"/>
                  </a:lnTo>
                  <a:lnTo>
                    <a:pt x="213" y="380"/>
                  </a:lnTo>
                  <a:lnTo>
                    <a:pt x="200" y="380"/>
                  </a:lnTo>
                  <a:lnTo>
                    <a:pt x="186" y="380"/>
                  </a:lnTo>
                  <a:lnTo>
                    <a:pt x="173" y="380"/>
                  </a:lnTo>
                  <a:lnTo>
                    <a:pt x="159" y="380"/>
                  </a:lnTo>
                  <a:lnTo>
                    <a:pt x="147" y="380"/>
                  </a:lnTo>
                  <a:lnTo>
                    <a:pt x="133" y="380"/>
                  </a:lnTo>
                  <a:lnTo>
                    <a:pt x="120" y="380"/>
                  </a:lnTo>
                  <a:lnTo>
                    <a:pt x="107" y="380"/>
                  </a:lnTo>
                  <a:lnTo>
                    <a:pt x="93" y="380"/>
                  </a:lnTo>
                  <a:lnTo>
                    <a:pt x="80" y="380"/>
                  </a:lnTo>
                  <a:lnTo>
                    <a:pt x="67" y="380"/>
                  </a:lnTo>
                  <a:lnTo>
                    <a:pt x="54" y="380"/>
                  </a:lnTo>
                  <a:lnTo>
                    <a:pt x="40" y="380"/>
                  </a:lnTo>
                  <a:lnTo>
                    <a:pt x="27" y="380"/>
                  </a:lnTo>
                  <a:lnTo>
                    <a:pt x="13" y="380"/>
                  </a:lnTo>
                  <a:lnTo>
                    <a:pt x="0" y="380"/>
                  </a:lnTo>
                  <a:lnTo>
                    <a:pt x="0" y="377"/>
                  </a:lnTo>
                </a:path>
              </a:pathLst>
            </a:custGeom>
            <a:noFill/>
            <a:ln w="28575" cap="rnd">
              <a:solidFill>
                <a:srgbClr val="336699"/>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1067" b="1"/>
            </a:p>
          </p:txBody>
        </p:sp>
        <p:sp>
          <p:nvSpPr>
            <p:cNvPr id="77" name="Freeform 15"/>
            <p:cNvSpPr>
              <a:spLocks/>
            </p:cNvSpPr>
            <p:nvPr/>
          </p:nvSpPr>
          <p:spPr bwMode="auto">
            <a:xfrm rot="5400000" flipH="1">
              <a:off x="4430142" y="3923650"/>
              <a:ext cx="822960" cy="365760"/>
            </a:xfrm>
            <a:custGeom>
              <a:avLst/>
              <a:gdLst>
                <a:gd name="T0" fmla="*/ 2147483647 w 652"/>
                <a:gd name="T1" fmla="*/ 2147483647 h 381"/>
                <a:gd name="T2" fmla="*/ 2147483647 w 652"/>
                <a:gd name="T3" fmla="*/ 2147483647 h 381"/>
                <a:gd name="T4" fmla="*/ 2147483647 w 652"/>
                <a:gd name="T5" fmla="*/ 2147483647 h 381"/>
                <a:gd name="T6" fmla="*/ 2147483647 w 652"/>
                <a:gd name="T7" fmla="*/ 2147483647 h 381"/>
                <a:gd name="T8" fmla="*/ 2147483647 w 652"/>
                <a:gd name="T9" fmla="*/ 2147483647 h 381"/>
                <a:gd name="T10" fmla="*/ 2147483647 w 652"/>
                <a:gd name="T11" fmla="*/ 2147483647 h 381"/>
                <a:gd name="T12" fmla="*/ 2147483647 w 652"/>
                <a:gd name="T13" fmla="*/ 2147483647 h 381"/>
                <a:gd name="T14" fmla="*/ 2147483647 w 652"/>
                <a:gd name="T15" fmla="*/ 2147483647 h 381"/>
                <a:gd name="T16" fmla="*/ 2147483647 w 652"/>
                <a:gd name="T17" fmla="*/ 2147483647 h 381"/>
                <a:gd name="T18" fmla="*/ 2147483647 w 652"/>
                <a:gd name="T19" fmla="*/ 2147483647 h 381"/>
                <a:gd name="T20" fmla="*/ 2147483647 w 652"/>
                <a:gd name="T21" fmla="*/ 2147483647 h 381"/>
                <a:gd name="T22" fmla="*/ 2147483647 w 652"/>
                <a:gd name="T23" fmla="*/ 2147483647 h 381"/>
                <a:gd name="T24" fmla="*/ 2147483647 w 652"/>
                <a:gd name="T25" fmla="*/ 0 h 381"/>
                <a:gd name="T26" fmla="*/ 2147483647 w 652"/>
                <a:gd name="T27" fmla="*/ 2147483647 h 381"/>
                <a:gd name="T28" fmla="*/ 2147483647 w 652"/>
                <a:gd name="T29" fmla="*/ 2147483647 h 381"/>
                <a:gd name="T30" fmla="*/ 2147483647 w 652"/>
                <a:gd name="T31" fmla="*/ 2147483647 h 381"/>
                <a:gd name="T32" fmla="*/ 2147483647 w 652"/>
                <a:gd name="T33" fmla="*/ 2147483647 h 381"/>
                <a:gd name="T34" fmla="*/ 2147483647 w 652"/>
                <a:gd name="T35" fmla="*/ 2147483647 h 381"/>
                <a:gd name="T36" fmla="*/ 2147483647 w 652"/>
                <a:gd name="T37" fmla="*/ 2147483647 h 381"/>
                <a:gd name="T38" fmla="*/ 2147483647 w 652"/>
                <a:gd name="T39" fmla="*/ 2147483647 h 381"/>
                <a:gd name="T40" fmla="*/ 2147483647 w 652"/>
                <a:gd name="T41" fmla="*/ 2147483647 h 381"/>
                <a:gd name="T42" fmla="*/ 2147483647 w 652"/>
                <a:gd name="T43" fmla="*/ 2147483647 h 381"/>
                <a:gd name="T44" fmla="*/ 2147483647 w 652"/>
                <a:gd name="T45" fmla="*/ 2147483647 h 381"/>
                <a:gd name="T46" fmla="*/ 2147483647 w 652"/>
                <a:gd name="T47" fmla="*/ 2147483647 h 381"/>
                <a:gd name="T48" fmla="*/ 2147483647 w 652"/>
                <a:gd name="T49" fmla="*/ 2147483647 h 381"/>
                <a:gd name="T50" fmla="*/ 2147483647 w 652"/>
                <a:gd name="T51" fmla="*/ 2147483647 h 381"/>
                <a:gd name="T52" fmla="*/ 2147483647 w 652"/>
                <a:gd name="T53" fmla="*/ 2147483647 h 381"/>
                <a:gd name="T54" fmla="*/ 2147483647 w 652"/>
                <a:gd name="T55" fmla="*/ 2147483647 h 381"/>
                <a:gd name="T56" fmla="*/ 2147483647 w 652"/>
                <a:gd name="T57" fmla="*/ 2147483647 h 381"/>
                <a:gd name="T58" fmla="*/ 2147483647 w 652"/>
                <a:gd name="T59" fmla="*/ 2147483647 h 381"/>
                <a:gd name="T60" fmla="*/ 2147483647 w 652"/>
                <a:gd name="T61" fmla="*/ 2147483647 h 381"/>
                <a:gd name="T62" fmla="*/ 2147483647 w 652"/>
                <a:gd name="T63" fmla="*/ 2147483647 h 381"/>
                <a:gd name="T64" fmla="*/ 2147483647 w 652"/>
                <a:gd name="T65" fmla="*/ 2147483647 h 381"/>
                <a:gd name="T66" fmla="*/ 2147483647 w 652"/>
                <a:gd name="T67" fmla="*/ 2147483647 h 381"/>
                <a:gd name="T68" fmla="*/ 2147483647 w 652"/>
                <a:gd name="T69" fmla="*/ 2147483647 h 381"/>
                <a:gd name="T70" fmla="*/ 2147483647 w 652"/>
                <a:gd name="T71" fmla="*/ 2147483647 h 381"/>
                <a:gd name="T72" fmla="*/ 2147483647 w 652"/>
                <a:gd name="T73" fmla="*/ 2147483647 h 381"/>
                <a:gd name="T74" fmla="*/ 2147483647 w 652"/>
                <a:gd name="T75" fmla="*/ 2147483647 h 381"/>
                <a:gd name="T76" fmla="*/ 2147483647 w 652"/>
                <a:gd name="T77" fmla="*/ 2147483647 h 381"/>
                <a:gd name="T78" fmla="*/ 2147483647 w 652"/>
                <a:gd name="T79" fmla="*/ 2147483647 h 381"/>
                <a:gd name="T80" fmla="*/ 2147483647 w 652"/>
                <a:gd name="T81" fmla="*/ 2147483647 h 381"/>
                <a:gd name="T82" fmla="*/ 2147483647 w 652"/>
                <a:gd name="T83" fmla="*/ 2147483647 h 381"/>
                <a:gd name="T84" fmla="*/ 2147483647 w 652"/>
                <a:gd name="T85" fmla="*/ 2147483647 h 381"/>
                <a:gd name="T86" fmla="*/ 2147483647 w 652"/>
                <a:gd name="T87" fmla="*/ 2147483647 h 381"/>
                <a:gd name="T88" fmla="*/ 2147483647 w 652"/>
                <a:gd name="T89" fmla="*/ 2147483647 h 381"/>
                <a:gd name="T90" fmla="*/ 2147483647 w 652"/>
                <a:gd name="T91" fmla="*/ 2147483647 h 381"/>
                <a:gd name="T92" fmla="*/ 2147483647 w 652"/>
                <a:gd name="T93" fmla="*/ 2147483647 h 381"/>
                <a:gd name="T94" fmla="*/ 2147483647 w 652"/>
                <a:gd name="T95" fmla="*/ 2147483647 h 381"/>
                <a:gd name="T96" fmla="*/ 2147483647 w 652"/>
                <a:gd name="T97" fmla="*/ 2147483647 h 381"/>
                <a:gd name="T98" fmla="*/ 0 w 652"/>
                <a:gd name="T99" fmla="*/ 2147483647 h 3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2"/>
                <a:gd name="T151" fmla="*/ 0 h 381"/>
                <a:gd name="T152" fmla="*/ 652 w 652"/>
                <a:gd name="T153" fmla="*/ 381 h 3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2" h="381">
                  <a:moveTo>
                    <a:pt x="0" y="377"/>
                  </a:moveTo>
                  <a:lnTo>
                    <a:pt x="13" y="375"/>
                  </a:lnTo>
                  <a:lnTo>
                    <a:pt x="27" y="373"/>
                  </a:lnTo>
                  <a:lnTo>
                    <a:pt x="40" y="370"/>
                  </a:lnTo>
                  <a:lnTo>
                    <a:pt x="54" y="367"/>
                  </a:lnTo>
                  <a:lnTo>
                    <a:pt x="67" y="361"/>
                  </a:lnTo>
                  <a:lnTo>
                    <a:pt x="80" y="355"/>
                  </a:lnTo>
                  <a:lnTo>
                    <a:pt x="93" y="347"/>
                  </a:lnTo>
                  <a:lnTo>
                    <a:pt x="107" y="336"/>
                  </a:lnTo>
                  <a:lnTo>
                    <a:pt x="120" y="324"/>
                  </a:lnTo>
                  <a:lnTo>
                    <a:pt x="133" y="308"/>
                  </a:lnTo>
                  <a:lnTo>
                    <a:pt x="147" y="291"/>
                  </a:lnTo>
                  <a:lnTo>
                    <a:pt x="159" y="270"/>
                  </a:lnTo>
                  <a:lnTo>
                    <a:pt x="173" y="247"/>
                  </a:lnTo>
                  <a:lnTo>
                    <a:pt x="186" y="221"/>
                  </a:lnTo>
                  <a:lnTo>
                    <a:pt x="200" y="194"/>
                  </a:lnTo>
                  <a:lnTo>
                    <a:pt x="213" y="166"/>
                  </a:lnTo>
                  <a:lnTo>
                    <a:pt x="227" y="136"/>
                  </a:lnTo>
                  <a:lnTo>
                    <a:pt x="239" y="108"/>
                  </a:lnTo>
                  <a:lnTo>
                    <a:pt x="253" y="80"/>
                  </a:lnTo>
                  <a:lnTo>
                    <a:pt x="266" y="56"/>
                  </a:lnTo>
                  <a:lnTo>
                    <a:pt x="279" y="34"/>
                  </a:lnTo>
                  <a:lnTo>
                    <a:pt x="293" y="17"/>
                  </a:lnTo>
                  <a:lnTo>
                    <a:pt x="306" y="6"/>
                  </a:lnTo>
                  <a:lnTo>
                    <a:pt x="320" y="0"/>
                  </a:lnTo>
                  <a:lnTo>
                    <a:pt x="332" y="0"/>
                  </a:lnTo>
                  <a:lnTo>
                    <a:pt x="346" y="6"/>
                  </a:lnTo>
                  <a:lnTo>
                    <a:pt x="359" y="17"/>
                  </a:lnTo>
                  <a:lnTo>
                    <a:pt x="373" y="34"/>
                  </a:lnTo>
                  <a:lnTo>
                    <a:pt x="386" y="56"/>
                  </a:lnTo>
                  <a:lnTo>
                    <a:pt x="398" y="80"/>
                  </a:lnTo>
                  <a:lnTo>
                    <a:pt x="412" y="108"/>
                  </a:lnTo>
                  <a:lnTo>
                    <a:pt x="425" y="136"/>
                  </a:lnTo>
                  <a:lnTo>
                    <a:pt x="439" y="166"/>
                  </a:lnTo>
                  <a:lnTo>
                    <a:pt x="452" y="194"/>
                  </a:lnTo>
                  <a:lnTo>
                    <a:pt x="466" y="221"/>
                  </a:lnTo>
                  <a:lnTo>
                    <a:pt x="479" y="247"/>
                  </a:lnTo>
                  <a:lnTo>
                    <a:pt x="492" y="270"/>
                  </a:lnTo>
                  <a:lnTo>
                    <a:pt x="505" y="291"/>
                  </a:lnTo>
                  <a:lnTo>
                    <a:pt x="519" y="308"/>
                  </a:lnTo>
                  <a:lnTo>
                    <a:pt x="532" y="324"/>
                  </a:lnTo>
                  <a:lnTo>
                    <a:pt x="545" y="336"/>
                  </a:lnTo>
                  <a:lnTo>
                    <a:pt x="559" y="347"/>
                  </a:lnTo>
                  <a:lnTo>
                    <a:pt x="571" y="355"/>
                  </a:lnTo>
                  <a:lnTo>
                    <a:pt x="585" y="361"/>
                  </a:lnTo>
                  <a:lnTo>
                    <a:pt x="598" y="367"/>
                  </a:lnTo>
                  <a:lnTo>
                    <a:pt x="612" y="370"/>
                  </a:lnTo>
                  <a:lnTo>
                    <a:pt x="625" y="373"/>
                  </a:lnTo>
                  <a:lnTo>
                    <a:pt x="639" y="375"/>
                  </a:lnTo>
                  <a:lnTo>
                    <a:pt x="651" y="377"/>
                  </a:lnTo>
                  <a:lnTo>
                    <a:pt x="651" y="380"/>
                  </a:lnTo>
                  <a:lnTo>
                    <a:pt x="639" y="380"/>
                  </a:lnTo>
                  <a:lnTo>
                    <a:pt x="625" y="380"/>
                  </a:lnTo>
                  <a:lnTo>
                    <a:pt x="612" y="380"/>
                  </a:lnTo>
                  <a:lnTo>
                    <a:pt x="598" y="380"/>
                  </a:lnTo>
                  <a:lnTo>
                    <a:pt x="585" y="380"/>
                  </a:lnTo>
                  <a:lnTo>
                    <a:pt x="571" y="380"/>
                  </a:lnTo>
                  <a:lnTo>
                    <a:pt x="559" y="380"/>
                  </a:lnTo>
                  <a:lnTo>
                    <a:pt x="545" y="380"/>
                  </a:lnTo>
                  <a:lnTo>
                    <a:pt x="532" y="380"/>
                  </a:lnTo>
                  <a:lnTo>
                    <a:pt x="519" y="380"/>
                  </a:lnTo>
                  <a:lnTo>
                    <a:pt x="505" y="380"/>
                  </a:lnTo>
                  <a:lnTo>
                    <a:pt x="492" y="380"/>
                  </a:lnTo>
                  <a:lnTo>
                    <a:pt x="479" y="380"/>
                  </a:lnTo>
                  <a:lnTo>
                    <a:pt x="466" y="380"/>
                  </a:lnTo>
                  <a:lnTo>
                    <a:pt x="452" y="380"/>
                  </a:lnTo>
                  <a:lnTo>
                    <a:pt x="439" y="380"/>
                  </a:lnTo>
                  <a:lnTo>
                    <a:pt x="425" y="380"/>
                  </a:lnTo>
                  <a:lnTo>
                    <a:pt x="412" y="380"/>
                  </a:lnTo>
                  <a:lnTo>
                    <a:pt x="398" y="380"/>
                  </a:lnTo>
                  <a:lnTo>
                    <a:pt x="386" y="380"/>
                  </a:lnTo>
                  <a:lnTo>
                    <a:pt x="373" y="380"/>
                  </a:lnTo>
                  <a:lnTo>
                    <a:pt x="359" y="380"/>
                  </a:lnTo>
                  <a:lnTo>
                    <a:pt x="346" y="380"/>
                  </a:lnTo>
                  <a:lnTo>
                    <a:pt x="332" y="380"/>
                  </a:lnTo>
                  <a:lnTo>
                    <a:pt x="320" y="380"/>
                  </a:lnTo>
                  <a:lnTo>
                    <a:pt x="306" y="380"/>
                  </a:lnTo>
                  <a:lnTo>
                    <a:pt x="293" y="380"/>
                  </a:lnTo>
                  <a:lnTo>
                    <a:pt x="279" y="380"/>
                  </a:lnTo>
                  <a:lnTo>
                    <a:pt x="266" y="380"/>
                  </a:lnTo>
                  <a:lnTo>
                    <a:pt x="253" y="380"/>
                  </a:lnTo>
                  <a:lnTo>
                    <a:pt x="239" y="380"/>
                  </a:lnTo>
                  <a:lnTo>
                    <a:pt x="227" y="380"/>
                  </a:lnTo>
                  <a:lnTo>
                    <a:pt x="213" y="380"/>
                  </a:lnTo>
                  <a:lnTo>
                    <a:pt x="200" y="380"/>
                  </a:lnTo>
                  <a:lnTo>
                    <a:pt x="186" y="380"/>
                  </a:lnTo>
                  <a:lnTo>
                    <a:pt x="173" y="380"/>
                  </a:lnTo>
                  <a:lnTo>
                    <a:pt x="159" y="380"/>
                  </a:lnTo>
                  <a:lnTo>
                    <a:pt x="147" y="380"/>
                  </a:lnTo>
                  <a:lnTo>
                    <a:pt x="133" y="380"/>
                  </a:lnTo>
                  <a:lnTo>
                    <a:pt x="120" y="380"/>
                  </a:lnTo>
                  <a:lnTo>
                    <a:pt x="107" y="380"/>
                  </a:lnTo>
                  <a:lnTo>
                    <a:pt x="93" y="380"/>
                  </a:lnTo>
                  <a:lnTo>
                    <a:pt x="80" y="380"/>
                  </a:lnTo>
                  <a:lnTo>
                    <a:pt x="67" y="380"/>
                  </a:lnTo>
                  <a:lnTo>
                    <a:pt x="54" y="380"/>
                  </a:lnTo>
                  <a:lnTo>
                    <a:pt x="40" y="380"/>
                  </a:lnTo>
                  <a:lnTo>
                    <a:pt x="27" y="380"/>
                  </a:lnTo>
                  <a:lnTo>
                    <a:pt x="13" y="380"/>
                  </a:lnTo>
                  <a:lnTo>
                    <a:pt x="0" y="380"/>
                  </a:lnTo>
                  <a:lnTo>
                    <a:pt x="0" y="377"/>
                  </a:lnTo>
                </a:path>
              </a:pathLst>
            </a:custGeom>
            <a:noFill/>
            <a:ln w="28575" cap="rnd">
              <a:solidFill>
                <a:srgbClr val="336699"/>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1067" b="1"/>
            </a:p>
          </p:txBody>
        </p:sp>
      </p:grpSp>
      <p:grpSp>
        <p:nvGrpSpPr>
          <p:cNvPr id="14" name="Group 13"/>
          <p:cNvGrpSpPr/>
          <p:nvPr/>
        </p:nvGrpSpPr>
        <p:grpSpPr>
          <a:xfrm>
            <a:off x="1466828" y="2559662"/>
            <a:ext cx="3308256" cy="435809"/>
            <a:chOff x="1650181" y="2513338"/>
            <a:chExt cx="3721788" cy="490285"/>
          </a:xfrm>
        </p:grpSpPr>
        <p:sp>
          <p:nvSpPr>
            <p:cNvPr id="59" name="Freeform 15"/>
            <p:cNvSpPr>
              <a:spLocks/>
            </p:cNvSpPr>
            <p:nvPr/>
          </p:nvSpPr>
          <p:spPr bwMode="auto">
            <a:xfrm flipH="1">
              <a:off x="1650181" y="2630075"/>
              <a:ext cx="710038" cy="373548"/>
            </a:xfrm>
            <a:custGeom>
              <a:avLst/>
              <a:gdLst>
                <a:gd name="T0" fmla="*/ 2147483647 w 652"/>
                <a:gd name="T1" fmla="*/ 2147483647 h 381"/>
                <a:gd name="T2" fmla="*/ 2147483647 w 652"/>
                <a:gd name="T3" fmla="*/ 2147483647 h 381"/>
                <a:gd name="T4" fmla="*/ 2147483647 w 652"/>
                <a:gd name="T5" fmla="*/ 2147483647 h 381"/>
                <a:gd name="T6" fmla="*/ 2147483647 w 652"/>
                <a:gd name="T7" fmla="*/ 2147483647 h 381"/>
                <a:gd name="T8" fmla="*/ 2147483647 w 652"/>
                <a:gd name="T9" fmla="*/ 2147483647 h 381"/>
                <a:gd name="T10" fmla="*/ 2147483647 w 652"/>
                <a:gd name="T11" fmla="*/ 2147483647 h 381"/>
                <a:gd name="T12" fmla="*/ 2147483647 w 652"/>
                <a:gd name="T13" fmla="*/ 2147483647 h 381"/>
                <a:gd name="T14" fmla="*/ 2147483647 w 652"/>
                <a:gd name="T15" fmla="*/ 2147483647 h 381"/>
                <a:gd name="T16" fmla="*/ 2147483647 w 652"/>
                <a:gd name="T17" fmla="*/ 2147483647 h 381"/>
                <a:gd name="T18" fmla="*/ 2147483647 w 652"/>
                <a:gd name="T19" fmla="*/ 2147483647 h 381"/>
                <a:gd name="T20" fmla="*/ 2147483647 w 652"/>
                <a:gd name="T21" fmla="*/ 2147483647 h 381"/>
                <a:gd name="T22" fmla="*/ 2147483647 w 652"/>
                <a:gd name="T23" fmla="*/ 2147483647 h 381"/>
                <a:gd name="T24" fmla="*/ 2147483647 w 652"/>
                <a:gd name="T25" fmla="*/ 0 h 381"/>
                <a:gd name="T26" fmla="*/ 2147483647 w 652"/>
                <a:gd name="T27" fmla="*/ 2147483647 h 381"/>
                <a:gd name="T28" fmla="*/ 2147483647 w 652"/>
                <a:gd name="T29" fmla="*/ 2147483647 h 381"/>
                <a:gd name="T30" fmla="*/ 2147483647 w 652"/>
                <a:gd name="T31" fmla="*/ 2147483647 h 381"/>
                <a:gd name="T32" fmla="*/ 2147483647 w 652"/>
                <a:gd name="T33" fmla="*/ 2147483647 h 381"/>
                <a:gd name="T34" fmla="*/ 2147483647 w 652"/>
                <a:gd name="T35" fmla="*/ 2147483647 h 381"/>
                <a:gd name="T36" fmla="*/ 2147483647 w 652"/>
                <a:gd name="T37" fmla="*/ 2147483647 h 381"/>
                <a:gd name="T38" fmla="*/ 2147483647 w 652"/>
                <a:gd name="T39" fmla="*/ 2147483647 h 381"/>
                <a:gd name="T40" fmla="*/ 2147483647 w 652"/>
                <a:gd name="T41" fmla="*/ 2147483647 h 381"/>
                <a:gd name="T42" fmla="*/ 2147483647 w 652"/>
                <a:gd name="T43" fmla="*/ 2147483647 h 381"/>
                <a:gd name="T44" fmla="*/ 2147483647 w 652"/>
                <a:gd name="T45" fmla="*/ 2147483647 h 381"/>
                <a:gd name="T46" fmla="*/ 2147483647 w 652"/>
                <a:gd name="T47" fmla="*/ 2147483647 h 381"/>
                <a:gd name="T48" fmla="*/ 2147483647 w 652"/>
                <a:gd name="T49" fmla="*/ 2147483647 h 381"/>
                <a:gd name="T50" fmla="*/ 2147483647 w 652"/>
                <a:gd name="T51" fmla="*/ 2147483647 h 381"/>
                <a:gd name="T52" fmla="*/ 2147483647 w 652"/>
                <a:gd name="T53" fmla="*/ 2147483647 h 381"/>
                <a:gd name="T54" fmla="*/ 2147483647 w 652"/>
                <a:gd name="T55" fmla="*/ 2147483647 h 381"/>
                <a:gd name="T56" fmla="*/ 2147483647 w 652"/>
                <a:gd name="T57" fmla="*/ 2147483647 h 381"/>
                <a:gd name="T58" fmla="*/ 2147483647 w 652"/>
                <a:gd name="T59" fmla="*/ 2147483647 h 381"/>
                <a:gd name="T60" fmla="*/ 2147483647 w 652"/>
                <a:gd name="T61" fmla="*/ 2147483647 h 381"/>
                <a:gd name="T62" fmla="*/ 2147483647 w 652"/>
                <a:gd name="T63" fmla="*/ 2147483647 h 381"/>
                <a:gd name="T64" fmla="*/ 2147483647 w 652"/>
                <a:gd name="T65" fmla="*/ 2147483647 h 381"/>
                <a:gd name="T66" fmla="*/ 2147483647 w 652"/>
                <a:gd name="T67" fmla="*/ 2147483647 h 381"/>
                <a:gd name="T68" fmla="*/ 2147483647 w 652"/>
                <a:gd name="T69" fmla="*/ 2147483647 h 381"/>
                <a:gd name="T70" fmla="*/ 2147483647 w 652"/>
                <a:gd name="T71" fmla="*/ 2147483647 h 381"/>
                <a:gd name="T72" fmla="*/ 2147483647 w 652"/>
                <a:gd name="T73" fmla="*/ 2147483647 h 381"/>
                <a:gd name="T74" fmla="*/ 2147483647 w 652"/>
                <a:gd name="T75" fmla="*/ 2147483647 h 381"/>
                <a:gd name="T76" fmla="*/ 2147483647 w 652"/>
                <a:gd name="T77" fmla="*/ 2147483647 h 381"/>
                <a:gd name="T78" fmla="*/ 2147483647 w 652"/>
                <a:gd name="T79" fmla="*/ 2147483647 h 381"/>
                <a:gd name="T80" fmla="*/ 2147483647 w 652"/>
                <a:gd name="T81" fmla="*/ 2147483647 h 381"/>
                <a:gd name="T82" fmla="*/ 2147483647 w 652"/>
                <a:gd name="T83" fmla="*/ 2147483647 h 381"/>
                <a:gd name="T84" fmla="*/ 2147483647 w 652"/>
                <a:gd name="T85" fmla="*/ 2147483647 h 381"/>
                <a:gd name="T86" fmla="*/ 2147483647 w 652"/>
                <a:gd name="T87" fmla="*/ 2147483647 h 381"/>
                <a:gd name="T88" fmla="*/ 2147483647 w 652"/>
                <a:gd name="T89" fmla="*/ 2147483647 h 381"/>
                <a:gd name="T90" fmla="*/ 2147483647 w 652"/>
                <a:gd name="T91" fmla="*/ 2147483647 h 381"/>
                <a:gd name="T92" fmla="*/ 2147483647 w 652"/>
                <a:gd name="T93" fmla="*/ 2147483647 h 381"/>
                <a:gd name="T94" fmla="*/ 2147483647 w 652"/>
                <a:gd name="T95" fmla="*/ 2147483647 h 381"/>
                <a:gd name="T96" fmla="*/ 2147483647 w 652"/>
                <a:gd name="T97" fmla="*/ 2147483647 h 381"/>
                <a:gd name="T98" fmla="*/ 0 w 652"/>
                <a:gd name="T99" fmla="*/ 2147483647 h 3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2"/>
                <a:gd name="T151" fmla="*/ 0 h 381"/>
                <a:gd name="T152" fmla="*/ 652 w 652"/>
                <a:gd name="T153" fmla="*/ 381 h 3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2" h="381">
                  <a:moveTo>
                    <a:pt x="0" y="377"/>
                  </a:moveTo>
                  <a:lnTo>
                    <a:pt x="13" y="375"/>
                  </a:lnTo>
                  <a:lnTo>
                    <a:pt x="27" y="373"/>
                  </a:lnTo>
                  <a:lnTo>
                    <a:pt x="40" y="370"/>
                  </a:lnTo>
                  <a:lnTo>
                    <a:pt x="54" y="367"/>
                  </a:lnTo>
                  <a:lnTo>
                    <a:pt x="67" y="361"/>
                  </a:lnTo>
                  <a:lnTo>
                    <a:pt x="80" y="355"/>
                  </a:lnTo>
                  <a:lnTo>
                    <a:pt x="93" y="347"/>
                  </a:lnTo>
                  <a:lnTo>
                    <a:pt x="107" y="336"/>
                  </a:lnTo>
                  <a:lnTo>
                    <a:pt x="120" y="324"/>
                  </a:lnTo>
                  <a:lnTo>
                    <a:pt x="133" y="308"/>
                  </a:lnTo>
                  <a:lnTo>
                    <a:pt x="147" y="291"/>
                  </a:lnTo>
                  <a:lnTo>
                    <a:pt x="159" y="270"/>
                  </a:lnTo>
                  <a:lnTo>
                    <a:pt x="173" y="247"/>
                  </a:lnTo>
                  <a:lnTo>
                    <a:pt x="186" y="221"/>
                  </a:lnTo>
                  <a:lnTo>
                    <a:pt x="200" y="194"/>
                  </a:lnTo>
                  <a:lnTo>
                    <a:pt x="213" y="166"/>
                  </a:lnTo>
                  <a:lnTo>
                    <a:pt x="227" y="136"/>
                  </a:lnTo>
                  <a:lnTo>
                    <a:pt x="239" y="108"/>
                  </a:lnTo>
                  <a:lnTo>
                    <a:pt x="253" y="80"/>
                  </a:lnTo>
                  <a:lnTo>
                    <a:pt x="266" y="56"/>
                  </a:lnTo>
                  <a:lnTo>
                    <a:pt x="279" y="34"/>
                  </a:lnTo>
                  <a:lnTo>
                    <a:pt x="293" y="17"/>
                  </a:lnTo>
                  <a:lnTo>
                    <a:pt x="306" y="6"/>
                  </a:lnTo>
                  <a:lnTo>
                    <a:pt x="320" y="0"/>
                  </a:lnTo>
                  <a:lnTo>
                    <a:pt x="332" y="0"/>
                  </a:lnTo>
                  <a:lnTo>
                    <a:pt x="346" y="6"/>
                  </a:lnTo>
                  <a:lnTo>
                    <a:pt x="359" y="17"/>
                  </a:lnTo>
                  <a:lnTo>
                    <a:pt x="373" y="34"/>
                  </a:lnTo>
                  <a:lnTo>
                    <a:pt x="386" y="56"/>
                  </a:lnTo>
                  <a:lnTo>
                    <a:pt x="398" y="80"/>
                  </a:lnTo>
                  <a:lnTo>
                    <a:pt x="412" y="108"/>
                  </a:lnTo>
                  <a:lnTo>
                    <a:pt x="425" y="136"/>
                  </a:lnTo>
                  <a:lnTo>
                    <a:pt x="439" y="166"/>
                  </a:lnTo>
                  <a:lnTo>
                    <a:pt x="452" y="194"/>
                  </a:lnTo>
                  <a:lnTo>
                    <a:pt x="466" y="221"/>
                  </a:lnTo>
                  <a:lnTo>
                    <a:pt x="479" y="247"/>
                  </a:lnTo>
                  <a:lnTo>
                    <a:pt x="492" y="270"/>
                  </a:lnTo>
                  <a:lnTo>
                    <a:pt x="505" y="291"/>
                  </a:lnTo>
                  <a:lnTo>
                    <a:pt x="519" y="308"/>
                  </a:lnTo>
                  <a:lnTo>
                    <a:pt x="532" y="324"/>
                  </a:lnTo>
                  <a:lnTo>
                    <a:pt x="545" y="336"/>
                  </a:lnTo>
                  <a:lnTo>
                    <a:pt x="559" y="347"/>
                  </a:lnTo>
                  <a:lnTo>
                    <a:pt x="571" y="355"/>
                  </a:lnTo>
                  <a:lnTo>
                    <a:pt x="585" y="361"/>
                  </a:lnTo>
                  <a:lnTo>
                    <a:pt x="598" y="367"/>
                  </a:lnTo>
                  <a:lnTo>
                    <a:pt x="612" y="370"/>
                  </a:lnTo>
                  <a:lnTo>
                    <a:pt x="625" y="373"/>
                  </a:lnTo>
                  <a:lnTo>
                    <a:pt x="639" y="375"/>
                  </a:lnTo>
                  <a:lnTo>
                    <a:pt x="651" y="377"/>
                  </a:lnTo>
                  <a:lnTo>
                    <a:pt x="651" y="380"/>
                  </a:lnTo>
                  <a:lnTo>
                    <a:pt x="639" y="380"/>
                  </a:lnTo>
                  <a:lnTo>
                    <a:pt x="625" y="380"/>
                  </a:lnTo>
                  <a:lnTo>
                    <a:pt x="612" y="380"/>
                  </a:lnTo>
                  <a:lnTo>
                    <a:pt x="598" y="380"/>
                  </a:lnTo>
                  <a:lnTo>
                    <a:pt x="585" y="380"/>
                  </a:lnTo>
                  <a:lnTo>
                    <a:pt x="571" y="380"/>
                  </a:lnTo>
                  <a:lnTo>
                    <a:pt x="559" y="380"/>
                  </a:lnTo>
                  <a:lnTo>
                    <a:pt x="545" y="380"/>
                  </a:lnTo>
                  <a:lnTo>
                    <a:pt x="532" y="380"/>
                  </a:lnTo>
                  <a:lnTo>
                    <a:pt x="519" y="380"/>
                  </a:lnTo>
                  <a:lnTo>
                    <a:pt x="505" y="380"/>
                  </a:lnTo>
                  <a:lnTo>
                    <a:pt x="492" y="380"/>
                  </a:lnTo>
                  <a:lnTo>
                    <a:pt x="479" y="380"/>
                  </a:lnTo>
                  <a:lnTo>
                    <a:pt x="466" y="380"/>
                  </a:lnTo>
                  <a:lnTo>
                    <a:pt x="452" y="380"/>
                  </a:lnTo>
                  <a:lnTo>
                    <a:pt x="439" y="380"/>
                  </a:lnTo>
                  <a:lnTo>
                    <a:pt x="425" y="380"/>
                  </a:lnTo>
                  <a:lnTo>
                    <a:pt x="412" y="380"/>
                  </a:lnTo>
                  <a:lnTo>
                    <a:pt x="398" y="380"/>
                  </a:lnTo>
                  <a:lnTo>
                    <a:pt x="386" y="380"/>
                  </a:lnTo>
                  <a:lnTo>
                    <a:pt x="373" y="380"/>
                  </a:lnTo>
                  <a:lnTo>
                    <a:pt x="359" y="380"/>
                  </a:lnTo>
                  <a:lnTo>
                    <a:pt x="346" y="380"/>
                  </a:lnTo>
                  <a:lnTo>
                    <a:pt x="332" y="380"/>
                  </a:lnTo>
                  <a:lnTo>
                    <a:pt x="320" y="380"/>
                  </a:lnTo>
                  <a:lnTo>
                    <a:pt x="306" y="380"/>
                  </a:lnTo>
                  <a:lnTo>
                    <a:pt x="293" y="380"/>
                  </a:lnTo>
                  <a:lnTo>
                    <a:pt x="279" y="380"/>
                  </a:lnTo>
                  <a:lnTo>
                    <a:pt x="266" y="380"/>
                  </a:lnTo>
                  <a:lnTo>
                    <a:pt x="253" y="380"/>
                  </a:lnTo>
                  <a:lnTo>
                    <a:pt x="239" y="380"/>
                  </a:lnTo>
                  <a:lnTo>
                    <a:pt x="227" y="380"/>
                  </a:lnTo>
                  <a:lnTo>
                    <a:pt x="213" y="380"/>
                  </a:lnTo>
                  <a:lnTo>
                    <a:pt x="200" y="380"/>
                  </a:lnTo>
                  <a:lnTo>
                    <a:pt x="186" y="380"/>
                  </a:lnTo>
                  <a:lnTo>
                    <a:pt x="173" y="380"/>
                  </a:lnTo>
                  <a:lnTo>
                    <a:pt x="159" y="380"/>
                  </a:lnTo>
                  <a:lnTo>
                    <a:pt x="147" y="380"/>
                  </a:lnTo>
                  <a:lnTo>
                    <a:pt x="133" y="380"/>
                  </a:lnTo>
                  <a:lnTo>
                    <a:pt x="120" y="380"/>
                  </a:lnTo>
                  <a:lnTo>
                    <a:pt x="107" y="380"/>
                  </a:lnTo>
                  <a:lnTo>
                    <a:pt x="93" y="380"/>
                  </a:lnTo>
                  <a:lnTo>
                    <a:pt x="80" y="380"/>
                  </a:lnTo>
                  <a:lnTo>
                    <a:pt x="67" y="380"/>
                  </a:lnTo>
                  <a:lnTo>
                    <a:pt x="54" y="380"/>
                  </a:lnTo>
                  <a:lnTo>
                    <a:pt x="40" y="380"/>
                  </a:lnTo>
                  <a:lnTo>
                    <a:pt x="27" y="380"/>
                  </a:lnTo>
                  <a:lnTo>
                    <a:pt x="13" y="380"/>
                  </a:lnTo>
                  <a:lnTo>
                    <a:pt x="0" y="380"/>
                  </a:lnTo>
                  <a:lnTo>
                    <a:pt x="0" y="377"/>
                  </a:lnTo>
                </a:path>
              </a:pathLst>
            </a:custGeom>
            <a:noFill/>
            <a:ln w="28575" cap="rnd">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1067" b="1"/>
            </a:p>
          </p:txBody>
        </p:sp>
        <p:sp>
          <p:nvSpPr>
            <p:cNvPr id="131" name="Freeform 15"/>
            <p:cNvSpPr>
              <a:spLocks/>
            </p:cNvSpPr>
            <p:nvPr/>
          </p:nvSpPr>
          <p:spPr bwMode="auto">
            <a:xfrm flipH="1">
              <a:off x="2822681" y="2513338"/>
              <a:ext cx="1031450" cy="490285"/>
            </a:xfrm>
            <a:custGeom>
              <a:avLst/>
              <a:gdLst>
                <a:gd name="T0" fmla="*/ 2147483647 w 652"/>
                <a:gd name="T1" fmla="*/ 2147483647 h 381"/>
                <a:gd name="T2" fmla="*/ 2147483647 w 652"/>
                <a:gd name="T3" fmla="*/ 2147483647 h 381"/>
                <a:gd name="T4" fmla="*/ 2147483647 w 652"/>
                <a:gd name="T5" fmla="*/ 2147483647 h 381"/>
                <a:gd name="T6" fmla="*/ 2147483647 w 652"/>
                <a:gd name="T7" fmla="*/ 2147483647 h 381"/>
                <a:gd name="T8" fmla="*/ 2147483647 w 652"/>
                <a:gd name="T9" fmla="*/ 2147483647 h 381"/>
                <a:gd name="T10" fmla="*/ 2147483647 w 652"/>
                <a:gd name="T11" fmla="*/ 2147483647 h 381"/>
                <a:gd name="T12" fmla="*/ 2147483647 w 652"/>
                <a:gd name="T13" fmla="*/ 2147483647 h 381"/>
                <a:gd name="T14" fmla="*/ 2147483647 w 652"/>
                <a:gd name="T15" fmla="*/ 2147483647 h 381"/>
                <a:gd name="T16" fmla="*/ 2147483647 w 652"/>
                <a:gd name="T17" fmla="*/ 2147483647 h 381"/>
                <a:gd name="T18" fmla="*/ 2147483647 w 652"/>
                <a:gd name="T19" fmla="*/ 2147483647 h 381"/>
                <a:gd name="T20" fmla="*/ 2147483647 w 652"/>
                <a:gd name="T21" fmla="*/ 2147483647 h 381"/>
                <a:gd name="T22" fmla="*/ 2147483647 w 652"/>
                <a:gd name="T23" fmla="*/ 2147483647 h 381"/>
                <a:gd name="T24" fmla="*/ 2147483647 w 652"/>
                <a:gd name="T25" fmla="*/ 0 h 381"/>
                <a:gd name="T26" fmla="*/ 2147483647 w 652"/>
                <a:gd name="T27" fmla="*/ 2147483647 h 381"/>
                <a:gd name="T28" fmla="*/ 2147483647 w 652"/>
                <a:gd name="T29" fmla="*/ 2147483647 h 381"/>
                <a:gd name="T30" fmla="*/ 2147483647 w 652"/>
                <a:gd name="T31" fmla="*/ 2147483647 h 381"/>
                <a:gd name="T32" fmla="*/ 2147483647 w 652"/>
                <a:gd name="T33" fmla="*/ 2147483647 h 381"/>
                <a:gd name="T34" fmla="*/ 2147483647 w 652"/>
                <a:gd name="T35" fmla="*/ 2147483647 h 381"/>
                <a:gd name="T36" fmla="*/ 2147483647 w 652"/>
                <a:gd name="T37" fmla="*/ 2147483647 h 381"/>
                <a:gd name="T38" fmla="*/ 2147483647 w 652"/>
                <a:gd name="T39" fmla="*/ 2147483647 h 381"/>
                <a:gd name="T40" fmla="*/ 2147483647 w 652"/>
                <a:gd name="T41" fmla="*/ 2147483647 h 381"/>
                <a:gd name="T42" fmla="*/ 2147483647 w 652"/>
                <a:gd name="T43" fmla="*/ 2147483647 h 381"/>
                <a:gd name="T44" fmla="*/ 2147483647 w 652"/>
                <a:gd name="T45" fmla="*/ 2147483647 h 381"/>
                <a:gd name="T46" fmla="*/ 2147483647 w 652"/>
                <a:gd name="T47" fmla="*/ 2147483647 h 381"/>
                <a:gd name="T48" fmla="*/ 2147483647 w 652"/>
                <a:gd name="T49" fmla="*/ 2147483647 h 381"/>
                <a:gd name="T50" fmla="*/ 2147483647 w 652"/>
                <a:gd name="T51" fmla="*/ 2147483647 h 381"/>
                <a:gd name="T52" fmla="*/ 2147483647 w 652"/>
                <a:gd name="T53" fmla="*/ 2147483647 h 381"/>
                <a:gd name="T54" fmla="*/ 2147483647 w 652"/>
                <a:gd name="T55" fmla="*/ 2147483647 h 381"/>
                <a:gd name="T56" fmla="*/ 2147483647 w 652"/>
                <a:gd name="T57" fmla="*/ 2147483647 h 381"/>
                <a:gd name="T58" fmla="*/ 2147483647 w 652"/>
                <a:gd name="T59" fmla="*/ 2147483647 h 381"/>
                <a:gd name="T60" fmla="*/ 2147483647 w 652"/>
                <a:gd name="T61" fmla="*/ 2147483647 h 381"/>
                <a:gd name="T62" fmla="*/ 2147483647 w 652"/>
                <a:gd name="T63" fmla="*/ 2147483647 h 381"/>
                <a:gd name="T64" fmla="*/ 2147483647 w 652"/>
                <a:gd name="T65" fmla="*/ 2147483647 h 381"/>
                <a:gd name="T66" fmla="*/ 2147483647 w 652"/>
                <a:gd name="T67" fmla="*/ 2147483647 h 381"/>
                <a:gd name="T68" fmla="*/ 2147483647 w 652"/>
                <a:gd name="T69" fmla="*/ 2147483647 h 381"/>
                <a:gd name="T70" fmla="*/ 2147483647 w 652"/>
                <a:gd name="T71" fmla="*/ 2147483647 h 381"/>
                <a:gd name="T72" fmla="*/ 2147483647 w 652"/>
                <a:gd name="T73" fmla="*/ 2147483647 h 381"/>
                <a:gd name="T74" fmla="*/ 2147483647 w 652"/>
                <a:gd name="T75" fmla="*/ 2147483647 h 381"/>
                <a:gd name="T76" fmla="*/ 2147483647 w 652"/>
                <a:gd name="T77" fmla="*/ 2147483647 h 381"/>
                <a:gd name="T78" fmla="*/ 2147483647 w 652"/>
                <a:gd name="T79" fmla="*/ 2147483647 h 381"/>
                <a:gd name="T80" fmla="*/ 2147483647 w 652"/>
                <a:gd name="T81" fmla="*/ 2147483647 h 381"/>
                <a:gd name="T82" fmla="*/ 2147483647 w 652"/>
                <a:gd name="T83" fmla="*/ 2147483647 h 381"/>
                <a:gd name="T84" fmla="*/ 2147483647 w 652"/>
                <a:gd name="T85" fmla="*/ 2147483647 h 381"/>
                <a:gd name="T86" fmla="*/ 2147483647 w 652"/>
                <a:gd name="T87" fmla="*/ 2147483647 h 381"/>
                <a:gd name="T88" fmla="*/ 2147483647 w 652"/>
                <a:gd name="T89" fmla="*/ 2147483647 h 381"/>
                <a:gd name="T90" fmla="*/ 2147483647 w 652"/>
                <a:gd name="T91" fmla="*/ 2147483647 h 381"/>
                <a:gd name="T92" fmla="*/ 2147483647 w 652"/>
                <a:gd name="T93" fmla="*/ 2147483647 h 381"/>
                <a:gd name="T94" fmla="*/ 2147483647 w 652"/>
                <a:gd name="T95" fmla="*/ 2147483647 h 381"/>
                <a:gd name="T96" fmla="*/ 2147483647 w 652"/>
                <a:gd name="T97" fmla="*/ 2147483647 h 381"/>
                <a:gd name="T98" fmla="*/ 0 w 652"/>
                <a:gd name="T99" fmla="*/ 2147483647 h 3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2"/>
                <a:gd name="T151" fmla="*/ 0 h 381"/>
                <a:gd name="T152" fmla="*/ 652 w 652"/>
                <a:gd name="T153" fmla="*/ 381 h 3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2" h="381">
                  <a:moveTo>
                    <a:pt x="0" y="377"/>
                  </a:moveTo>
                  <a:lnTo>
                    <a:pt x="13" y="375"/>
                  </a:lnTo>
                  <a:lnTo>
                    <a:pt x="27" y="373"/>
                  </a:lnTo>
                  <a:lnTo>
                    <a:pt x="40" y="370"/>
                  </a:lnTo>
                  <a:lnTo>
                    <a:pt x="54" y="367"/>
                  </a:lnTo>
                  <a:lnTo>
                    <a:pt x="67" y="361"/>
                  </a:lnTo>
                  <a:lnTo>
                    <a:pt x="80" y="355"/>
                  </a:lnTo>
                  <a:lnTo>
                    <a:pt x="93" y="347"/>
                  </a:lnTo>
                  <a:lnTo>
                    <a:pt x="107" y="336"/>
                  </a:lnTo>
                  <a:lnTo>
                    <a:pt x="120" y="324"/>
                  </a:lnTo>
                  <a:lnTo>
                    <a:pt x="133" y="308"/>
                  </a:lnTo>
                  <a:lnTo>
                    <a:pt x="147" y="291"/>
                  </a:lnTo>
                  <a:lnTo>
                    <a:pt x="159" y="270"/>
                  </a:lnTo>
                  <a:lnTo>
                    <a:pt x="173" y="247"/>
                  </a:lnTo>
                  <a:lnTo>
                    <a:pt x="186" y="221"/>
                  </a:lnTo>
                  <a:lnTo>
                    <a:pt x="200" y="194"/>
                  </a:lnTo>
                  <a:lnTo>
                    <a:pt x="213" y="166"/>
                  </a:lnTo>
                  <a:lnTo>
                    <a:pt x="227" y="136"/>
                  </a:lnTo>
                  <a:lnTo>
                    <a:pt x="239" y="108"/>
                  </a:lnTo>
                  <a:lnTo>
                    <a:pt x="253" y="80"/>
                  </a:lnTo>
                  <a:lnTo>
                    <a:pt x="266" y="56"/>
                  </a:lnTo>
                  <a:lnTo>
                    <a:pt x="279" y="34"/>
                  </a:lnTo>
                  <a:lnTo>
                    <a:pt x="293" y="17"/>
                  </a:lnTo>
                  <a:lnTo>
                    <a:pt x="306" y="6"/>
                  </a:lnTo>
                  <a:lnTo>
                    <a:pt x="320" y="0"/>
                  </a:lnTo>
                  <a:lnTo>
                    <a:pt x="332" y="0"/>
                  </a:lnTo>
                  <a:lnTo>
                    <a:pt x="346" y="6"/>
                  </a:lnTo>
                  <a:lnTo>
                    <a:pt x="359" y="17"/>
                  </a:lnTo>
                  <a:lnTo>
                    <a:pt x="373" y="34"/>
                  </a:lnTo>
                  <a:lnTo>
                    <a:pt x="386" y="56"/>
                  </a:lnTo>
                  <a:lnTo>
                    <a:pt x="398" y="80"/>
                  </a:lnTo>
                  <a:lnTo>
                    <a:pt x="412" y="108"/>
                  </a:lnTo>
                  <a:lnTo>
                    <a:pt x="425" y="136"/>
                  </a:lnTo>
                  <a:lnTo>
                    <a:pt x="439" y="166"/>
                  </a:lnTo>
                  <a:lnTo>
                    <a:pt x="452" y="194"/>
                  </a:lnTo>
                  <a:lnTo>
                    <a:pt x="466" y="221"/>
                  </a:lnTo>
                  <a:lnTo>
                    <a:pt x="479" y="247"/>
                  </a:lnTo>
                  <a:lnTo>
                    <a:pt x="492" y="270"/>
                  </a:lnTo>
                  <a:lnTo>
                    <a:pt x="505" y="291"/>
                  </a:lnTo>
                  <a:lnTo>
                    <a:pt x="519" y="308"/>
                  </a:lnTo>
                  <a:lnTo>
                    <a:pt x="532" y="324"/>
                  </a:lnTo>
                  <a:lnTo>
                    <a:pt x="545" y="336"/>
                  </a:lnTo>
                  <a:lnTo>
                    <a:pt x="559" y="347"/>
                  </a:lnTo>
                  <a:lnTo>
                    <a:pt x="571" y="355"/>
                  </a:lnTo>
                  <a:lnTo>
                    <a:pt x="585" y="361"/>
                  </a:lnTo>
                  <a:lnTo>
                    <a:pt x="598" y="367"/>
                  </a:lnTo>
                  <a:lnTo>
                    <a:pt x="612" y="370"/>
                  </a:lnTo>
                  <a:lnTo>
                    <a:pt x="625" y="373"/>
                  </a:lnTo>
                  <a:lnTo>
                    <a:pt x="639" y="375"/>
                  </a:lnTo>
                  <a:lnTo>
                    <a:pt x="651" y="377"/>
                  </a:lnTo>
                  <a:lnTo>
                    <a:pt x="651" y="380"/>
                  </a:lnTo>
                  <a:lnTo>
                    <a:pt x="639" y="380"/>
                  </a:lnTo>
                  <a:lnTo>
                    <a:pt x="625" y="380"/>
                  </a:lnTo>
                  <a:lnTo>
                    <a:pt x="612" y="380"/>
                  </a:lnTo>
                  <a:lnTo>
                    <a:pt x="598" y="380"/>
                  </a:lnTo>
                  <a:lnTo>
                    <a:pt x="585" y="380"/>
                  </a:lnTo>
                  <a:lnTo>
                    <a:pt x="571" y="380"/>
                  </a:lnTo>
                  <a:lnTo>
                    <a:pt x="559" y="380"/>
                  </a:lnTo>
                  <a:lnTo>
                    <a:pt x="545" y="380"/>
                  </a:lnTo>
                  <a:lnTo>
                    <a:pt x="532" y="380"/>
                  </a:lnTo>
                  <a:lnTo>
                    <a:pt x="519" y="380"/>
                  </a:lnTo>
                  <a:lnTo>
                    <a:pt x="505" y="380"/>
                  </a:lnTo>
                  <a:lnTo>
                    <a:pt x="492" y="380"/>
                  </a:lnTo>
                  <a:lnTo>
                    <a:pt x="479" y="380"/>
                  </a:lnTo>
                  <a:lnTo>
                    <a:pt x="466" y="380"/>
                  </a:lnTo>
                  <a:lnTo>
                    <a:pt x="452" y="380"/>
                  </a:lnTo>
                  <a:lnTo>
                    <a:pt x="439" y="380"/>
                  </a:lnTo>
                  <a:lnTo>
                    <a:pt x="425" y="380"/>
                  </a:lnTo>
                  <a:lnTo>
                    <a:pt x="412" y="380"/>
                  </a:lnTo>
                  <a:lnTo>
                    <a:pt x="398" y="380"/>
                  </a:lnTo>
                  <a:lnTo>
                    <a:pt x="386" y="380"/>
                  </a:lnTo>
                  <a:lnTo>
                    <a:pt x="373" y="380"/>
                  </a:lnTo>
                  <a:lnTo>
                    <a:pt x="359" y="380"/>
                  </a:lnTo>
                  <a:lnTo>
                    <a:pt x="346" y="380"/>
                  </a:lnTo>
                  <a:lnTo>
                    <a:pt x="332" y="380"/>
                  </a:lnTo>
                  <a:lnTo>
                    <a:pt x="320" y="380"/>
                  </a:lnTo>
                  <a:lnTo>
                    <a:pt x="306" y="380"/>
                  </a:lnTo>
                  <a:lnTo>
                    <a:pt x="293" y="380"/>
                  </a:lnTo>
                  <a:lnTo>
                    <a:pt x="279" y="380"/>
                  </a:lnTo>
                  <a:lnTo>
                    <a:pt x="266" y="380"/>
                  </a:lnTo>
                  <a:lnTo>
                    <a:pt x="253" y="380"/>
                  </a:lnTo>
                  <a:lnTo>
                    <a:pt x="239" y="380"/>
                  </a:lnTo>
                  <a:lnTo>
                    <a:pt x="227" y="380"/>
                  </a:lnTo>
                  <a:lnTo>
                    <a:pt x="213" y="380"/>
                  </a:lnTo>
                  <a:lnTo>
                    <a:pt x="200" y="380"/>
                  </a:lnTo>
                  <a:lnTo>
                    <a:pt x="186" y="380"/>
                  </a:lnTo>
                  <a:lnTo>
                    <a:pt x="173" y="380"/>
                  </a:lnTo>
                  <a:lnTo>
                    <a:pt x="159" y="380"/>
                  </a:lnTo>
                  <a:lnTo>
                    <a:pt x="147" y="380"/>
                  </a:lnTo>
                  <a:lnTo>
                    <a:pt x="133" y="380"/>
                  </a:lnTo>
                  <a:lnTo>
                    <a:pt x="120" y="380"/>
                  </a:lnTo>
                  <a:lnTo>
                    <a:pt x="107" y="380"/>
                  </a:lnTo>
                  <a:lnTo>
                    <a:pt x="93" y="380"/>
                  </a:lnTo>
                  <a:lnTo>
                    <a:pt x="80" y="380"/>
                  </a:lnTo>
                  <a:lnTo>
                    <a:pt x="67" y="380"/>
                  </a:lnTo>
                  <a:lnTo>
                    <a:pt x="54" y="380"/>
                  </a:lnTo>
                  <a:lnTo>
                    <a:pt x="40" y="380"/>
                  </a:lnTo>
                  <a:lnTo>
                    <a:pt x="27" y="380"/>
                  </a:lnTo>
                  <a:lnTo>
                    <a:pt x="13" y="380"/>
                  </a:lnTo>
                  <a:lnTo>
                    <a:pt x="0" y="380"/>
                  </a:lnTo>
                  <a:lnTo>
                    <a:pt x="0" y="377"/>
                  </a:lnTo>
                </a:path>
              </a:pathLst>
            </a:custGeom>
            <a:noFill/>
            <a:ln w="28575" cap="rnd">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1067" b="1"/>
            </a:p>
          </p:txBody>
        </p:sp>
        <p:sp>
          <p:nvSpPr>
            <p:cNvPr id="132" name="Freeform 15"/>
            <p:cNvSpPr>
              <a:spLocks/>
            </p:cNvSpPr>
            <p:nvPr/>
          </p:nvSpPr>
          <p:spPr bwMode="auto">
            <a:xfrm flipH="1">
              <a:off x="3980595" y="2513338"/>
              <a:ext cx="1391374" cy="490285"/>
            </a:xfrm>
            <a:custGeom>
              <a:avLst/>
              <a:gdLst>
                <a:gd name="T0" fmla="*/ 2147483647 w 652"/>
                <a:gd name="T1" fmla="*/ 2147483647 h 381"/>
                <a:gd name="T2" fmla="*/ 2147483647 w 652"/>
                <a:gd name="T3" fmla="*/ 2147483647 h 381"/>
                <a:gd name="T4" fmla="*/ 2147483647 w 652"/>
                <a:gd name="T5" fmla="*/ 2147483647 h 381"/>
                <a:gd name="T6" fmla="*/ 2147483647 w 652"/>
                <a:gd name="T7" fmla="*/ 2147483647 h 381"/>
                <a:gd name="T8" fmla="*/ 2147483647 w 652"/>
                <a:gd name="T9" fmla="*/ 2147483647 h 381"/>
                <a:gd name="T10" fmla="*/ 2147483647 w 652"/>
                <a:gd name="T11" fmla="*/ 2147483647 h 381"/>
                <a:gd name="T12" fmla="*/ 2147483647 w 652"/>
                <a:gd name="T13" fmla="*/ 2147483647 h 381"/>
                <a:gd name="T14" fmla="*/ 2147483647 w 652"/>
                <a:gd name="T15" fmla="*/ 2147483647 h 381"/>
                <a:gd name="T16" fmla="*/ 2147483647 w 652"/>
                <a:gd name="T17" fmla="*/ 2147483647 h 381"/>
                <a:gd name="T18" fmla="*/ 2147483647 w 652"/>
                <a:gd name="T19" fmla="*/ 2147483647 h 381"/>
                <a:gd name="T20" fmla="*/ 2147483647 w 652"/>
                <a:gd name="T21" fmla="*/ 2147483647 h 381"/>
                <a:gd name="T22" fmla="*/ 2147483647 w 652"/>
                <a:gd name="T23" fmla="*/ 2147483647 h 381"/>
                <a:gd name="T24" fmla="*/ 2147483647 w 652"/>
                <a:gd name="T25" fmla="*/ 0 h 381"/>
                <a:gd name="T26" fmla="*/ 2147483647 w 652"/>
                <a:gd name="T27" fmla="*/ 2147483647 h 381"/>
                <a:gd name="T28" fmla="*/ 2147483647 w 652"/>
                <a:gd name="T29" fmla="*/ 2147483647 h 381"/>
                <a:gd name="T30" fmla="*/ 2147483647 w 652"/>
                <a:gd name="T31" fmla="*/ 2147483647 h 381"/>
                <a:gd name="T32" fmla="*/ 2147483647 w 652"/>
                <a:gd name="T33" fmla="*/ 2147483647 h 381"/>
                <a:gd name="T34" fmla="*/ 2147483647 w 652"/>
                <a:gd name="T35" fmla="*/ 2147483647 h 381"/>
                <a:gd name="T36" fmla="*/ 2147483647 w 652"/>
                <a:gd name="T37" fmla="*/ 2147483647 h 381"/>
                <a:gd name="T38" fmla="*/ 2147483647 w 652"/>
                <a:gd name="T39" fmla="*/ 2147483647 h 381"/>
                <a:gd name="T40" fmla="*/ 2147483647 w 652"/>
                <a:gd name="T41" fmla="*/ 2147483647 h 381"/>
                <a:gd name="T42" fmla="*/ 2147483647 w 652"/>
                <a:gd name="T43" fmla="*/ 2147483647 h 381"/>
                <a:gd name="T44" fmla="*/ 2147483647 w 652"/>
                <a:gd name="T45" fmla="*/ 2147483647 h 381"/>
                <a:gd name="T46" fmla="*/ 2147483647 w 652"/>
                <a:gd name="T47" fmla="*/ 2147483647 h 381"/>
                <a:gd name="T48" fmla="*/ 2147483647 w 652"/>
                <a:gd name="T49" fmla="*/ 2147483647 h 381"/>
                <a:gd name="T50" fmla="*/ 2147483647 w 652"/>
                <a:gd name="T51" fmla="*/ 2147483647 h 381"/>
                <a:gd name="T52" fmla="*/ 2147483647 w 652"/>
                <a:gd name="T53" fmla="*/ 2147483647 h 381"/>
                <a:gd name="T54" fmla="*/ 2147483647 w 652"/>
                <a:gd name="T55" fmla="*/ 2147483647 h 381"/>
                <a:gd name="T56" fmla="*/ 2147483647 w 652"/>
                <a:gd name="T57" fmla="*/ 2147483647 h 381"/>
                <a:gd name="T58" fmla="*/ 2147483647 w 652"/>
                <a:gd name="T59" fmla="*/ 2147483647 h 381"/>
                <a:gd name="T60" fmla="*/ 2147483647 w 652"/>
                <a:gd name="T61" fmla="*/ 2147483647 h 381"/>
                <a:gd name="T62" fmla="*/ 2147483647 w 652"/>
                <a:gd name="T63" fmla="*/ 2147483647 h 381"/>
                <a:gd name="T64" fmla="*/ 2147483647 w 652"/>
                <a:gd name="T65" fmla="*/ 2147483647 h 381"/>
                <a:gd name="T66" fmla="*/ 2147483647 w 652"/>
                <a:gd name="T67" fmla="*/ 2147483647 h 381"/>
                <a:gd name="T68" fmla="*/ 2147483647 w 652"/>
                <a:gd name="T69" fmla="*/ 2147483647 h 381"/>
                <a:gd name="T70" fmla="*/ 2147483647 w 652"/>
                <a:gd name="T71" fmla="*/ 2147483647 h 381"/>
                <a:gd name="T72" fmla="*/ 2147483647 w 652"/>
                <a:gd name="T73" fmla="*/ 2147483647 h 381"/>
                <a:gd name="T74" fmla="*/ 2147483647 w 652"/>
                <a:gd name="T75" fmla="*/ 2147483647 h 381"/>
                <a:gd name="T76" fmla="*/ 2147483647 w 652"/>
                <a:gd name="T77" fmla="*/ 2147483647 h 381"/>
                <a:gd name="T78" fmla="*/ 2147483647 w 652"/>
                <a:gd name="T79" fmla="*/ 2147483647 h 381"/>
                <a:gd name="T80" fmla="*/ 2147483647 w 652"/>
                <a:gd name="T81" fmla="*/ 2147483647 h 381"/>
                <a:gd name="T82" fmla="*/ 2147483647 w 652"/>
                <a:gd name="T83" fmla="*/ 2147483647 h 381"/>
                <a:gd name="T84" fmla="*/ 2147483647 w 652"/>
                <a:gd name="T85" fmla="*/ 2147483647 h 381"/>
                <a:gd name="T86" fmla="*/ 2147483647 w 652"/>
                <a:gd name="T87" fmla="*/ 2147483647 h 381"/>
                <a:gd name="T88" fmla="*/ 2147483647 w 652"/>
                <a:gd name="T89" fmla="*/ 2147483647 h 381"/>
                <a:gd name="T90" fmla="*/ 2147483647 w 652"/>
                <a:gd name="T91" fmla="*/ 2147483647 h 381"/>
                <a:gd name="T92" fmla="*/ 2147483647 w 652"/>
                <a:gd name="T93" fmla="*/ 2147483647 h 381"/>
                <a:gd name="T94" fmla="*/ 2147483647 w 652"/>
                <a:gd name="T95" fmla="*/ 2147483647 h 381"/>
                <a:gd name="T96" fmla="*/ 2147483647 w 652"/>
                <a:gd name="T97" fmla="*/ 2147483647 h 381"/>
                <a:gd name="T98" fmla="*/ 0 w 652"/>
                <a:gd name="T99" fmla="*/ 2147483647 h 3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2"/>
                <a:gd name="T151" fmla="*/ 0 h 381"/>
                <a:gd name="T152" fmla="*/ 652 w 652"/>
                <a:gd name="T153" fmla="*/ 381 h 3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2" h="381">
                  <a:moveTo>
                    <a:pt x="0" y="377"/>
                  </a:moveTo>
                  <a:lnTo>
                    <a:pt x="13" y="375"/>
                  </a:lnTo>
                  <a:lnTo>
                    <a:pt x="27" y="373"/>
                  </a:lnTo>
                  <a:lnTo>
                    <a:pt x="40" y="370"/>
                  </a:lnTo>
                  <a:lnTo>
                    <a:pt x="54" y="367"/>
                  </a:lnTo>
                  <a:lnTo>
                    <a:pt x="67" y="361"/>
                  </a:lnTo>
                  <a:lnTo>
                    <a:pt x="80" y="355"/>
                  </a:lnTo>
                  <a:lnTo>
                    <a:pt x="93" y="347"/>
                  </a:lnTo>
                  <a:lnTo>
                    <a:pt x="107" y="336"/>
                  </a:lnTo>
                  <a:lnTo>
                    <a:pt x="120" y="324"/>
                  </a:lnTo>
                  <a:lnTo>
                    <a:pt x="133" y="308"/>
                  </a:lnTo>
                  <a:lnTo>
                    <a:pt x="147" y="291"/>
                  </a:lnTo>
                  <a:lnTo>
                    <a:pt x="159" y="270"/>
                  </a:lnTo>
                  <a:lnTo>
                    <a:pt x="173" y="247"/>
                  </a:lnTo>
                  <a:lnTo>
                    <a:pt x="186" y="221"/>
                  </a:lnTo>
                  <a:lnTo>
                    <a:pt x="200" y="194"/>
                  </a:lnTo>
                  <a:lnTo>
                    <a:pt x="213" y="166"/>
                  </a:lnTo>
                  <a:lnTo>
                    <a:pt x="227" y="136"/>
                  </a:lnTo>
                  <a:lnTo>
                    <a:pt x="239" y="108"/>
                  </a:lnTo>
                  <a:lnTo>
                    <a:pt x="253" y="80"/>
                  </a:lnTo>
                  <a:lnTo>
                    <a:pt x="266" y="56"/>
                  </a:lnTo>
                  <a:lnTo>
                    <a:pt x="279" y="34"/>
                  </a:lnTo>
                  <a:lnTo>
                    <a:pt x="293" y="17"/>
                  </a:lnTo>
                  <a:lnTo>
                    <a:pt x="306" y="6"/>
                  </a:lnTo>
                  <a:lnTo>
                    <a:pt x="320" y="0"/>
                  </a:lnTo>
                  <a:lnTo>
                    <a:pt x="332" y="0"/>
                  </a:lnTo>
                  <a:lnTo>
                    <a:pt x="346" y="6"/>
                  </a:lnTo>
                  <a:lnTo>
                    <a:pt x="359" y="17"/>
                  </a:lnTo>
                  <a:lnTo>
                    <a:pt x="373" y="34"/>
                  </a:lnTo>
                  <a:lnTo>
                    <a:pt x="386" y="56"/>
                  </a:lnTo>
                  <a:lnTo>
                    <a:pt x="398" y="80"/>
                  </a:lnTo>
                  <a:lnTo>
                    <a:pt x="412" y="108"/>
                  </a:lnTo>
                  <a:lnTo>
                    <a:pt x="425" y="136"/>
                  </a:lnTo>
                  <a:lnTo>
                    <a:pt x="439" y="166"/>
                  </a:lnTo>
                  <a:lnTo>
                    <a:pt x="452" y="194"/>
                  </a:lnTo>
                  <a:lnTo>
                    <a:pt x="466" y="221"/>
                  </a:lnTo>
                  <a:lnTo>
                    <a:pt x="479" y="247"/>
                  </a:lnTo>
                  <a:lnTo>
                    <a:pt x="492" y="270"/>
                  </a:lnTo>
                  <a:lnTo>
                    <a:pt x="505" y="291"/>
                  </a:lnTo>
                  <a:lnTo>
                    <a:pt x="519" y="308"/>
                  </a:lnTo>
                  <a:lnTo>
                    <a:pt x="532" y="324"/>
                  </a:lnTo>
                  <a:lnTo>
                    <a:pt x="545" y="336"/>
                  </a:lnTo>
                  <a:lnTo>
                    <a:pt x="559" y="347"/>
                  </a:lnTo>
                  <a:lnTo>
                    <a:pt x="571" y="355"/>
                  </a:lnTo>
                  <a:lnTo>
                    <a:pt x="585" y="361"/>
                  </a:lnTo>
                  <a:lnTo>
                    <a:pt x="598" y="367"/>
                  </a:lnTo>
                  <a:lnTo>
                    <a:pt x="612" y="370"/>
                  </a:lnTo>
                  <a:lnTo>
                    <a:pt x="625" y="373"/>
                  </a:lnTo>
                  <a:lnTo>
                    <a:pt x="639" y="375"/>
                  </a:lnTo>
                  <a:lnTo>
                    <a:pt x="651" y="377"/>
                  </a:lnTo>
                  <a:lnTo>
                    <a:pt x="651" y="380"/>
                  </a:lnTo>
                  <a:lnTo>
                    <a:pt x="639" y="380"/>
                  </a:lnTo>
                  <a:lnTo>
                    <a:pt x="625" y="380"/>
                  </a:lnTo>
                  <a:lnTo>
                    <a:pt x="612" y="380"/>
                  </a:lnTo>
                  <a:lnTo>
                    <a:pt x="598" y="380"/>
                  </a:lnTo>
                  <a:lnTo>
                    <a:pt x="585" y="380"/>
                  </a:lnTo>
                  <a:lnTo>
                    <a:pt x="571" y="380"/>
                  </a:lnTo>
                  <a:lnTo>
                    <a:pt x="559" y="380"/>
                  </a:lnTo>
                  <a:lnTo>
                    <a:pt x="545" y="380"/>
                  </a:lnTo>
                  <a:lnTo>
                    <a:pt x="532" y="380"/>
                  </a:lnTo>
                  <a:lnTo>
                    <a:pt x="519" y="380"/>
                  </a:lnTo>
                  <a:lnTo>
                    <a:pt x="505" y="380"/>
                  </a:lnTo>
                  <a:lnTo>
                    <a:pt x="492" y="380"/>
                  </a:lnTo>
                  <a:lnTo>
                    <a:pt x="479" y="380"/>
                  </a:lnTo>
                  <a:lnTo>
                    <a:pt x="466" y="380"/>
                  </a:lnTo>
                  <a:lnTo>
                    <a:pt x="452" y="380"/>
                  </a:lnTo>
                  <a:lnTo>
                    <a:pt x="439" y="380"/>
                  </a:lnTo>
                  <a:lnTo>
                    <a:pt x="425" y="380"/>
                  </a:lnTo>
                  <a:lnTo>
                    <a:pt x="412" y="380"/>
                  </a:lnTo>
                  <a:lnTo>
                    <a:pt x="398" y="380"/>
                  </a:lnTo>
                  <a:lnTo>
                    <a:pt x="386" y="380"/>
                  </a:lnTo>
                  <a:lnTo>
                    <a:pt x="373" y="380"/>
                  </a:lnTo>
                  <a:lnTo>
                    <a:pt x="359" y="380"/>
                  </a:lnTo>
                  <a:lnTo>
                    <a:pt x="346" y="380"/>
                  </a:lnTo>
                  <a:lnTo>
                    <a:pt x="332" y="380"/>
                  </a:lnTo>
                  <a:lnTo>
                    <a:pt x="320" y="380"/>
                  </a:lnTo>
                  <a:lnTo>
                    <a:pt x="306" y="380"/>
                  </a:lnTo>
                  <a:lnTo>
                    <a:pt x="293" y="380"/>
                  </a:lnTo>
                  <a:lnTo>
                    <a:pt x="279" y="380"/>
                  </a:lnTo>
                  <a:lnTo>
                    <a:pt x="266" y="380"/>
                  </a:lnTo>
                  <a:lnTo>
                    <a:pt x="253" y="380"/>
                  </a:lnTo>
                  <a:lnTo>
                    <a:pt x="239" y="380"/>
                  </a:lnTo>
                  <a:lnTo>
                    <a:pt x="227" y="380"/>
                  </a:lnTo>
                  <a:lnTo>
                    <a:pt x="213" y="380"/>
                  </a:lnTo>
                  <a:lnTo>
                    <a:pt x="200" y="380"/>
                  </a:lnTo>
                  <a:lnTo>
                    <a:pt x="186" y="380"/>
                  </a:lnTo>
                  <a:lnTo>
                    <a:pt x="173" y="380"/>
                  </a:lnTo>
                  <a:lnTo>
                    <a:pt x="159" y="380"/>
                  </a:lnTo>
                  <a:lnTo>
                    <a:pt x="147" y="380"/>
                  </a:lnTo>
                  <a:lnTo>
                    <a:pt x="133" y="380"/>
                  </a:lnTo>
                  <a:lnTo>
                    <a:pt x="120" y="380"/>
                  </a:lnTo>
                  <a:lnTo>
                    <a:pt x="107" y="380"/>
                  </a:lnTo>
                  <a:lnTo>
                    <a:pt x="93" y="380"/>
                  </a:lnTo>
                  <a:lnTo>
                    <a:pt x="80" y="380"/>
                  </a:lnTo>
                  <a:lnTo>
                    <a:pt x="67" y="380"/>
                  </a:lnTo>
                  <a:lnTo>
                    <a:pt x="54" y="380"/>
                  </a:lnTo>
                  <a:lnTo>
                    <a:pt x="40" y="380"/>
                  </a:lnTo>
                  <a:lnTo>
                    <a:pt x="27" y="380"/>
                  </a:lnTo>
                  <a:lnTo>
                    <a:pt x="13" y="380"/>
                  </a:lnTo>
                  <a:lnTo>
                    <a:pt x="0" y="380"/>
                  </a:lnTo>
                  <a:lnTo>
                    <a:pt x="0" y="377"/>
                  </a:lnTo>
                </a:path>
              </a:pathLst>
            </a:custGeom>
            <a:noFill/>
            <a:ln w="28575" cap="rnd">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1067" b="1"/>
            </a:p>
          </p:txBody>
        </p:sp>
      </p:grpSp>
      <p:grpSp>
        <p:nvGrpSpPr>
          <p:cNvPr id="53" name="Group 52"/>
          <p:cNvGrpSpPr/>
          <p:nvPr/>
        </p:nvGrpSpPr>
        <p:grpSpPr>
          <a:xfrm>
            <a:off x="5802009" y="1716120"/>
            <a:ext cx="3218304" cy="283796"/>
            <a:chOff x="6907694" y="1197634"/>
            <a:chExt cx="3240158" cy="319271"/>
          </a:xfrm>
        </p:grpSpPr>
        <p:sp>
          <p:nvSpPr>
            <p:cNvPr id="54" name="Text Box 7"/>
            <p:cNvSpPr txBox="1">
              <a:spLocks noChangeArrowheads="1"/>
            </p:cNvSpPr>
            <p:nvPr/>
          </p:nvSpPr>
          <p:spPr bwMode="auto">
            <a:xfrm>
              <a:off x="6947182" y="1197634"/>
              <a:ext cx="3200670" cy="31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eaLnBrk="1" fontAlgn="base" hangingPunct="1">
                <a:spcBef>
                  <a:spcPct val="0"/>
                </a:spcBef>
                <a:spcAft>
                  <a:spcPct val="0"/>
                </a:spcAft>
              </a:pPr>
              <a:r>
                <a:rPr lang="en-US" sz="1244" b="1" dirty="0">
                  <a:solidFill>
                    <a:srgbClr val="000000"/>
                  </a:solidFill>
                </a:rPr>
                <a:t>Sources of Variability &amp; Uncertainty</a:t>
              </a:r>
            </a:p>
          </p:txBody>
        </p:sp>
        <p:sp>
          <p:nvSpPr>
            <p:cNvPr id="55" name="Line 9"/>
            <p:cNvSpPr>
              <a:spLocks noChangeShapeType="1"/>
            </p:cNvSpPr>
            <p:nvPr/>
          </p:nvSpPr>
          <p:spPr bwMode="auto">
            <a:xfrm>
              <a:off x="6907694" y="1507196"/>
              <a:ext cx="320145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US" sz="1067" b="1"/>
            </a:p>
          </p:txBody>
        </p:sp>
      </p:grpSp>
      <p:sp>
        <p:nvSpPr>
          <p:cNvPr id="4" name="TextBox 3"/>
          <p:cNvSpPr txBox="1"/>
          <p:nvPr/>
        </p:nvSpPr>
        <p:spPr>
          <a:xfrm>
            <a:off x="5905737" y="2085332"/>
            <a:ext cx="2943931" cy="3714928"/>
          </a:xfrm>
          <a:prstGeom prst="rect">
            <a:avLst/>
          </a:prstGeom>
          <a:noFill/>
        </p:spPr>
        <p:txBody>
          <a:bodyPr wrap="square" rtlCol="0">
            <a:spAutoFit/>
          </a:bodyPr>
          <a:lstStyle/>
          <a:p>
            <a:pPr marL="207436" indent="-207436" eaLnBrk="0" fontAlgn="base" hangingPunct="0">
              <a:spcBef>
                <a:spcPct val="25000"/>
              </a:spcBef>
              <a:spcAft>
                <a:spcPct val="0"/>
              </a:spcAft>
              <a:buFont typeface="+mj-lt"/>
              <a:buAutoNum type="arabicPeriod"/>
            </a:pPr>
            <a:r>
              <a:rPr lang="en-US" sz="1244" b="1" dirty="0"/>
              <a:t>Temporal - Timing of Rehabilitation Activities</a:t>
            </a:r>
          </a:p>
          <a:p>
            <a:pPr marL="651941" lvl="2" indent="-150991" eaLnBrk="0" fontAlgn="base" hangingPunct="0">
              <a:spcBef>
                <a:spcPct val="25000"/>
              </a:spcBef>
              <a:spcAft>
                <a:spcPts val="533"/>
              </a:spcAft>
              <a:buFontTx/>
              <a:buChar char="-"/>
            </a:pPr>
            <a:r>
              <a:rPr lang="en-US" sz="1244" b="1" dirty="0"/>
              <a:t>Historical </a:t>
            </a:r>
            <a:r>
              <a:rPr lang="en-US" sz="1244" b="1" dirty="0" err="1"/>
              <a:t>vs</a:t>
            </a:r>
            <a:r>
              <a:rPr lang="en-US" sz="1244" b="1" dirty="0"/>
              <a:t> Predicted</a:t>
            </a:r>
          </a:p>
          <a:p>
            <a:pPr marL="207436" indent="-207436" eaLnBrk="0" fontAlgn="base" hangingPunct="0">
              <a:spcBef>
                <a:spcPct val="25000"/>
              </a:spcBef>
              <a:spcAft>
                <a:spcPct val="0"/>
              </a:spcAft>
              <a:buFont typeface="+mj-lt"/>
              <a:buAutoNum type="arabicPeriod"/>
            </a:pPr>
            <a:r>
              <a:rPr lang="en-US" sz="1244" b="1" dirty="0"/>
              <a:t>Scenario - What rehabilitation activities are done</a:t>
            </a:r>
          </a:p>
          <a:p>
            <a:pPr marL="651941" lvl="2" indent="-150991" eaLnBrk="0" fontAlgn="base" hangingPunct="0">
              <a:spcBef>
                <a:spcPct val="25000"/>
              </a:spcBef>
              <a:spcAft>
                <a:spcPct val="0"/>
              </a:spcAft>
              <a:buFontTx/>
              <a:buChar char="-"/>
            </a:pPr>
            <a:r>
              <a:rPr lang="en-US" sz="1244" b="1" dirty="0"/>
              <a:t>Preservation Options</a:t>
            </a:r>
          </a:p>
          <a:p>
            <a:pPr marL="651941" lvl="2" indent="-150991" eaLnBrk="0" fontAlgn="base" hangingPunct="0">
              <a:spcBef>
                <a:spcPct val="25000"/>
              </a:spcBef>
              <a:spcAft>
                <a:spcPts val="533"/>
              </a:spcAft>
              <a:buFontTx/>
              <a:buChar char="-"/>
            </a:pPr>
            <a:r>
              <a:rPr lang="en-US" sz="1244" b="1" dirty="0"/>
              <a:t>Overlay Options</a:t>
            </a:r>
          </a:p>
          <a:p>
            <a:pPr marL="207436" indent="-207436" eaLnBrk="0" fontAlgn="base" hangingPunct="0">
              <a:spcBef>
                <a:spcPct val="25000"/>
              </a:spcBef>
              <a:spcAft>
                <a:spcPct val="0"/>
              </a:spcAft>
              <a:buFont typeface="+mj-lt"/>
              <a:buAutoNum type="arabicPeriod"/>
            </a:pPr>
            <a:r>
              <a:rPr lang="en-US" sz="1244" b="1" dirty="0"/>
              <a:t>Measurement - Cost</a:t>
            </a:r>
          </a:p>
          <a:p>
            <a:pPr marL="555985" lvl="2" indent="-150991" eaLnBrk="0" fontAlgn="base" hangingPunct="0">
              <a:spcAft>
                <a:spcPct val="0"/>
              </a:spcAft>
              <a:buFontTx/>
              <a:buChar char="-"/>
            </a:pPr>
            <a:r>
              <a:rPr lang="en-US" sz="1244" b="1" dirty="0"/>
              <a:t>Inflation </a:t>
            </a:r>
          </a:p>
          <a:p>
            <a:pPr marL="555985" lvl="2" indent="-150991" eaLnBrk="0" fontAlgn="base" hangingPunct="0">
              <a:spcAft>
                <a:spcPct val="0"/>
              </a:spcAft>
              <a:buFontTx/>
              <a:buChar char="-"/>
            </a:pPr>
            <a:r>
              <a:rPr lang="en-US" sz="1244" b="1" dirty="0"/>
              <a:t>Price Adjustment Clauses</a:t>
            </a:r>
          </a:p>
          <a:p>
            <a:pPr marL="555985" lvl="2" indent="-150991" eaLnBrk="0" fontAlgn="base" hangingPunct="0">
              <a:spcAft>
                <a:spcPct val="0"/>
              </a:spcAft>
              <a:buFontTx/>
              <a:buChar char="-"/>
            </a:pPr>
            <a:r>
              <a:rPr lang="en-US" sz="1244" b="1" dirty="0"/>
              <a:t>Unit Price</a:t>
            </a:r>
          </a:p>
          <a:p>
            <a:pPr marL="555985" lvl="2" indent="-150991" eaLnBrk="0" fontAlgn="base" hangingPunct="0">
              <a:spcAft>
                <a:spcPct val="0"/>
              </a:spcAft>
              <a:buFontTx/>
              <a:buChar char="-"/>
            </a:pPr>
            <a:r>
              <a:rPr lang="en-US" sz="1244" b="1" dirty="0"/>
              <a:t>Material Quantities</a:t>
            </a:r>
          </a:p>
          <a:p>
            <a:pPr marL="555985" lvl="2" indent="-150991" eaLnBrk="0" fontAlgn="base" hangingPunct="0">
              <a:spcAft>
                <a:spcPct val="0"/>
              </a:spcAft>
              <a:buFontTx/>
              <a:buChar char="-"/>
            </a:pPr>
            <a:r>
              <a:rPr lang="en-US" sz="1244" b="1" dirty="0"/>
              <a:t>Bidding Practices </a:t>
            </a:r>
            <a:br>
              <a:rPr lang="en-US" sz="1244" b="1" dirty="0"/>
            </a:br>
            <a:r>
              <a:rPr lang="en-US" sz="1244" b="1" dirty="0"/>
              <a:t>(Incentives and Disincentives, </a:t>
            </a:r>
            <a:r>
              <a:rPr lang="en-US" sz="1244" b="1" dirty="0" err="1"/>
              <a:t>SY</a:t>
            </a:r>
            <a:r>
              <a:rPr lang="en-US" sz="1244" b="1" dirty="0"/>
              <a:t> </a:t>
            </a:r>
            <a:r>
              <a:rPr lang="en-US" sz="1244" b="1" dirty="0" err="1"/>
              <a:t>vs</a:t>
            </a:r>
            <a:r>
              <a:rPr lang="en-US" sz="1244" b="1" dirty="0"/>
              <a:t> Tons, etc.)</a:t>
            </a:r>
          </a:p>
          <a:p>
            <a:endParaRPr lang="en-US" sz="1244" dirty="0"/>
          </a:p>
        </p:txBody>
      </p:sp>
      <p:sp>
        <p:nvSpPr>
          <p:cNvPr id="3" name="Oval 2"/>
          <p:cNvSpPr/>
          <p:nvPr/>
        </p:nvSpPr>
        <p:spPr bwMode="auto">
          <a:xfrm>
            <a:off x="5841230" y="2777565"/>
            <a:ext cx="3140644" cy="2331204"/>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1280" tIns="40640" rIns="81280" bIns="40640" numCol="1" rtlCol="0" anchor="t" anchorCtr="0" compatLnSpc="1">
            <a:prstTxWarp prst="textNoShape">
              <a:avLst/>
            </a:prstTxWarp>
          </a:bodyPr>
          <a:lstStyle/>
          <a:p>
            <a:pPr algn="ctr" defTabSz="812810" fontAlgn="base">
              <a:spcBef>
                <a:spcPct val="0"/>
              </a:spcBef>
              <a:spcAft>
                <a:spcPct val="0"/>
              </a:spcAft>
            </a:pPr>
            <a:endParaRPr lang="en-US" sz="1067" b="1">
              <a:latin typeface="Arial" pitchFamily="34" charset="0"/>
              <a:cs typeface="Arial" pitchFamily="34" charset="0"/>
            </a:endParaRPr>
          </a:p>
        </p:txBody>
      </p:sp>
      <p:sp>
        <p:nvSpPr>
          <p:cNvPr id="56" name="TextBox 55"/>
          <p:cNvSpPr txBox="1"/>
          <p:nvPr/>
        </p:nvSpPr>
        <p:spPr>
          <a:xfrm>
            <a:off x="8387541" y="6450291"/>
            <a:ext cx="612668" cy="307777"/>
          </a:xfrm>
          <a:prstGeom prst="rect">
            <a:avLst/>
          </a:prstGeom>
          <a:noFill/>
        </p:spPr>
        <p:txBody>
          <a:bodyPr wrap="none" rtlCol="0">
            <a:spAutoFit/>
          </a:bodyPr>
          <a:lstStyle/>
          <a:p>
            <a:r>
              <a:rPr lang="en-US" dirty="0" smtClean="0"/>
              <a:t>Mack</a:t>
            </a:r>
            <a:endParaRPr lang="en-US" dirty="0"/>
          </a:p>
        </p:txBody>
      </p:sp>
    </p:spTree>
    <p:extLst>
      <p:ext uri="{BB962C8B-B14F-4D97-AF65-F5344CB8AC3E}">
        <p14:creationId xmlns:p14="http://schemas.microsoft.com/office/powerpoint/2010/main" val="4022605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1139</TotalTime>
  <Words>1529</Words>
  <Application>Microsoft Office PowerPoint</Application>
  <PresentationFormat>On-screen Show (4:3)</PresentationFormat>
  <Paragraphs>373</Paragraphs>
  <Slides>36</Slides>
  <Notes>33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6" baseType="lpstr">
      <vt:lpstr>MS PGothic</vt:lpstr>
      <vt:lpstr>Arial</vt:lpstr>
      <vt:lpstr>Arial Black</vt:lpstr>
      <vt:lpstr>Helvetica Neue</vt:lpstr>
      <vt:lpstr>MS Mincho</vt:lpstr>
      <vt:lpstr>Noto Sans Symbols</vt:lpstr>
      <vt:lpstr>Times New Roman</vt:lpstr>
      <vt:lpstr>Trajan</vt:lpstr>
      <vt:lpstr>Default Design</vt:lpstr>
      <vt:lpstr>Acrobat Document</vt:lpstr>
      <vt:lpstr>Importance of Life Cycle Perspective</vt:lpstr>
      <vt:lpstr>A Life Cycle Perspective</vt:lpstr>
      <vt:lpstr>Life Cycle Thinking</vt:lpstr>
      <vt:lpstr>Life Cycle Thinking</vt:lpstr>
      <vt:lpstr>Life Cycle Thinking</vt:lpstr>
      <vt:lpstr>Life Cycle Thinking</vt:lpstr>
      <vt:lpstr>But..</vt:lpstr>
      <vt:lpstr>Life-Cycle Cost Analysis (LCCA)</vt:lpstr>
      <vt:lpstr>Variability</vt:lpstr>
      <vt:lpstr>LCCA</vt:lpstr>
      <vt:lpstr>LCCA</vt:lpstr>
      <vt:lpstr>LCCA</vt:lpstr>
      <vt:lpstr>LCCA</vt:lpstr>
      <vt:lpstr>Inflation and Escalation</vt:lpstr>
      <vt:lpstr>LCCA</vt:lpstr>
      <vt:lpstr>LCCA</vt:lpstr>
      <vt:lpstr>LCCA</vt:lpstr>
      <vt:lpstr>LCCA</vt:lpstr>
      <vt:lpstr>What About the Environment?</vt:lpstr>
      <vt:lpstr>Life-Cycle Assessment (LCA)</vt:lpstr>
      <vt:lpstr>LCA</vt:lpstr>
      <vt:lpstr>LCA</vt:lpstr>
      <vt:lpstr>LCA</vt:lpstr>
      <vt:lpstr>LCA</vt:lpstr>
      <vt:lpstr>LCA</vt:lpstr>
      <vt:lpstr>An Example</vt:lpstr>
      <vt:lpstr>An Example (cont’d)</vt:lpstr>
      <vt:lpstr> GWP for the Base Case </vt:lpstr>
      <vt:lpstr>GWP Due to Material Manufacturing</vt:lpstr>
      <vt:lpstr>GWP Due to Construction</vt:lpstr>
      <vt:lpstr>Life Cycle Impacts</vt:lpstr>
      <vt:lpstr>GWP for all scenarios</vt:lpstr>
      <vt:lpstr>Conclusions for this example</vt:lpstr>
      <vt:lpstr>Safety</vt:lpstr>
      <vt:lpstr>Closing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Engineered Mixtures Program</dc:title>
  <dc:creator>Taylor, Peter C [CCE E]</dc:creator>
  <cp:lastModifiedBy>Taylor, Peter C [CCE E]</cp:lastModifiedBy>
  <cp:revision>72</cp:revision>
  <dcterms:modified xsi:type="dcterms:W3CDTF">2017-09-11T19:41:18Z</dcterms:modified>
</cp:coreProperties>
</file>