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3"/>
  </p:notesMasterIdLst>
  <p:sldIdLst>
    <p:sldId id="313" r:id="rId2"/>
    <p:sldId id="314" r:id="rId3"/>
    <p:sldId id="315" r:id="rId4"/>
    <p:sldId id="321" r:id="rId5"/>
    <p:sldId id="318" r:id="rId6"/>
    <p:sldId id="320" r:id="rId7"/>
    <p:sldId id="322" r:id="rId8"/>
    <p:sldId id="323" r:id="rId9"/>
    <p:sldId id="324" r:id="rId10"/>
    <p:sldId id="325" r:id="rId11"/>
    <p:sldId id="326" r:id="rId12"/>
    <p:sldId id="327" r:id="rId13"/>
    <p:sldId id="336" r:id="rId14"/>
    <p:sldId id="328" r:id="rId15"/>
    <p:sldId id="329" r:id="rId16"/>
    <p:sldId id="330" r:id="rId17"/>
    <p:sldId id="332" r:id="rId18"/>
    <p:sldId id="333" r:id="rId19"/>
    <p:sldId id="334" r:id="rId20"/>
    <p:sldId id="331" r:id="rId21"/>
    <p:sldId id="335" r:id="rId22"/>
    <p:sldId id="345" r:id="rId23"/>
    <p:sldId id="346" r:id="rId24"/>
    <p:sldId id="347" r:id="rId25"/>
    <p:sldId id="337" r:id="rId26"/>
    <p:sldId id="339" r:id="rId27"/>
    <p:sldId id="340" r:id="rId28"/>
    <p:sldId id="341" r:id="rId29"/>
    <p:sldId id="343" r:id="rId30"/>
    <p:sldId id="344" r:id="rId31"/>
    <p:sldId id="342" r:id="rId32"/>
  </p:sldIdLst>
  <p:sldSz cx="9144000" cy="5143500" type="screen16x9"/>
  <p:notesSz cx="6858000" cy="9144000"/>
  <p:embeddedFontLst>
    <p:embeddedFont>
      <p:font typeface="Source Sans Pro Light" panose="020B0403030403020204" pitchFamily="34" charset="0"/>
      <p:regular r:id="rId34"/>
      <p:italic r:id="rId35"/>
    </p:embeddedFont>
    <p:embeddedFont>
      <p:font typeface="Lucida Sans Unicode" panose="020B0602030504020204" pitchFamily="34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ＭＳ Ｐゴシック" panose="020B0600070205080204" pitchFamily="34" charset="-128"/>
      <p:regular r:id="rId41"/>
    </p:embeddedFont>
    <p:embeddedFont>
      <p:font typeface="Source Sans Pro" panose="020B0503030403020204" pitchFamily="34" charset="0"/>
      <p:regular r:id="rId42"/>
      <p:bold r:id="rId43"/>
      <p:italic r:id="rId44"/>
      <p:boldItalic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E3FDE45-AF77-4B5C-9715-49D594BDF05E}"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 showGuides="1">
      <p:cViewPr varScale="1">
        <p:scale>
          <a:sx n="151" d="100"/>
          <a:sy n="151" d="100"/>
        </p:scale>
        <p:origin x="450" y="132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B49E18-F97F-4DA6-8052-F3C2C607074E}" type="datetimeFigureOut">
              <a:rPr lang="en-US" smtClean="0"/>
              <a:pPr/>
              <a:t>9/12/2017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33FD5E-1A94-494A-ACED-31BD7AB8C4A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623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644953-BD72-4945-86F5-D09AEAA818F1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285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644953-BD72-4945-86F5-D09AEAA818F1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937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openxmlformats.org/officeDocument/2006/relationships/image" Target="../media/image10.jpeg"/><Relationship Id="rId7" Type="http://schemas.openxmlformats.org/officeDocument/2006/relationships/image" Target="../media/image4.w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openxmlformats.org/officeDocument/2006/relationships/image" Target="../media/image13.jpeg"/><Relationship Id="rId7" Type="http://schemas.openxmlformats.org/officeDocument/2006/relationships/image" Target="../media/image4.w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openxmlformats.org/officeDocument/2006/relationships/image" Target="../media/image16.jpeg"/><Relationship Id="rId7" Type="http://schemas.openxmlformats.org/officeDocument/2006/relationships/image" Target="../media/image4.w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One Content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628650" y="546976"/>
            <a:ext cx="7887274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8649" y="4767264"/>
            <a:ext cx="2863945" cy="273844"/>
          </a:xfrm>
        </p:spPr>
        <p:txBody>
          <a:bodyPr/>
          <a:lstStyle>
            <a:lvl1pPr>
              <a:defRPr lang="en-CA" sz="800" smtClean="0">
                <a:effectLst/>
              </a:defRPr>
            </a:lvl1pPr>
          </a:lstStyle>
          <a:p>
            <a:r>
              <a:rPr lang="en-US"/>
              <a:t>Copyright © Hatch 2016. All Rights Reserved.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77B68-2A4E-4D13-B924-76B57102C3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Box 16"/>
          <p:cNvSpPr txBox="1"/>
          <p:nvPr userDrawn="1"/>
        </p:nvSpPr>
        <p:spPr>
          <a:xfrm>
            <a:off x="722" y="1618084"/>
            <a:ext cx="8909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713" y="4371569"/>
            <a:ext cx="2133287" cy="7680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51" y="393177"/>
            <a:ext cx="274320" cy="274320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7212842" y="2661313"/>
            <a:ext cx="1371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930" y="2001463"/>
            <a:ext cx="714840" cy="7148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890" y="3384588"/>
            <a:ext cx="340970" cy="340970"/>
          </a:xfrm>
          <a:prstGeom prst="rect">
            <a:avLst/>
          </a:prstGeom>
        </p:spPr>
      </p:pic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25980" y="3992779"/>
            <a:ext cx="7886700" cy="47609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806" y="1830111"/>
            <a:ext cx="3052194" cy="2029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" y="1830111"/>
            <a:ext cx="3057351" cy="2029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221" y="1830111"/>
            <a:ext cx="3053256" cy="2029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45440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and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82584"/>
            <a:ext cx="4399359" cy="994171"/>
          </a:xfrm>
        </p:spPr>
        <p:txBody>
          <a:bodyPr anchor="t" anchorCtr="0"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29939" y="0"/>
            <a:ext cx="4014060" cy="51434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Copyright © Hatch 2016. All Rights Reserved.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77B68-2A4E-4D13-B924-76B57102C3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2"/>
          <p:cNvSpPr>
            <a:spLocks noGrp="1"/>
          </p:cNvSpPr>
          <p:nvPr>
            <p:ph idx="13"/>
          </p:nvPr>
        </p:nvSpPr>
        <p:spPr>
          <a:xfrm>
            <a:off x="629841" y="1271916"/>
            <a:ext cx="4419971" cy="3382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Source Sans Pro" panose="020B0503030403020204" pitchFamily="34" charset="0"/>
              </a:defRPr>
            </a:lvl1pPr>
            <a:lvl2pPr>
              <a:defRPr>
                <a:latin typeface="Source Sans Pro" panose="020B0503030403020204" pitchFamily="34" charset="0"/>
              </a:defRPr>
            </a:lvl2pPr>
            <a:lvl3pPr>
              <a:defRPr>
                <a:latin typeface="Source Sans Pro" panose="020B0503030403020204" pitchFamily="34" charset="0"/>
              </a:defRPr>
            </a:lvl3pPr>
            <a:lvl4pPr>
              <a:defRPr>
                <a:latin typeface="Source Sans Pro" panose="020B0503030403020204" pitchFamily="34" charset="0"/>
              </a:defRPr>
            </a:lvl4pPr>
            <a:lvl5pPr>
              <a:defRPr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52593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Copyright © Hatch 2016. All Rights Reserved.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77B68-2A4E-4D13-B924-76B57102C3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28649" y="182584"/>
            <a:ext cx="7903167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658744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Copyright © Hatch 2016. All Rights Reserved.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77B68-2A4E-4D13-B924-76B57102C3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4899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Copyright © Hatch 2016. All Rights Reserved.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C77B68-2A4E-4D13-B924-76B57102C37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42" y="868702"/>
            <a:ext cx="274862" cy="2748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152" y="4682272"/>
            <a:ext cx="1269928" cy="4572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-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Copyright © Hatch 2016. All Rights Reserved.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C77B68-2A4E-4D13-B924-76B57102C37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51" y="869203"/>
            <a:ext cx="274320" cy="2743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152" y="4682272"/>
            <a:ext cx="1269928" cy="4572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Copyright © Hatch 2016. All Rights Reserved.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C77B68-2A4E-4D13-B924-76B57102C3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51" y="869203"/>
            <a:ext cx="274320" cy="2743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702" y="4684157"/>
            <a:ext cx="1265035" cy="45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9849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- MET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8" t="13000" r="698" b="3796"/>
          <a:stretch/>
        </p:blipFill>
        <p:spPr>
          <a:xfrm flipH="1">
            <a:off x="0" y="0"/>
            <a:ext cx="9144000" cy="5143499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effectLst>
            <a:outerShdw blurRad="76200" dist="25400" dir="5400000" algn="ctr" rotWithShape="0">
              <a:schemeClr val="tx1"/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Copyright © Hatch 2016. All Rights Reserved.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C77B68-2A4E-4D13-B924-76B57102C37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42" y="868702"/>
            <a:ext cx="274862" cy="2748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152" y="4682272"/>
            <a:ext cx="1269928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8050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- ENER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1" t="8885" r="6144"/>
          <a:stretch/>
        </p:blipFill>
        <p:spPr>
          <a:xfrm>
            <a:off x="0" y="0"/>
            <a:ext cx="9144000" cy="5215179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effectLst>
            <a:outerShdw blurRad="76200" dist="12700" dir="5400000" algn="ctr" rotWithShape="0">
              <a:schemeClr val="tx1"/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Copyright © Hatch 2016. All Rights Reserved.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C77B68-2A4E-4D13-B924-76B57102C37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42" y="868702"/>
            <a:ext cx="274862" cy="2748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152" y="4682272"/>
            <a:ext cx="1269928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671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- INFRASTRU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223" b="5394"/>
          <a:stretch/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effectLst>
            <a:outerShdw blurRad="76200" dist="12700" dir="5400000" algn="ctr" rotWithShape="0">
              <a:schemeClr val="tx1"/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Copyright © Hatch 2016. All Rights Reserved.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C77B68-2A4E-4D13-B924-76B57102C3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42" y="868702"/>
            <a:ext cx="274862" cy="2748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152" y="4682272"/>
            <a:ext cx="1269928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7603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- Technolog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353"/>
            <a:ext cx="9143999" cy="5171853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effectLst>
            <a:outerShdw blurRad="76200" dist="12700" dir="5400000" algn="ctr" rotWithShape="0">
              <a:schemeClr val="tx1"/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Copyright © Hatch 2016. All Rights Reserved.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C77B68-2A4E-4D13-B924-76B57102C3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42" y="868702"/>
            <a:ext cx="274862" cy="2748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152" y="4682272"/>
            <a:ext cx="1269928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167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- Minin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628650" y="546976"/>
            <a:ext cx="7887274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8649" y="4767264"/>
            <a:ext cx="2863945" cy="273844"/>
          </a:xfrm>
        </p:spPr>
        <p:txBody>
          <a:bodyPr/>
          <a:lstStyle>
            <a:lvl1pPr>
              <a:defRPr lang="en-CA" sz="800" smtClean="0">
                <a:effectLst/>
              </a:defRPr>
            </a:lvl1pPr>
          </a:lstStyle>
          <a:p>
            <a:r>
              <a:rPr lang="en-US"/>
              <a:t>Copyright © Hatch 2016. All Rights Reserved.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77B68-2A4E-4D13-B924-76B57102C37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Content Placeholder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" y="1832682"/>
            <a:ext cx="3046615" cy="2027320"/>
          </a:xfrm>
          <a:prstGeom prst="rect">
            <a:avLst/>
          </a:prstGeom>
        </p:spPr>
      </p:pic>
      <p:pic>
        <p:nvPicPr>
          <p:cNvPr id="15" name="Content Placeholder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855" y="1830354"/>
            <a:ext cx="3044154" cy="2029256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4" t="13800" r="20321" b="3268"/>
          <a:stretch/>
        </p:blipFill>
        <p:spPr>
          <a:xfrm>
            <a:off x="6091009" y="1830354"/>
            <a:ext cx="3044952" cy="2029647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>
          <a:xfrm>
            <a:off x="722" y="1618084"/>
            <a:ext cx="8909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713" y="4371569"/>
            <a:ext cx="2133287" cy="7680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51" y="393177"/>
            <a:ext cx="274320" cy="2743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930" y="2001463"/>
            <a:ext cx="714840" cy="7148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890" y="3384588"/>
            <a:ext cx="340970" cy="340970"/>
          </a:xfrm>
          <a:prstGeom prst="rect">
            <a:avLst/>
          </a:prstGeom>
        </p:spPr>
      </p:pic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25980" y="3992779"/>
            <a:ext cx="7886700" cy="47609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48462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- OPER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5264" r="536" b="-764"/>
          <a:stretch/>
        </p:blipFill>
        <p:spPr>
          <a:xfrm>
            <a:off x="1" y="0"/>
            <a:ext cx="9144000" cy="5230678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effectLst>
            <a:outerShdw blurRad="76200" dist="12700" dir="5400000" algn="ctr" rotWithShape="0">
              <a:schemeClr val="tx1"/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Copyright © Hatch 2016. All Rights Reserved.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C77B68-2A4E-4D13-B924-76B57102C37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42" y="868702"/>
            <a:ext cx="274862" cy="2748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152" y="4682272"/>
            <a:ext cx="1269928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3766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- CONSUL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7" b="6900"/>
          <a:stretch/>
        </p:blipFill>
        <p:spPr>
          <a:xfrm flipH="1">
            <a:off x="-1" y="-1"/>
            <a:ext cx="9143999" cy="5199681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effectLst>
            <a:outerShdw blurRad="76200" dist="12700" dir="5400000" algn="ctr" rotWithShape="0">
              <a:schemeClr val="tx1"/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Copyright © Hatch 2016. All Rights Reserved.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C77B68-2A4E-4D13-B924-76B57102C37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42" y="868702"/>
            <a:ext cx="274862" cy="2748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152" y="4682272"/>
            <a:ext cx="1269928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7898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ny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Copyright © Hatch 2016. All Rights Reserved.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C77B68-2A4E-4D13-B924-76B57102C37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640225" y="2454473"/>
            <a:ext cx="61180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i="0" u="none" strike="noStrike" kern="1200" baseline="0" dirty="0">
                <a:solidFill>
                  <a:schemeClr val="bg1"/>
                </a:solidFill>
                <a:latin typeface="Source Sans Pro" panose="020B0503030403020204" pitchFamily="34" charset="0"/>
                <a:ea typeface="+mn-ea"/>
                <a:cs typeface="+mn-cs"/>
              </a:rPr>
              <a:t>For more information,</a:t>
            </a:r>
          </a:p>
          <a:p>
            <a:r>
              <a:rPr lang="en-US" sz="1800" b="0" i="0" u="none" strike="noStrike" kern="1200" baseline="0" dirty="0">
                <a:solidFill>
                  <a:schemeClr val="bg1"/>
                </a:solidFill>
                <a:latin typeface="Source Sans Pro" panose="020B0503030403020204" pitchFamily="34" charset="0"/>
                <a:ea typeface="+mn-ea"/>
                <a:cs typeface="+mn-cs"/>
              </a:rPr>
              <a:t>please visit www.hatch.ca</a:t>
            </a:r>
            <a:endParaRPr lang="en-US" dirty="0">
              <a:solidFill>
                <a:schemeClr val="bg1"/>
              </a:solidFill>
              <a:latin typeface="Source Sans Pro" panose="020B0503030403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40" y="872042"/>
            <a:ext cx="274320" cy="2743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152" y="4682272"/>
            <a:ext cx="1269928" cy="4572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C3842F-FF1D-4331-BD8F-8CC908F07604}" type="datetime1">
              <a:rPr lang="en-US"/>
              <a:pPr>
                <a:defRPr/>
              </a:pPr>
              <a:t>9/12/2017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CEFAC4-AE9D-4349-A9CF-4AA17CD52F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2494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C9F297-A6F3-4E43-AAE1-E2328D4DC9BA}" type="datetime1">
              <a:rPr lang="en-US"/>
              <a:pPr>
                <a:defRPr/>
              </a:pPr>
              <a:t>9/12/2017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C0301-1EC5-4F8B-B6E1-14E308C7F1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8379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n-US" noProof="0"/>
              <a:t>Click icon to add clip art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382251-39A6-4346-AF39-E86DC406EC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23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- Energ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628650" y="546976"/>
            <a:ext cx="7887274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8649" y="4767264"/>
            <a:ext cx="2863945" cy="273844"/>
          </a:xfrm>
        </p:spPr>
        <p:txBody>
          <a:bodyPr/>
          <a:lstStyle>
            <a:lvl1pPr>
              <a:defRPr lang="en-CA" sz="800" smtClean="0">
                <a:effectLst/>
              </a:defRPr>
            </a:lvl1pPr>
          </a:lstStyle>
          <a:p>
            <a:r>
              <a:rPr lang="en-US"/>
              <a:t>Copyright © Hatch 2016. All Rights Reserved.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77B68-2A4E-4D13-B924-76B57102C37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Content Placeholder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" y="1830111"/>
            <a:ext cx="3046615" cy="2032462"/>
          </a:xfrm>
          <a:prstGeom prst="rect">
            <a:avLst/>
          </a:prstGeom>
        </p:spPr>
      </p:pic>
      <p:pic>
        <p:nvPicPr>
          <p:cNvPr id="15" name="Content Placeholder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94" b="36819"/>
          <a:stretch/>
        </p:blipFill>
        <p:spPr>
          <a:xfrm>
            <a:off x="3046855" y="1830111"/>
            <a:ext cx="3044154" cy="2029742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6" t="19691" r="14417" b="964"/>
          <a:stretch/>
        </p:blipFill>
        <p:spPr>
          <a:xfrm>
            <a:off x="6091009" y="1830111"/>
            <a:ext cx="3044952" cy="2032461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>
          <a:xfrm>
            <a:off x="722" y="1618084"/>
            <a:ext cx="8909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713" y="4371569"/>
            <a:ext cx="2133287" cy="7680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51" y="393177"/>
            <a:ext cx="274320" cy="274320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7212842" y="2661313"/>
            <a:ext cx="1371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930" y="2001463"/>
            <a:ext cx="714840" cy="7148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890" y="3384588"/>
            <a:ext cx="340970" cy="340970"/>
          </a:xfrm>
          <a:prstGeom prst="rect">
            <a:avLst/>
          </a:prstGeom>
        </p:spPr>
      </p:pic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25980" y="3992779"/>
            <a:ext cx="7886700" cy="47609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34665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- Infrastruc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628650" y="546976"/>
            <a:ext cx="7887274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8649" y="4767264"/>
            <a:ext cx="2863945" cy="273844"/>
          </a:xfrm>
        </p:spPr>
        <p:txBody>
          <a:bodyPr/>
          <a:lstStyle>
            <a:lvl1pPr>
              <a:defRPr lang="en-CA" sz="800" smtClean="0">
                <a:effectLst/>
              </a:defRPr>
            </a:lvl1pPr>
          </a:lstStyle>
          <a:p>
            <a:r>
              <a:rPr lang="en-US"/>
              <a:t>Copyright © Hatch 2016. All Rights Reserved.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77B68-2A4E-4D13-B924-76B57102C37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Content Placeholder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8" t="11694" r="17872" b="9613"/>
          <a:stretch/>
        </p:blipFill>
        <p:spPr>
          <a:xfrm>
            <a:off x="239" y="1830111"/>
            <a:ext cx="3046615" cy="2029788"/>
          </a:xfrm>
          <a:prstGeom prst="rect">
            <a:avLst/>
          </a:prstGeom>
        </p:spPr>
      </p:pic>
      <p:pic>
        <p:nvPicPr>
          <p:cNvPr id="15" name="Content Placeholder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854" y="1830111"/>
            <a:ext cx="3044952" cy="2029742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7" t="24838" r="6736"/>
          <a:stretch/>
        </p:blipFill>
        <p:spPr>
          <a:xfrm>
            <a:off x="6091806" y="1830111"/>
            <a:ext cx="3052194" cy="2029788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>
          <a:xfrm>
            <a:off x="722" y="1618084"/>
            <a:ext cx="8909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713" y="4371569"/>
            <a:ext cx="2133287" cy="7680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51" y="393177"/>
            <a:ext cx="274320" cy="274320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7212842" y="2661313"/>
            <a:ext cx="1371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930" y="2001463"/>
            <a:ext cx="714840" cy="7148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890" y="3384588"/>
            <a:ext cx="340970" cy="340970"/>
          </a:xfrm>
          <a:prstGeom prst="rect">
            <a:avLst/>
          </a:prstGeom>
        </p:spPr>
      </p:pic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25980" y="3992779"/>
            <a:ext cx="7886700" cy="47609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4303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- EDIT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722" y="1830111"/>
            <a:ext cx="3046854" cy="2028638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044154" y="1830111"/>
            <a:ext cx="3052991" cy="2028638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097146" y="1830111"/>
            <a:ext cx="3046854" cy="2028638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628650" y="546976"/>
            <a:ext cx="7887274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8649" y="4767264"/>
            <a:ext cx="2863945" cy="273844"/>
          </a:xfrm>
        </p:spPr>
        <p:txBody>
          <a:bodyPr/>
          <a:lstStyle>
            <a:lvl1pPr>
              <a:defRPr lang="en-CA" sz="800" smtClean="0">
                <a:effectLst/>
              </a:defRPr>
            </a:lvl1pPr>
          </a:lstStyle>
          <a:p>
            <a:r>
              <a:rPr lang="en-US"/>
              <a:t>Copyright © Hatch 2016. All Rights Reserved.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77B68-2A4E-4D13-B924-76B57102C37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713" y="4371569"/>
            <a:ext cx="2133287" cy="7680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51" y="393177"/>
            <a:ext cx="274320" cy="274320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7212842" y="2661313"/>
            <a:ext cx="1371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930" y="2001463"/>
            <a:ext cx="714840" cy="7148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890" y="3384588"/>
            <a:ext cx="340970" cy="340970"/>
          </a:xfrm>
          <a:prstGeom prst="rect">
            <a:avLst/>
          </a:prstGeom>
        </p:spPr>
      </p:pic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25980" y="3992779"/>
            <a:ext cx="7886700" cy="47609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241353" y="1514481"/>
            <a:ext cx="8909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0538110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77B68-2A4E-4D13-B924-76B57102C3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628649" y="182584"/>
            <a:ext cx="7903167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idx="1"/>
          </p:nvPr>
        </p:nvSpPr>
        <p:spPr>
          <a:xfrm>
            <a:off x="628650" y="1271916"/>
            <a:ext cx="7886700" cy="3382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Source Sans Pro" panose="020B0503030403020204" pitchFamily="34" charset="0"/>
              </a:defRPr>
            </a:lvl1pPr>
            <a:lvl2pPr>
              <a:defRPr>
                <a:latin typeface="Source Sans Pro" panose="020B0503030403020204" pitchFamily="34" charset="0"/>
              </a:defRPr>
            </a:lvl2pPr>
            <a:lvl3pPr>
              <a:defRPr>
                <a:latin typeface="Source Sans Pro" panose="020B0503030403020204" pitchFamily="34" charset="0"/>
              </a:defRPr>
            </a:lvl3pPr>
            <a:lvl4pPr>
              <a:defRPr>
                <a:latin typeface="Source Sans Pro" panose="020B0503030403020204" pitchFamily="34" charset="0"/>
              </a:defRPr>
            </a:lvl4pPr>
            <a:lvl5pPr>
              <a:defRPr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>
          <a:xfrm>
            <a:off x="628649" y="4767264"/>
            <a:ext cx="2863945" cy="273844"/>
          </a:xfrm>
        </p:spPr>
        <p:txBody>
          <a:bodyPr/>
          <a:lstStyle>
            <a:lvl1pPr>
              <a:defRPr lang="en-CA" sz="800" smtClean="0">
                <a:effectLst/>
              </a:defRPr>
            </a:lvl1pPr>
          </a:lstStyle>
          <a:p>
            <a:r>
              <a:rPr lang="en-US"/>
              <a:t>Copyright © Hatch 2016.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197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028700"/>
            <a:ext cx="7886700" cy="1675924"/>
          </a:xfrm>
        </p:spPr>
        <p:txBody>
          <a:bodyPr anchor="t" anchorCtr="0"/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2777731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77B68-2A4E-4D13-B924-76B57102C3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>
          <a:xfrm>
            <a:off x="628649" y="4767264"/>
            <a:ext cx="2863945" cy="273844"/>
          </a:xfrm>
        </p:spPr>
        <p:txBody>
          <a:bodyPr/>
          <a:lstStyle>
            <a:lvl1pPr>
              <a:defRPr lang="en-CA" sz="800" smtClean="0">
                <a:effectLst/>
              </a:defRPr>
            </a:lvl1pPr>
          </a:lstStyle>
          <a:p>
            <a:r>
              <a:rPr lang="en-US"/>
              <a:t>Copyright © Hatch 2016.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624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25718"/>
            <a:ext cx="7855332" cy="994172"/>
          </a:xfrm>
        </p:spPr>
        <p:txBody>
          <a:bodyPr anchor="t" anchorCtr="0">
            <a:normAutofit/>
          </a:bodyPr>
          <a:lstStyle>
            <a:lvl1pPr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15050"/>
            <a:ext cx="3886200" cy="2817673"/>
          </a:xfrm>
        </p:spPr>
        <p:txBody>
          <a:bodyPr/>
          <a:lstStyle>
            <a:lvl1pPr>
              <a:defRPr sz="2800">
                <a:latin typeface="Source Sans Pro" panose="020B0503030403020204" pitchFamily="34" charset="0"/>
              </a:defRPr>
            </a:lvl1pPr>
            <a:lvl2pPr>
              <a:defRPr>
                <a:latin typeface="Source Sans Pro" panose="020B0503030403020204" pitchFamily="34" charset="0"/>
              </a:defRPr>
            </a:lvl2pPr>
            <a:lvl3pPr>
              <a:defRPr>
                <a:latin typeface="Source Sans Pro" panose="020B0503030403020204" pitchFamily="34" charset="0"/>
              </a:defRPr>
            </a:lvl3pPr>
            <a:lvl4pPr>
              <a:defRPr>
                <a:latin typeface="Source Sans Pro" panose="020B0503030403020204" pitchFamily="34" charset="0"/>
              </a:defRPr>
            </a:lvl4pPr>
            <a:lvl5pPr>
              <a:defRPr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15050"/>
            <a:ext cx="3886200" cy="2817673"/>
          </a:xfrm>
        </p:spPr>
        <p:txBody>
          <a:bodyPr/>
          <a:lstStyle>
            <a:lvl1pPr>
              <a:defRPr>
                <a:latin typeface="Source Sans Pro" panose="020B0503030403020204" pitchFamily="34" charset="0"/>
              </a:defRPr>
            </a:lvl1pPr>
            <a:lvl2pPr>
              <a:defRPr>
                <a:latin typeface="Source Sans Pro" panose="020B0503030403020204" pitchFamily="34" charset="0"/>
              </a:defRPr>
            </a:lvl2pPr>
            <a:lvl3pPr>
              <a:defRPr>
                <a:latin typeface="Source Sans Pro" panose="020B0503030403020204" pitchFamily="34" charset="0"/>
              </a:defRPr>
            </a:lvl3pPr>
            <a:lvl4pPr>
              <a:defRPr>
                <a:latin typeface="Source Sans Pro" panose="020B0503030403020204" pitchFamily="34" charset="0"/>
              </a:defRPr>
            </a:lvl4pPr>
            <a:lvl5pPr>
              <a:defRPr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77B68-2A4E-4D13-B924-76B57102C3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Date Placeholder 11"/>
          <p:cNvSpPr>
            <a:spLocks noGrp="1"/>
          </p:cNvSpPr>
          <p:nvPr>
            <p:ph type="dt" sz="half" idx="10"/>
          </p:nvPr>
        </p:nvSpPr>
        <p:spPr>
          <a:xfrm>
            <a:off x="628649" y="4767264"/>
            <a:ext cx="2863945" cy="273844"/>
          </a:xfrm>
        </p:spPr>
        <p:txBody>
          <a:bodyPr/>
          <a:lstStyle>
            <a:lvl1pPr>
              <a:defRPr lang="en-CA" sz="800" smtClean="0">
                <a:effectLst/>
              </a:defRPr>
            </a:lvl1pPr>
          </a:lstStyle>
          <a:p>
            <a:r>
              <a:rPr lang="en-US"/>
              <a:t>Copyright © Hatch 2016.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265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725719"/>
            <a:ext cx="7886700" cy="696128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84353"/>
            <a:ext cx="3868340" cy="471935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164796"/>
            <a:ext cx="3868340" cy="2477453"/>
          </a:xfrm>
        </p:spPr>
        <p:txBody>
          <a:bodyPr>
            <a:normAutofit/>
          </a:bodyPr>
          <a:lstStyle>
            <a:lvl1pPr>
              <a:defRPr sz="2000">
                <a:latin typeface="Source Sans Pro" panose="020B0503030403020204" pitchFamily="34" charset="0"/>
              </a:defRPr>
            </a:lvl1pPr>
            <a:lvl2pPr>
              <a:defRPr sz="1800">
                <a:latin typeface="Source Sans Pro" panose="020B0503030403020204" pitchFamily="34" charset="0"/>
              </a:defRPr>
            </a:lvl2pPr>
            <a:lvl3pPr>
              <a:defRPr sz="1600">
                <a:latin typeface="Source Sans Pro" panose="020B0503030403020204" pitchFamily="34" charset="0"/>
              </a:defRPr>
            </a:lvl3pPr>
            <a:lvl4pPr>
              <a:defRPr sz="1400">
                <a:latin typeface="Source Sans Pro" panose="020B0503030403020204" pitchFamily="34" charset="0"/>
              </a:defRPr>
            </a:lvl4pPr>
            <a:lvl5pPr>
              <a:defRPr sz="1400"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3" y="1484353"/>
            <a:ext cx="3887391" cy="458747"/>
          </a:xfrm>
        </p:spPr>
        <p:txBody>
          <a:bodyPr anchor="b"/>
          <a:lstStyle>
            <a:lvl1pPr marL="0" indent="0">
              <a:buNone/>
              <a:defRPr sz="24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3" y="2164796"/>
            <a:ext cx="3887391" cy="2477453"/>
          </a:xfrm>
        </p:spPr>
        <p:txBody>
          <a:bodyPr>
            <a:normAutofit/>
          </a:bodyPr>
          <a:lstStyle>
            <a:lvl1pPr>
              <a:defRPr sz="2000">
                <a:latin typeface="Source Sans Pro" panose="020B0503030403020204" pitchFamily="34" charset="0"/>
              </a:defRPr>
            </a:lvl1pPr>
            <a:lvl2pPr>
              <a:defRPr sz="1800">
                <a:latin typeface="Source Sans Pro" panose="020B0503030403020204" pitchFamily="34" charset="0"/>
              </a:defRPr>
            </a:lvl2pPr>
            <a:lvl3pPr>
              <a:defRPr sz="1600">
                <a:latin typeface="Source Sans Pro" panose="020B0503030403020204" pitchFamily="34" charset="0"/>
              </a:defRPr>
            </a:lvl3pPr>
            <a:lvl4pPr>
              <a:defRPr sz="1400">
                <a:latin typeface="Source Sans Pro" panose="020B0503030403020204" pitchFamily="34" charset="0"/>
              </a:defRPr>
            </a:lvl4pPr>
            <a:lvl5pPr>
              <a:defRPr sz="1400"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77B68-2A4E-4D13-B924-76B57102C3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Date Placeholder 11"/>
          <p:cNvSpPr>
            <a:spLocks noGrp="1"/>
          </p:cNvSpPr>
          <p:nvPr>
            <p:ph type="dt" sz="half" idx="10"/>
          </p:nvPr>
        </p:nvSpPr>
        <p:spPr>
          <a:xfrm>
            <a:off x="628649" y="4767264"/>
            <a:ext cx="2863945" cy="273844"/>
          </a:xfrm>
        </p:spPr>
        <p:txBody>
          <a:bodyPr/>
          <a:lstStyle>
            <a:lvl1pPr>
              <a:defRPr lang="en-CA" sz="800" smtClean="0">
                <a:effectLst/>
              </a:defRPr>
            </a:lvl1pPr>
          </a:lstStyle>
          <a:p>
            <a:r>
              <a:rPr lang="en-US"/>
              <a:t>Copyright © Hatch 2016.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254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028226"/>
            <a:ext cx="7924084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2250281"/>
            <a:ext cx="7886700" cy="23824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362021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Copyright © Hatch 2016. All Rights Reserved.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71955" y="4767264"/>
            <a:ext cx="145618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C77B68-2A4E-4D13-B924-76B57102C37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702" y="4684157"/>
            <a:ext cx="1265035" cy="45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802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8" r:id="rId2"/>
    <p:sldLayoutId id="2147483677" r:id="rId3"/>
    <p:sldLayoutId id="2147483679" r:id="rId4"/>
    <p:sldLayoutId id="2147483676" r:id="rId5"/>
    <p:sldLayoutId id="2147483662" r:id="rId6"/>
    <p:sldLayoutId id="2147483663" r:id="rId7"/>
    <p:sldLayoutId id="2147483664" r:id="rId8"/>
    <p:sldLayoutId id="2147483665" r:id="rId9"/>
    <p:sldLayoutId id="2147483669" r:id="rId10"/>
    <p:sldLayoutId id="2147483666" r:id="rId11"/>
    <p:sldLayoutId id="2147483667" r:id="rId12"/>
    <p:sldLayoutId id="2147483671" r:id="rId13"/>
    <p:sldLayoutId id="2147483672" r:id="rId14"/>
    <p:sldLayoutId id="2147483683" r:id="rId15"/>
    <p:sldLayoutId id="2147483675" r:id="rId16"/>
    <p:sldLayoutId id="2147483682" r:id="rId17"/>
    <p:sldLayoutId id="2147483674" r:id="rId18"/>
    <p:sldLayoutId id="2147483684" r:id="rId19"/>
    <p:sldLayoutId id="2147483680" r:id="rId20"/>
    <p:sldLayoutId id="2147483681" r:id="rId21"/>
    <p:sldLayoutId id="2147483670" r:id="rId22"/>
    <p:sldLayoutId id="2147483685" r:id="rId23"/>
    <p:sldLayoutId id="2147483686" r:id="rId24"/>
    <p:sldLayoutId id="2147483687" r:id="rId25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120000"/>
        <a:buFont typeface="Source Sans Pro Light" pitchFamily="34" charset="0"/>
        <a:buChar char="‒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120000"/>
        <a:buFont typeface="Source Sans Pro Light" pitchFamily="34" charset="0"/>
        <a:buChar char="‒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120000"/>
        <a:buFont typeface="Source Sans Pro Light" pitchFamily="34" charset="0"/>
        <a:buChar char="‒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120000"/>
        <a:buFont typeface="Source Sans Pro Light" pitchFamily="34" charset="0"/>
        <a:buChar char="‒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120000"/>
        <a:buFont typeface="Source Sans Pro Light" pitchFamily="34" charset="0"/>
        <a:buChar char="‒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irportsustainability.org/" TargetMode="Externa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lychicago.com/community/environment/Pages/default.aspx" TargetMode="Externa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awa.org/uploadedFiles/LAXDev/News_for_LAXDev/Sustainable%20Airport%20PDC%20Guidelines%20Jan08.pd" TargetMode="Externa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www.sustainableinfrastructure.org/" TargetMode="Externa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206500"/>
            <a:ext cx="7887274" cy="412750"/>
          </a:xfrm>
        </p:spPr>
        <p:txBody>
          <a:bodyPr>
            <a:normAutofit fontScale="90000"/>
          </a:bodyPr>
          <a:lstStyle/>
          <a:p>
            <a:r>
              <a:rPr lang="en-US" sz="3100" b="1" dirty="0">
                <a:solidFill>
                  <a:srgbClr val="17375E"/>
                </a:solidFill>
              </a:rPr>
              <a:t>Airfield Pavement Design and Construction-</a:t>
            </a:r>
            <a:br>
              <a:rPr lang="en-US" sz="3100" b="1" dirty="0">
                <a:solidFill>
                  <a:srgbClr val="17375E"/>
                </a:solidFill>
              </a:rPr>
            </a:br>
            <a:r>
              <a:rPr lang="en-US" sz="3100" b="1" dirty="0">
                <a:solidFill>
                  <a:srgbClr val="17375E"/>
                </a:solidFill>
              </a:rPr>
              <a:t>Sustainability Checklists and Matrices</a:t>
            </a:r>
            <a:br>
              <a:rPr lang="en-US" b="1" dirty="0">
                <a:solidFill>
                  <a:srgbClr val="17375E"/>
                </a:solidFill>
              </a:rPr>
            </a:b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Copyright © Hatch 2016. All Rights Reserved.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43430" y="4039215"/>
            <a:ext cx="7886700" cy="864971"/>
          </a:xfrm>
        </p:spPr>
        <p:txBody>
          <a:bodyPr>
            <a:normAutofit/>
          </a:bodyPr>
          <a:lstStyle/>
          <a:p>
            <a:r>
              <a:rPr lang="en-US" dirty="0"/>
              <a:t>Presentation to CAPTG Workshop - Halifax, September 18, 2017</a:t>
            </a:r>
          </a:p>
          <a:p>
            <a:r>
              <a:rPr lang="en-US" dirty="0"/>
              <a:t>George Nowak P. Eng.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8480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409699" y="687653"/>
            <a:ext cx="5829300" cy="110251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Case Study – Sustainability Matrix Analysis and Monitoring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570566" y="2065865"/>
            <a:ext cx="5668433" cy="2148418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Calgary International Airport (YYC)</a:t>
            </a:r>
          </a:p>
          <a:p>
            <a:r>
              <a:rPr lang="en-US" dirty="0"/>
              <a:t>New Parallel Runway (RDP)</a:t>
            </a:r>
          </a:p>
        </p:txBody>
      </p:sp>
    </p:spTree>
    <p:extLst>
      <p:ext uri="{BB962C8B-B14F-4D97-AF65-F5344CB8AC3E}">
        <p14:creationId xmlns:p14="http://schemas.microsoft.com/office/powerpoint/2010/main" val="8921023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28649" y="182584"/>
            <a:ext cx="7903167" cy="801968"/>
          </a:xfrm>
        </p:spPr>
        <p:txBody>
          <a:bodyPr/>
          <a:lstStyle/>
          <a:p>
            <a:pPr algn="ctr"/>
            <a:r>
              <a:rPr lang="en-US" dirty="0"/>
              <a:t>YYC New Parallel Runway (RDP)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16050" y="806752"/>
            <a:ext cx="5975350" cy="39424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556467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RDP Key Scoping Elements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485900" y="1200151"/>
            <a:ext cx="6269567" cy="339447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$620 million project (excluding AT tunnel)</a:t>
            </a:r>
          </a:p>
          <a:p>
            <a:r>
              <a:rPr lang="en-US" dirty="0"/>
              <a:t>4,267 m (14,000ft ) CAT III ICAO Code F runway and taxiways</a:t>
            </a:r>
          </a:p>
          <a:p>
            <a:r>
              <a:rPr lang="en-US" dirty="0"/>
              <a:t>7.5 million m</a:t>
            </a:r>
            <a:r>
              <a:rPr lang="en-US" baseline="30000" dirty="0"/>
              <a:t>3</a:t>
            </a:r>
            <a:r>
              <a:rPr lang="en-US" dirty="0"/>
              <a:t> earthworks</a:t>
            </a:r>
          </a:p>
          <a:p>
            <a:r>
              <a:rPr lang="en-US" dirty="0"/>
              <a:t>500,000 m</a:t>
            </a:r>
            <a:r>
              <a:rPr lang="en-US" baseline="30000" dirty="0"/>
              <a:t>3</a:t>
            </a:r>
            <a:r>
              <a:rPr lang="en-US" dirty="0"/>
              <a:t> gravels</a:t>
            </a:r>
          </a:p>
          <a:p>
            <a:r>
              <a:rPr lang="en-US" dirty="0"/>
              <a:t>260,000 m</a:t>
            </a:r>
            <a:r>
              <a:rPr lang="en-US" baseline="30000" dirty="0"/>
              <a:t>3</a:t>
            </a:r>
            <a:r>
              <a:rPr lang="en-US" dirty="0"/>
              <a:t> concrete (LCC done)</a:t>
            </a:r>
          </a:p>
          <a:p>
            <a:r>
              <a:rPr lang="en-US" dirty="0"/>
              <a:t>5000+ runway, taxiway and approach lights </a:t>
            </a:r>
          </a:p>
          <a:p>
            <a:r>
              <a:rPr lang="en-US" dirty="0"/>
              <a:t>In service date June, 2014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4681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YYC Airfield Pavement Sustainability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YYC has ISO 14001 Compliant Environmental Management System (EMS) </a:t>
            </a:r>
          </a:p>
          <a:p>
            <a:r>
              <a:rPr lang="en-US" sz="2400" dirty="0"/>
              <a:t>YYC committed to a self – directed Full Environmental Assessment</a:t>
            </a:r>
          </a:p>
          <a:p>
            <a:r>
              <a:rPr lang="en-US" sz="2400" dirty="0"/>
              <a:t>Sustainable Aviation Guidance Alliance (SAGA) guidelines adopted for the Runway Development Program (RDP)</a:t>
            </a:r>
          </a:p>
          <a:p>
            <a:r>
              <a:rPr lang="en-US" sz="2400" dirty="0"/>
              <a:t>Project Specific Design and Construction Sustainability Matrices established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9379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3999" y="958849"/>
            <a:ext cx="3183468" cy="73765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dirty="0"/>
              <a:t>RDP Sustainability Workshop Criteria</a:t>
            </a:r>
            <a:br>
              <a:rPr lang="en-US" sz="2400" dirty="0"/>
            </a:br>
            <a:r>
              <a:rPr lang="en-US" sz="1800" dirty="0">
                <a:solidFill>
                  <a:srgbClr val="FF0000"/>
                </a:solidFill>
              </a:rPr>
              <a:t>(Key to Matrix Cell Creation)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437467" y="103187"/>
            <a:ext cx="4385735" cy="4917546"/>
          </a:xfrm>
        </p:spPr>
        <p:txBody>
          <a:bodyPr>
            <a:normAutofit fontScale="85000" lnSpcReduction="20000"/>
          </a:bodyPr>
          <a:lstStyle/>
          <a:p>
            <a:r>
              <a:rPr lang="en-US" sz="1350" b="1" dirty="0"/>
              <a:t>Soils </a:t>
            </a:r>
            <a:r>
              <a:rPr lang="en-US" sz="1350" b="1" dirty="0">
                <a:solidFill>
                  <a:srgbClr val="00B050"/>
                </a:solidFill>
              </a:rPr>
              <a:t>(22) </a:t>
            </a:r>
            <a:r>
              <a:rPr lang="en-US" sz="1350" b="1" dirty="0">
                <a:solidFill>
                  <a:srgbClr val="0070C0"/>
                </a:solidFill>
              </a:rPr>
              <a:t>(4)</a:t>
            </a:r>
          </a:p>
          <a:p>
            <a:r>
              <a:rPr lang="en-US" sz="1350" b="1" dirty="0"/>
              <a:t>Groundwater </a:t>
            </a:r>
            <a:r>
              <a:rPr lang="en-US" sz="1350" b="1" dirty="0">
                <a:solidFill>
                  <a:srgbClr val="00B050"/>
                </a:solidFill>
              </a:rPr>
              <a:t>(3)</a:t>
            </a:r>
            <a:r>
              <a:rPr lang="en-US" sz="1350" b="1" dirty="0"/>
              <a:t> </a:t>
            </a:r>
            <a:r>
              <a:rPr lang="en-US" sz="1350" b="1" dirty="0">
                <a:solidFill>
                  <a:srgbClr val="0070C0"/>
                </a:solidFill>
              </a:rPr>
              <a:t>(3)</a:t>
            </a:r>
          </a:p>
          <a:p>
            <a:r>
              <a:rPr lang="en-US" sz="1350" b="1" dirty="0"/>
              <a:t>Vegetation </a:t>
            </a:r>
            <a:r>
              <a:rPr lang="en-US" sz="1350" b="1" dirty="0">
                <a:solidFill>
                  <a:srgbClr val="00B050"/>
                </a:solidFill>
              </a:rPr>
              <a:t>(19) </a:t>
            </a:r>
            <a:r>
              <a:rPr lang="en-US" sz="1350" b="1" dirty="0">
                <a:solidFill>
                  <a:srgbClr val="0070C0"/>
                </a:solidFill>
              </a:rPr>
              <a:t>(1)</a:t>
            </a:r>
          </a:p>
          <a:p>
            <a:r>
              <a:rPr lang="en-US" sz="1350" b="1" dirty="0"/>
              <a:t>Dust Management </a:t>
            </a:r>
            <a:r>
              <a:rPr lang="en-US" sz="1350" b="1" dirty="0">
                <a:solidFill>
                  <a:srgbClr val="00B050"/>
                </a:solidFill>
              </a:rPr>
              <a:t>(10)</a:t>
            </a:r>
          </a:p>
          <a:p>
            <a:r>
              <a:rPr lang="en-US" sz="1350" b="1" dirty="0"/>
              <a:t>Stormwater Management </a:t>
            </a:r>
            <a:r>
              <a:rPr lang="en-US" sz="1350" b="1" dirty="0">
                <a:solidFill>
                  <a:srgbClr val="00B050"/>
                </a:solidFill>
              </a:rPr>
              <a:t>(20)</a:t>
            </a:r>
          </a:p>
          <a:p>
            <a:r>
              <a:rPr lang="en-US" sz="1350" b="1" dirty="0"/>
              <a:t>Water Conservation </a:t>
            </a:r>
            <a:r>
              <a:rPr lang="en-US" sz="1350" b="1" dirty="0">
                <a:solidFill>
                  <a:srgbClr val="00B050"/>
                </a:solidFill>
              </a:rPr>
              <a:t>(6)</a:t>
            </a:r>
          </a:p>
          <a:p>
            <a:r>
              <a:rPr lang="en-US" sz="1350" b="1" dirty="0"/>
              <a:t>Surface Water and Aquatic Resources  </a:t>
            </a:r>
            <a:r>
              <a:rPr lang="en-US" sz="1350" b="1" dirty="0">
                <a:solidFill>
                  <a:srgbClr val="00B050"/>
                </a:solidFill>
              </a:rPr>
              <a:t>(2)</a:t>
            </a:r>
          </a:p>
          <a:p>
            <a:r>
              <a:rPr lang="en-US" sz="1350" b="1" dirty="0"/>
              <a:t>Lighting and Light Pollution Reduction </a:t>
            </a:r>
            <a:r>
              <a:rPr lang="en-US" sz="1350" b="1" dirty="0">
                <a:solidFill>
                  <a:srgbClr val="00B050"/>
                </a:solidFill>
              </a:rPr>
              <a:t>(9)</a:t>
            </a:r>
          </a:p>
          <a:p>
            <a:r>
              <a:rPr lang="en-US" sz="1350" b="1" dirty="0"/>
              <a:t>Building Design </a:t>
            </a:r>
            <a:r>
              <a:rPr lang="en-US" sz="1350" b="1" dirty="0">
                <a:solidFill>
                  <a:srgbClr val="00B050"/>
                </a:solidFill>
              </a:rPr>
              <a:t>(5)</a:t>
            </a:r>
          </a:p>
          <a:p>
            <a:r>
              <a:rPr lang="en-US" sz="1350" b="1" dirty="0"/>
              <a:t>Noise Pollution Reduction </a:t>
            </a:r>
            <a:r>
              <a:rPr lang="en-US" sz="1350" b="1" dirty="0">
                <a:solidFill>
                  <a:srgbClr val="00B050"/>
                </a:solidFill>
              </a:rPr>
              <a:t>(1)</a:t>
            </a:r>
            <a:r>
              <a:rPr lang="en-US" sz="1350" b="1" dirty="0"/>
              <a:t> </a:t>
            </a:r>
            <a:r>
              <a:rPr lang="en-US" sz="1350" b="1" dirty="0">
                <a:solidFill>
                  <a:srgbClr val="0070C0"/>
                </a:solidFill>
              </a:rPr>
              <a:t>(1)</a:t>
            </a:r>
          </a:p>
          <a:p>
            <a:r>
              <a:rPr lang="en-US" sz="1350" b="1" dirty="0"/>
              <a:t>Fuel Reduction </a:t>
            </a:r>
            <a:r>
              <a:rPr lang="en-US" sz="1350" b="1" dirty="0">
                <a:solidFill>
                  <a:srgbClr val="00B050"/>
                </a:solidFill>
              </a:rPr>
              <a:t>(5)</a:t>
            </a:r>
          </a:p>
          <a:p>
            <a:r>
              <a:rPr lang="en-US" sz="1350" b="1" dirty="0"/>
              <a:t>Paving </a:t>
            </a:r>
            <a:r>
              <a:rPr lang="en-US" sz="1350" b="1" dirty="0">
                <a:solidFill>
                  <a:srgbClr val="00B050"/>
                </a:solidFill>
              </a:rPr>
              <a:t>(7)</a:t>
            </a:r>
          </a:p>
          <a:p>
            <a:r>
              <a:rPr lang="en-US" sz="1350" b="1" dirty="0"/>
              <a:t>Waste Minimization </a:t>
            </a:r>
            <a:r>
              <a:rPr lang="en-US" sz="1350" b="1" dirty="0">
                <a:solidFill>
                  <a:srgbClr val="00B050"/>
                </a:solidFill>
              </a:rPr>
              <a:t>(12)</a:t>
            </a:r>
          </a:p>
          <a:p>
            <a:r>
              <a:rPr lang="en-US" sz="1350" b="1" dirty="0"/>
              <a:t>Socio-economic </a:t>
            </a:r>
            <a:r>
              <a:rPr lang="en-US" sz="1350" b="1" dirty="0">
                <a:solidFill>
                  <a:srgbClr val="00B050"/>
                </a:solidFill>
              </a:rPr>
              <a:t>(8)</a:t>
            </a:r>
            <a:r>
              <a:rPr lang="en-US" sz="1350" b="1" dirty="0"/>
              <a:t> </a:t>
            </a:r>
            <a:r>
              <a:rPr lang="en-US" sz="1350" b="1" dirty="0">
                <a:solidFill>
                  <a:srgbClr val="0070C0"/>
                </a:solidFill>
              </a:rPr>
              <a:t>(3)</a:t>
            </a:r>
          </a:p>
          <a:p>
            <a:r>
              <a:rPr lang="en-US" sz="1350" b="1" dirty="0"/>
              <a:t>Miscellaneous </a:t>
            </a:r>
            <a:r>
              <a:rPr lang="en-US" sz="1350" b="1" dirty="0">
                <a:solidFill>
                  <a:srgbClr val="00B050"/>
                </a:solidFill>
              </a:rPr>
              <a:t>(17)</a:t>
            </a:r>
          </a:p>
          <a:p>
            <a:r>
              <a:rPr lang="en-US" sz="1350" b="1" dirty="0"/>
              <a:t>Transportation </a:t>
            </a:r>
            <a:r>
              <a:rPr lang="en-US" sz="1350" b="1" dirty="0">
                <a:solidFill>
                  <a:srgbClr val="00B050"/>
                </a:solidFill>
              </a:rPr>
              <a:t>(8)</a:t>
            </a:r>
            <a:r>
              <a:rPr lang="en-US" sz="1350" b="1" dirty="0"/>
              <a:t> </a:t>
            </a:r>
            <a:r>
              <a:rPr lang="en-US" sz="1350" b="1" dirty="0">
                <a:solidFill>
                  <a:srgbClr val="0070C0"/>
                </a:solidFill>
              </a:rPr>
              <a:t>(1)</a:t>
            </a:r>
          </a:p>
          <a:p>
            <a:r>
              <a:rPr lang="en-US" sz="1350" b="1" dirty="0"/>
              <a:t>Climate and Greenhouse Gases </a:t>
            </a:r>
            <a:r>
              <a:rPr lang="en-US" sz="1350" b="1" dirty="0">
                <a:solidFill>
                  <a:srgbClr val="00B050"/>
                </a:solidFill>
              </a:rPr>
              <a:t>(11) </a:t>
            </a:r>
            <a:r>
              <a:rPr lang="en-US" sz="1350" b="1" dirty="0">
                <a:solidFill>
                  <a:srgbClr val="0070C0"/>
                </a:solidFill>
              </a:rPr>
              <a:t>(1)</a:t>
            </a:r>
          </a:p>
          <a:p>
            <a:r>
              <a:rPr lang="en-US" sz="1350" b="1" dirty="0"/>
              <a:t>Air Quality </a:t>
            </a:r>
            <a:r>
              <a:rPr lang="en-US" sz="1350" b="1" dirty="0">
                <a:solidFill>
                  <a:srgbClr val="00B050"/>
                </a:solidFill>
              </a:rPr>
              <a:t>(16) </a:t>
            </a:r>
            <a:r>
              <a:rPr lang="en-US" sz="1350" b="1" dirty="0">
                <a:solidFill>
                  <a:srgbClr val="0070C0"/>
                </a:solidFill>
              </a:rPr>
              <a:t>(1)</a:t>
            </a:r>
          </a:p>
          <a:p>
            <a:r>
              <a:rPr lang="en-US" sz="1350" b="1" dirty="0"/>
              <a:t>Noise </a:t>
            </a:r>
            <a:r>
              <a:rPr lang="en-US" sz="1350" b="1" dirty="0">
                <a:solidFill>
                  <a:srgbClr val="00B050"/>
                </a:solidFill>
              </a:rPr>
              <a:t>(2)</a:t>
            </a:r>
            <a:r>
              <a:rPr lang="en-US" sz="1350" b="1" dirty="0"/>
              <a:t> </a:t>
            </a:r>
            <a:r>
              <a:rPr lang="en-US" sz="1350" b="1" dirty="0">
                <a:solidFill>
                  <a:srgbClr val="0070C0"/>
                </a:solidFill>
              </a:rPr>
              <a:t>(2)</a:t>
            </a:r>
          </a:p>
          <a:p>
            <a:r>
              <a:rPr lang="en-US" sz="1350" b="1" dirty="0"/>
              <a:t>Wildlife, Land, Health Monitor </a:t>
            </a:r>
            <a:r>
              <a:rPr lang="en-US" sz="1350" b="1" dirty="0">
                <a:solidFill>
                  <a:srgbClr val="00B050"/>
                </a:solidFill>
              </a:rPr>
              <a:t>(6)</a:t>
            </a:r>
          </a:p>
          <a:p>
            <a:endParaRPr lang="en-US" sz="1500" dirty="0"/>
          </a:p>
          <a:p>
            <a:endParaRPr lang="en-US" sz="1500" dirty="0"/>
          </a:p>
          <a:p>
            <a:endParaRPr lang="en-US" sz="1500" dirty="0"/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355600" y="1865444"/>
            <a:ext cx="2908300" cy="3155289"/>
          </a:xfrm>
        </p:spPr>
        <p:txBody>
          <a:bodyPr/>
          <a:lstStyle/>
          <a:p>
            <a:r>
              <a:rPr lang="en-US" sz="2100" b="1" dirty="0"/>
              <a:t>Developed Sustainability and Mitigation or Mitigation-by-Design measures</a:t>
            </a:r>
          </a:p>
          <a:p>
            <a:endParaRPr lang="en-US" sz="2100" b="1" dirty="0"/>
          </a:p>
          <a:p>
            <a:r>
              <a:rPr lang="en-US" sz="1800" b="1" dirty="0">
                <a:solidFill>
                  <a:srgbClr val="00B050"/>
                </a:solidFill>
              </a:rPr>
              <a:t>Design/Construction  - 193</a:t>
            </a:r>
          </a:p>
          <a:p>
            <a:r>
              <a:rPr lang="en-US" sz="1800" b="1" dirty="0">
                <a:solidFill>
                  <a:srgbClr val="0070C0"/>
                </a:solidFill>
              </a:rPr>
              <a:t>In-Service Monitoring  - 22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3376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28649" y="133350"/>
            <a:ext cx="7903167" cy="1043406"/>
          </a:xfrm>
        </p:spPr>
        <p:txBody>
          <a:bodyPr/>
          <a:lstStyle/>
          <a:p>
            <a:pPr algn="ctr"/>
            <a:r>
              <a:rPr lang="en-US" dirty="0"/>
              <a:t>RDP Matrices and Procedures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485900" y="1016001"/>
            <a:ext cx="6172200" cy="3578622"/>
          </a:xfrm>
        </p:spPr>
        <p:txBody>
          <a:bodyPr>
            <a:normAutofit fontScale="92500"/>
          </a:bodyPr>
          <a:lstStyle/>
          <a:p>
            <a:r>
              <a:rPr lang="en-US" dirty="0"/>
              <a:t>Design and Construction Sustainability Matrices</a:t>
            </a:r>
          </a:p>
          <a:p>
            <a:r>
              <a:rPr lang="en-US" dirty="0"/>
              <a:t>Design Matrix was completed and revisited 3 times during design phase to see how points target was being achieved and to push for greater progress through the sustainability monitor on the program management team – more proactive</a:t>
            </a:r>
          </a:p>
          <a:p>
            <a:r>
              <a:rPr lang="en-US" dirty="0"/>
              <a:t>Same approach occurred in construction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4992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28650" y="332018"/>
            <a:ext cx="7855332" cy="994172"/>
          </a:xfrm>
        </p:spPr>
        <p:txBody>
          <a:bodyPr/>
          <a:lstStyle/>
          <a:p>
            <a:r>
              <a:rPr lang="en-US" dirty="0"/>
              <a:t>RDP Design Matrix - Summary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28650" y="1224500"/>
            <a:ext cx="3886200" cy="3480850"/>
          </a:xfrm>
        </p:spPr>
        <p:txBody>
          <a:bodyPr>
            <a:normAutofit fontScale="92500" lnSpcReduction="20000"/>
          </a:bodyPr>
          <a:lstStyle/>
          <a:p>
            <a:r>
              <a:rPr lang="en-US" sz="1800" dirty="0"/>
              <a:t>Administrative Procedures</a:t>
            </a:r>
          </a:p>
          <a:p>
            <a:pPr>
              <a:buNone/>
            </a:pPr>
            <a:r>
              <a:rPr lang="en-US" sz="1800" dirty="0"/>
              <a:t>	(4 tasks – 15 points)</a:t>
            </a:r>
          </a:p>
          <a:p>
            <a:r>
              <a:rPr lang="en-US" sz="1800" dirty="0"/>
              <a:t>Soils</a:t>
            </a:r>
          </a:p>
          <a:p>
            <a:pPr>
              <a:buNone/>
            </a:pPr>
            <a:r>
              <a:rPr lang="en-US" sz="1800" dirty="0"/>
              <a:t>	(6 tasks – 20 points)</a:t>
            </a:r>
          </a:p>
          <a:p>
            <a:r>
              <a:rPr lang="en-US" sz="1800" dirty="0"/>
              <a:t>Groundwater</a:t>
            </a:r>
          </a:p>
          <a:p>
            <a:pPr>
              <a:buNone/>
            </a:pPr>
            <a:r>
              <a:rPr lang="en-US" sz="1800" dirty="0"/>
              <a:t>	(2 tasks – 3 points)</a:t>
            </a:r>
          </a:p>
          <a:p>
            <a:r>
              <a:rPr lang="en-US" sz="1800" dirty="0"/>
              <a:t>Energy and Atmosphere</a:t>
            </a:r>
          </a:p>
          <a:p>
            <a:pPr>
              <a:buNone/>
            </a:pPr>
            <a:r>
              <a:rPr lang="en-US" sz="1800" dirty="0"/>
              <a:t>	(7 tasks – 17 points)</a:t>
            </a:r>
          </a:p>
          <a:p>
            <a:r>
              <a:rPr lang="en-US" sz="1800" dirty="0"/>
              <a:t>Water Efficiency</a:t>
            </a:r>
          </a:p>
          <a:p>
            <a:pPr>
              <a:buNone/>
            </a:pPr>
            <a:r>
              <a:rPr lang="en-US" sz="1800" dirty="0"/>
              <a:t>	(8 tasks – 30 points)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514850" y="1275345"/>
            <a:ext cx="3886200" cy="3430005"/>
          </a:xfrm>
        </p:spPr>
        <p:txBody>
          <a:bodyPr>
            <a:normAutofit fontScale="92500" lnSpcReduction="20000"/>
          </a:bodyPr>
          <a:lstStyle/>
          <a:p>
            <a:r>
              <a:rPr lang="en-US" sz="1800" dirty="0"/>
              <a:t>Noise Pollution Reduction</a:t>
            </a:r>
          </a:p>
          <a:p>
            <a:pPr>
              <a:buNone/>
            </a:pPr>
            <a:r>
              <a:rPr lang="en-US" sz="1800" dirty="0"/>
              <a:t>	(2 tasks – 5 points)</a:t>
            </a:r>
          </a:p>
          <a:p>
            <a:r>
              <a:rPr lang="en-US" sz="1800" dirty="0"/>
              <a:t>Materials and Resources</a:t>
            </a:r>
          </a:p>
          <a:p>
            <a:pPr>
              <a:buNone/>
            </a:pPr>
            <a:r>
              <a:rPr lang="en-US" sz="1800" dirty="0"/>
              <a:t>	(11 tasks – 35 points)</a:t>
            </a:r>
          </a:p>
          <a:p>
            <a:r>
              <a:rPr lang="en-US" sz="1800" dirty="0"/>
              <a:t>Socio-Economic</a:t>
            </a:r>
          </a:p>
          <a:p>
            <a:pPr>
              <a:buNone/>
            </a:pPr>
            <a:r>
              <a:rPr lang="en-US" sz="1800" dirty="0"/>
              <a:t>	(5 tasks – 10 points)</a:t>
            </a:r>
          </a:p>
          <a:p>
            <a:r>
              <a:rPr lang="en-US" sz="1800" dirty="0"/>
              <a:t>Miscellaneous </a:t>
            </a:r>
          </a:p>
          <a:p>
            <a:pPr>
              <a:buNone/>
            </a:pPr>
            <a:r>
              <a:rPr lang="en-US" sz="1800" dirty="0"/>
              <a:t>	(5 tasks – 15 points)</a:t>
            </a:r>
          </a:p>
          <a:p>
            <a:pPr>
              <a:buNone/>
            </a:pPr>
            <a:endParaRPr lang="en-US" sz="1800" dirty="0"/>
          </a:p>
          <a:p>
            <a:pPr>
              <a:buNone/>
            </a:pPr>
            <a:r>
              <a:rPr lang="en-US" sz="1800" dirty="0">
                <a:solidFill>
                  <a:srgbClr val="FF0000"/>
                </a:solidFill>
              </a:rPr>
              <a:t>150 Maximum Points </a:t>
            </a:r>
          </a:p>
          <a:p>
            <a:pPr>
              <a:buNone/>
            </a:pPr>
            <a:r>
              <a:rPr lang="en-US" sz="1800" dirty="0">
                <a:solidFill>
                  <a:srgbClr val="FF0000"/>
                </a:solidFill>
              </a:rPr>
              <a:t>50 Tasks</a:t>
            </a:r>
          </a:p>
        </p:txBody>
      </p:sp>
    </p:spTree>
    <p:extLst>
      <p:ext uri="{BB962C8B-B14F-4D97-AF65-F5344CB8AC3E}">
        <p14:creationId xmlns:p14="http://schemas.microsoft.com/office/powerpoint/2010/main" val="2124839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Copyright © Hatch 2016. All Rights Reserved.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27" y="0"/>
            <a:ext cx="7447973" cy="481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4003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Copyright © Hatch 2016. All Rights Reserved.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77" y="0"/>
            <a:ext cx="7403523" cy="479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7971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Copyright © Hatch 2016. All Rights Reserved.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00" y="107858"/>
            <a:ext cx="7200900" cy="465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9638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550" dirty="0">
                <a:latin typeface="Arial" pitchFamily="34" charset="0"/>
                <a:ea typeface="ＭＳ Ｐゴシック" pitchFamily="-110" charset="-128"/>
              </a:rPr>
              <a:t>Sustainability - “Triple Bottom Line” </a:t>
            </a:r>
          </a:p>
        </p:txBody>
      </p:sp>
      <p:sp>
        <p:nvSpPr>
          <p:cNvPr id="117763" name="Rectangle 3"/>
          <p:cNvSpPr>
            <a:spLocks noGrp="1"/>
          </p:cNvSpPr>
          <p:nvPr>
            <p:ph type="body" idx="4294967295"/>
          </p:nvPr>
        </p:nvSpPr>
        <p:spPr>
          <a:xfrm>
            <a:off x="1481666" y="914401"/>
            <a:ext cx="6172200" cy="3680222"/>
          </a:xfrm>
        </p:spPr>
        <p:txBody>
          <a:bodyPr/>
          <a:lstStyle/>
          <a:p>
            <a:pPr>
              <a:buNone/>
            </a:pPr>
            <a:r>
              <a:rPr lang="en-US" sz="1800" dirty="0">
                <a:latin typeface="Arial" pitchFamily="34" charset="0"/>
                <a:ea typeface="ＭＳ Ｐゴシック" pitchFamily="-110" charset="-128"/>
              </a:rPr>
              <a:t>	</a:t>
            </a:r>
            <a:r>
              <a:rPr lang="en-US" sz="1800" b="1" dirty="0">
                <a:latin typeface="Arial" pitchFamily="34" charset="0"/>
                <a:ea typeface="ＭＳ Ｐゴシック" pitchFamily="-110" charset="-128"/>
              </a:rPr>
              <a:t>TBL</a:t>
            </a:r>
            <a:r>
              <a:rPr lang="en-US" sz="1800" dirty="0">
                <a:latin typeface="Arial" pitchFamily="34" charset="0"/>
                <a:ea typeface="ＭＳ Ｐゴシック" pitchFamily="-110" charset="-128"/>
              </a:rPr>
              <a:t> Definition is most widely accepted approach to sustainability.  (phrase coined by John Elkington, 1994)</a:t>
            </a:r>
          </a:p>
        </p:txBody>
      </p:sp>
      <p:pic>
        <p:nvPicPr>
          <p:cNvPr id="11776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7067" y="1600200"/>
            <a:ext cx="3484166" cy="2971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5356390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78882" y="1"/>
            <a:ext cx="5522119" cy="2507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4932" y="2472003"/>
            <a:ext cx="5350669" cy="2536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>
          <a:xfrm>
            <a:off x="1261533" y="4047067"/>
            <a:ext cx="2328334" cy="838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Oval 7"/>
          <p:cNvSpPr/>
          <p:nvPr/>
        </p:nvSpPr>
        <p:spPr>
          <a:xfrm>
            <a:off x="2286001" y="101600"/>
            <a:ext cx="1782233" cy="685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/>
          <p:cNvSpPr txBox="1"/>
          <p:nvPr/>
        </p:nvSpPr>
        <p:spPr>
          <a:xfrm>
            <a:off x="1329266" y="237067"/>
            <a:ext cx="86453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Design</a:t>
            </a:r>
          </a:p>
          <a:p>
            <a:r>
              <a:rPr lang="en-US" sz="1350" b="1" dirty="0"/>
              <a:t>Revisited</a:t>
            </a:r>
          </a:p>
        </p:txBody>
      </p:sp>
      <p:sp>
        <p:nvSpPr>
          <p:cNvPr id="10" name="Rectangle 9"/>
          <p:cNvSpPr/>
          <p:nvPr/>
        </p:nvSpPr>
        <p:spPr>
          <a:xfrm>
            <a:off x="1303868" y="237067"/>
            <a:ext cx="888999" cy="4826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TextBox 10"/>
          <p:cNvSpPr txBox="1"/>
          <p:nvPr/>
        </p:nvSpPr>
        <p:spPr>
          <a:xfrm>
            <a:off x="1384300" y="1536701"/>
            <a:ext cx="85023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Total </a:t>
            </a:r>
          </a:p>
          <a:p>
            <a:r>
              <a:rPr lang="en-US" sz="1350" b="1" dirty="0"/>
              <a:t>Points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71600" y="1515533"/>
            <a:ext cx="728133" cy="49106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6" name="Straight Arrow Connector 15"/>
          <p:cNvCxnSpPr/>
          <p:nvPr/>
        </p:nvCxnSpPr>
        <p:spPr>
          <a:xfrm rot="5400000" flipH="1" flipV="1">
            <a:off x="304800" y="3081867"/>
            <a:ext cx="2269067" cy="135467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976533" y="2717800"/>
            <a:ext cx="10244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RDP</a:t>
            </a:r>
          </a:p>
          <a:p>
            <a:r>
              <a:rPr lang="en-US" b="1" dirty="0"/>
              <a:t>Design</a:t>
            </a:r>
          </a:p>
          <a:p>
            <a:r>
              <a:rPr lang="en-US" b="1" dirty="0"/>
              <a:t>Matrix</a:t>
            </a:r>
          </a:p>
          <a:p>
            <a:endParaRPr lang="en-US" sz="1350" b="1" dirty="0"/>
          </a:p>
          <a:p>
            <a:r>
              <a:rPr lang="en-US" sz="1350" b="1" dirty="0"/>
              <a:t>50 Criteria</a:t>
            </a:r>
          </a:p>
          <a:p>
            <a:endParaRPr lang="en-US" sz="1350" b="1" dirty="0"/>
          </a:p>
          <a:p>
            <a:r>
              <a:rPr lang="en-US" sz="1350" b="1" dirty="0"/>
              <a:t>150 Points</a:t>
            </a:r>
          </a:p>
        </p:txBody>
      </p:sp>
    </p:spTree>
    <p:extLst>
      <p:ext uri="{BB962C8B-B14F-4D97-AF65-F5344CB8AC3E}">
        <p14:creationId xmlns:p14="http://schemas.microsoft.com/office/powerpoint/2010/main" val="31264150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06400" y="205979"/>
            <a:ext cx="8274049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RDP Construction Matrix - Summary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28650" y="1063230"/>
            <a:ext cx="3886200" cy="3769120"/>
          </a:xfrm>
        </p:spPr>
        <p:txBody>
          <a:bodyPr>
            <a:normAutofit lnSpcReduction="10000"/>
          </a:bodyPr>
          <a:lstStyle/>
          <a:p>
            <a:r>
              <a:rPr lang="en-US" sz="1500" dirty="0"/>
              <a:t>Administrative Procedures</a:t>
            </a:r>
          </a:p>
          <a:p>
            <a:pPr>
              <a:buNone/>
            </a:pPr>
            <a:r>
              <a:rPr lang="en-US" sz="1500" dirty="0"/>
              <a:t>	(5 tasks – 19 points)</a:t>
            </a:r>
          </a:p>
          <a:p>
            <a:r>
              <a:rPr lang="en-US" sz="1500" dirty="0"/>
              <a:t>Soils</a:t>
            </a:r>
          </a:p>
          <a:p>
            <a:pPr>
              <a:buNone/>
            </a:pPr>
            <a:r>
              <a:rPr lang="en-US" sz="1500" dirty="0"/>
              <a:t>	(6 tasks – 24 points)</a:t>
            </a:r>
          </a:p>
          <a:p>
            <a:r>
              <a:rPr lang="en-US" sz="1500" dirty="0"/>
              <a:t>Groundwater</a:t>
            </a:r>
          </a:p>
          <a:p>
            <a:pPr>
              <a:buNone/>
            </a:pPr>
            <a:r>
              <a:rPr lang="en-US" sz="1500" dirty="0"/>
              <a:t>	(2 tasks – 3 points)</a:t>
            </a:r>
          </a:p>
          <a:p>
            <a:r>
              <a:rPr lang="en-US" sz="1500" dirty="0"/>
              <a:t>Energy and Atmosphere</a:t>
            </a:r>
          </a:p>
          <a:p>
            <a:pPr>
              <a:buNone/>
            </a:pPr>
            <a:r>
              <a:rPr lang="en-US" sz="1500" dirty="0"/>
              <a:t>	(5 tasks – 17 points)</a:t>
            </a:r>
          </a:p>
          <a:p>
            <a:r>
              <a:rPr lang="en-US" sz="1500" dirty="0"/>
              <a:t>Water Efficiency</a:t>
            </a:r>
          </a:p>
          <a:p>
            <a:pPr>
              <a:buNone/>
            </a:pPr>
            <a:r>
              <a:rPr lang="en-US" sz="1500" dirty="0"/>
              <a:t>	(6 tasks – 20 points)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629150" y="1063230"/>
            <a:ext cx="3886200" cy="3569494"/>
          </a:xfrm>
        </p:spPr>
        <p:txBody>
          <a:bodyPr>
            <a:normAutofit lnSpcReduction="10000"/>
          </a:bodyPr>
          <a:lstStyle/>
          <a:p>
            <a:r>
              <a:rPr lang="en-US" sz="1500" dirty="0"/>
              <a:t>Vegetation</a:t>
            </a:r>
          </a:p>
          <a:p>
            <a:pPr>
              <a:buNone/>
            </a:pPr>
            <a:r>
              <a:rPr lang="en-US" sz="1500" dirty="0"/>
              <a:t>	(5 tasks – 13 points)</a:t>
            </a:r>
          </a:p>
          <a:p>
            <a:r>
              <a:rPr lang="en-US" sz="1500" dirty="0"/>
              <a:t>Materials and Resources</a:t>
            </a:r>
          </a:p>
          <a:p>
            <a:pPr>
              <a:buNone/>
            </a:pPr>
            <a:r>
              <a:rPr lang="en-US" sz="1500" dirty="0"/>
              <a:t>	(8 tasks – 27 points)</a:t>
            </a:r>
          </a:p>
          <a:p>
            <a:r>
              <a:rPr lang="en-US" sz="1500" dirty="0"/>
              <a:t>Wildlife</a:t>
            </a:r>
          </a:p>
          <a:p>
            <a:pPr>
              <a:buNone/>
            </a:pPr>
            <a:r>
              <a:rPr lang="en-US" sz="1500" dirty="0"/>
              <a:t>	(4 tasks – 11 points)</a:t>
            </a:r>
          </a:p>
          <a:p>
            <a:r>
              <a:rPr lang="en-US" sz="1500" dirty="0"/>
              <a:t>Miscellaneous </a:t>
            </a:r>
          </a:p>
          <a:p>
            <a:pPr>
              <a:buNone/>
            </a:pPr>
            <a:r>
              <a:rPr lang="en-US" sz="1500" dirty="0"/>
              <a:t>	(6 tasks – 16 points)</a:t>
            </a:r>
          </a:p>
          <a:p>
            <a:pPr>
              <a:buNone/>
            </a:pPr>
            <a:endParaRPr lang="en-US" sz="1500" dirty="0"/>
          </a:p>
          <a:p>
            <a:pPr>
              <a:buNone/>
            </a:pPr>
            <a:r>
              <a:rPr lang="en-US" sz="1500" dirty="0">
                <a:solidFill>
                  <a:srgbClr val="FF0000"/>
                </a:solidFill>
              </a:rPr>
              <a:t>150 Maximum Points </a:t>
            </a:r>
          </a:p>
          <a:p>
            <a:pPr>
              <a:buNone/>
            </a:pPr>
            <a:r>
              <a:rPr lang="en-US" sz="1500" dirty="0">
                <a:solidFill>
                  <a:srgbClr val="FF0000"/>
                </a:solidFill>
              </a:rPr>
              <a:t>47 Tasks</a:t>
            </a:r>
          </a:p>
        </p:txBody>
      </p:sp>
    </p:spTree>
    <p:extLst>
      <p:ext uri="{BB962C8B-B14F-4D97-AF65-F5344CB8AC3E}">
        <p14:creationId xmlns:p14="http://schemas.microsoft.com/office/powerpoint/2010/main" val="40686321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Copyright © Hatch 2016. All Rights Reserved.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77" y="0"/>
            <a:ext cx="7422573" cy="480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1685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Copyright © Hatch 2016. All Rights Reserved.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77" y="0"/>
            <a:ext cx="7422573" cy="480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4557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Copyright © Hatch 2016. All Rights Reserved.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77" y="0"/>
            <a:ext cx="7460673" cy="482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9545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0" y="182584"/>
            <a:ext cx="8635999" cy="779138"/>
          </a:xfrm>
        </p:spPr>
        <p:txBody>
          <a:bodyPr>
            <a:normAutofit/>
          </a:bodyPr>
          <a:lstStyle/>
          <a:p>
            <a:r>
              <a:rPr lang="en-US" sz="2800" dirty="0"/>
              <a:t>YYC – Airfield Pavement  Construction Sustainability Matrix</a:t>
            </a:r>
          </a:p>
        </p:txBody>
      </p:sp>
      <p:pic>
        <p:nvPicPr>
          <p:cNvPr id="5427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96054" y="4509356"/>
            <a:ext cx="2648409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8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19682" y="961722"/>
            <a:ext cx="2129937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81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36443" y="1323343"/>
            <a:ext cx="6350244" cy="788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82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36443" y="2121443"/>
            <a:ext cx="6383216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83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36443" y="2676534"/>
            <a:ext cx="6442564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84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66117" y="3609655"/>
            <a:ext cx="6472512" cy="892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85" name="Picture 1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19682" y="4521345"/>
            <a:ext cx="220961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588493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Learned- Pavement Sustainability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1950" dirty="0"/>
              <a:t>Design Considerations</a:t>
            </a:r>
          </a:p>
          <a:p>
            <a:r>
              <a:rPr lang="en-US" sz="1950" dirty="0"/>
              <a:t>Pavement Types – New and Rehab</a:t>
            </a:r>
          </a:p>
          <a:p>
            <a:pPr lvl="1" indent="-254794"/>
            <a:r>
              <a:rPr lang="en-US" sz="1950" dirty="0"/>
              <a:t>Concrete (rigid) and Asphalt (flexible)</a:t>
            </a:r>
          </a:p>
          <a:p>
            <a:r>
              <a:rPr lang="en-US" sz="1950" dirty="0"/>
              <a:t>Pavement Life</a:t>
            </a:r>
          </a:p>
          <a:p>
            <a:pPr lvl="1" indent="-254794"/>
            <a:r>
              <a:rPr lang="en-US" sz="1950" dirty="0"/>
              <a:t>Life considerations (Life Cycle Cost Analysis)</a:t>
            </a:r>
          </a:p>
          <a:p>
            <a:r>
              <a:rPr lang="en-US" sz="1950" dirty="0"/>
              <a:t>Pavement Layers and Material Choices</a:t>
            </a:r>
          </a:p>
          <a:p>
            <a:pPr lvl="1" indent="-254794"/>
            <a:r>
              <a:rPr lang="en-US" sz="1950" dirty="0"/>
              <a:t>PCC, HMA, Stabilized Layers, Granulars, Recycling</a:t>
            </a:r>
          </a:p>
          <a:p>
            <a:r>
              <a:rPr lang="en-US" sz="1950" dirty="0"/>
              <a:t>Pavement Support </a:t>
            </a:r>
          </a:p>
          <a:p>
            <a:pPr lvl="1" indent="-254794"/>
            <a:r>
              <a:rPr lang="en-US" sz="1950" dirty="0"/>
              <a:t>Earthworks, Drainage, Landscaping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569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Lessons Learned- Pavement Sustainability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Construction Considerations</a:t>
            </a:r>
          </a:p>
          <a:p>
            <a:r>
              <a:rPr lang="en-US" dirty="0"/>
              <a:t>Dedicated Haul Routes</a:t>
            </a:r>
          </a:p>
          <a:p>
            <a:r>
              <a:rPr lang="en-US" dirty="0"/>
              <a:t>Recycling and On-site Batch Plants</a:t>
            </a:r>
          </a:p>
          <a:p>
            <a:r>
              <a:rPr lang="en-US" dirty="0"/>
              <a:t>Preliminary Design Review by Contractors and CM where applicable</a:t>
            </a:r>
          </a:p>
          <a:p>
            <a:r>
              <a:rPr lang="en-US" dirty="0"/>
              <a:t>Airport Tenant/Other Stakeholder Engagement</a:t>
            </a:r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2465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Lessons Learned- Pavement Sustainability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Earthworks stockpiling areas</a:t>
            </a:r>
          </a:p>
          <a:p>
            <a:r>
              <a:rPr lang="en-US" dirty="0"/>
              <a:t>Contaminated Material Handling</a:t>
            </a:r>
          </a:p>
          <a:p>
            <a:r>
              <a:rPr lang="en-US" dirty="0"/>
              <a:t>Sedimentation and Erosion Control Plan</a:t>
            </a:r>
          </a:p>
          <a:p>
            <a:r>
              <a:rPr lang="en-US" dirty="0"/>
              <a:t>Construction Equipment Review</a:t>
            </a:r>
          </a:p>
          <a:p>
            <a:r>
              <a:rPr lang="en-US" dirty="0"/>
              <a:t>As-built and Survey Requirements</a:t>
            </a:r>
          </a:p>
          <a:p>
            <a:endParaRPr lang="en-US" dirty="0"/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8742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1949" y="0"/>
            <a:ext cx="7903167" cy="994172"/>
          </a:xfrm>
        </p:spPr>
        <p:txBody>
          <a:bodyPr/>
          <a:lstStyle/>
          <a:p>
            <a:pPr algn="ctr"/>
            <a:r>
              <a:rPr lang="en-US" dirty="0"/>
              <a:t>Sustainability Matrices Conclusions -1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477433" y="861484"/>
            <a:ext cx="6172200" cy="3394472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Excellent web sources for airport sustainability guidelines with step-by-step procedures and checklists/matrices.</a:t>
            </a:r>
          </a:p>
          <a:p>
            <a:r>
              <a:rPr lang="en-US" dirty="0"/>
              <a:t>Still up to airport to determine what criteria are important for specific project, local site conditions and local stakeholders.</a:t>
            </a:r>
          </a:p>
          <a:p>
            <a:r>
              <a:rPr lang="en-US" dirty="0"/>
              <a:t>Developing matrices with important tasks and appropriate weightings excellent way to monitor sustainability progress during design and construction.</a:t>
            </a:r>
          </a:p>
        </p:txBody>
      </p:sp>
    </p:spTree>
    <p:extLst>
      <p:ext uri="{BB962C8B-B14F-4D97-AF65-F5344CB8AC3E}">
        <p14:creationId xmlns:p14="http://schemas.microsoft.com/office/powerpoint/2010/main" val="1711999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Reminder: Green ≠ Sustainable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Green is only one aspect – green focuses solely on Environmental Stewardship which is very important but ….</a:t>
            </a:r>
          </a:p>
          <a:p>
            <a:r>
              <a:rPr lang="en-US" dirty="0"/>
              <a:t>Sustainable projects move beyond just the “green” component and must include Economic Viability, Social Responsibility and Operational Efficiency</a:t>
            </a:r>
          </a:p>
        </p:txBody>
      </p:sp>
    </p:spTree>
    <p:extLst>
      <p:ext uri="{BB962C8B-B14F-4D97-AF65-F5344CB8AC3E}">
        <p14:creationId xmlns:p14="http://schemas.microsoft.com/office/powerpoint/2010/main" val="6771792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Sustainability Matrices Conclusions - 2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068716"/>
            <a:ext cx="7886700" cy="3382585"/>
          </a:xfrm>
        </p:spPr>
        <p:txBody>
          <a:bodyPr/>
          <a:lstStyle/>
          <a:p>
            <a:r>
              <a:rPr lang="en-US" dirty="0"/>
              <a:t>Pavements are not buildings – no universal equivalent to LEED® rating system at present time. Maybe in next 3-5 years, but will be likely be infrastructure based and not pavement specific.</a:t>
            </a:r>
          </a:p>
          <a:p>
            <a:r>
              <a:rPr lang="en-US" dirty="0"/>
              <a:t>One size does not fit all – make sure your matrix fits with your airport’s overall sustainability plan. It’s </a:t>
            </a:r>
            <a:r>
              <a:rPr lang="en-US" b="1" u="sng" dirty="0"/>
              <a:t>your</a:t>
            </a:r>
            <a:r>
              <a:rPr lang="en-US" dirty="0"/>
              <a:t> sustainability plan and rating system. </a:t>
            </a:r>
            <a:endParaRPr lang="en-US" b="1" u="sn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8981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takeof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1266" y="234159"/>
            <a:ext cx="6328833" cy="474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Rectangle 3"/>
          <p:cNvSpPr>
            <a:spLocks noChangeArrowheads="1"/>
          </p:cNvSpPr>
          <p:nvPr/>
        </p:nvSpPr>
        <p:spPr bwMode="auto">
          <a:xfrm>
            <a:off x="590550" y="1208479"/>
            <a:ext cx="5844117" cy="3536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1536" tIns="30769" rIns="61536" bIns="30769">
            <a:spAutoFit/>
          </a:bodyPr>
          <a:lstStyle/>
          <a:p>
            <a:pPr eaLnBrk="0" hangingPunct="0"/>
            <a:endParaRPr lang="en-US" sz="2175" b="1" dirty="0">
              <a:solidFill>
                <a:srgbClr val="FFFFCC"/>
              </a:solidFill>
              <a:latin typeface="Lucida Sans Unicode" pitchFamily="34" charset="0"/>
            </a:endParaRPr>
          </a:p>
          <a:p>
            <a:pPr eaLnBrk="0" hangingPunct="0"/>
            <a:endParaRPr lang="en-US" sz="3000" b="1" dirty="0">
              <a:solidFill>
                <a:srgbClr val="FFFFCC"/>
              </a:solidFill>
              <a:latin typeface="Lucida Sans Unicode" pitchFamily="34" charset="0"/>
            </a:endParaRPr>
          </a:p>
          <a:p>
            <a:pPr eaLnBrk="0" hangingPunct="0"/>
            <a:endParaRPr lang="en-US" sz="2175" b="1" dirty="0">
              <a:solidFill>
                <a:srgbClr val="FFFFCC"/>
              </a:solidFill>
              <a:latin typeface="Lucida Sans Unicode" pitchFamily="34" charset="0"/>
            </a:endParaRPr>
          </a:p>
          <a:p>
            <a:pPr eaLnBrk="0" hangingPunct="0"/>
            <a:endParaRPr lang="en-US" sz="2175" b="1" dirty="0">
              <a:solidFill>
                <a:srgbClr val="FFFFCC"/>
              </a:solidFill>
              <a:latin typeface="Lucida Sans Unicode" pitchFamily="34" charset="0"/>
            </a:endParaRPr>
          </a:p>
          <a:p>
            <a:pPr eaLnBrk="0" hangingPunct="0"/>
            <a:endParaRPr lang="en-US" sz="2175" b="1" dirty="0">
              <a:solidFill>
                <a:srgbClr val="FFFFCC"/>
              </a:solidFill>
              <a:latin typeface="Lucida Sans Unicode" pitchFamily="34" charset="0"/>
            </a:endParaRPr>
          </a:p>
          <a:p>
            <a:pPr eaLnBrk="0" hangingPunct="0"/>
            <a:endParaRPr lang="en-US" sz="2175" b="1" dirty="0">
              <a:solidFill>
                <a:srgbClr val="FFFFCC"/>
              </a:solidFill>
              <a:latin typeface="Lucida Sans Unicode" pitchFamily="34" charset="0"/>
            </a:endParaRPr>
          </a:p>
          <a:p>
            <a:pPr eaLnBrk="0" hangingPunct="0"/>
            <a:endParaRPr lang="en-US" sz="2175" b="1" dirty="0">
              <a:solidFill>
                <a:srgbClr val="FFFFCC"/>
              </a:solidFill>
              <a:latin typeface="Lucida Sans Unicode" pitchFamily="34" charset="0"/>
            </a:endParaRPr>
          </a:p>
          <a:p>
            <a:pPr eaLnBrk="0" hangingPunct="0"/>
            <a:endParaRPr lang="en-US" sz="2175" b="1" dirty="0">
              <a:solidFill>
                <a:srgbClr val="FFFFCC"/>
              </a:solidFill>
              <a:latin typeface="Lucida Sans Unicode" pitchFamily="34" charset="0"/>
            </a:endParaRPr>
          </a:p>
          <a:p>
            <a:pPr eaLnBrk="0" hangingPunct="0"/>
            <a:endParaRPr lang="en-US" sz="2175" b="1" dirty="0">
              <a:solidFill>
                <a:srgbClr val="FFFFCC"/>
              </a:solidFill>
              <a:latin typeface="Lucida Sans Unicode" pitchFamily="34" charset="0"/>
            </a:endParaRPr>
          </a:p>
          <a:p>
            <a:pPr eaLnBrk="0" hangingPunct="0"/>
            <a:r>
              <a:rPr lang="en-US" sz="2175" b="1" i="1" dirty="0">
                <a:solidFill>
                  <a:schemeClr val="bg1"/>
                </a:solidFill>
                <a:cs typeface="Arial" charset="0"/>
              </a:rPr>
              <a:t>                               Thank You... Questions?</a:t>
            </a:r>
          </a:p>
        </p:txBody>
      </p:sp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2057400" y="4171950"/>
            <a:ext cx="4800600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135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746558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Notable Airport Sustainability Agencies (1)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351256" y="1022350"/>
            <a:ext cx="6941844" cy="3489723"/>
          </a:xfrm>
        </p:spPr>
        <p:txBody>
          <a:bodyPr>
            <a:normAutofit fontScale="92500"/>
          </a:bodyPr>
          <a:lstStyle/>
          <a:p>
            <a:r>
              <a:rPr lang="en-US" dirty="0"/>
              <a:t>Sustainable Aviation Guidance Alliance (SAGA).</a:t>
            </a:r>
          </a:p>
          <a:p>
            <a:r>
              <a:rPr lang="en-US" dirty="0"/>
              <a:t> </a:t>
            </a:r>
            <a:r>
              <a:rPr lang="en-US" dirty="0">
                <a:hlinkClick r:id="rId2"/>
              </a:rPr>
              <a:t>http://www.airportsustainability.org/</a:t>
            </a:r>
            <a:endParaRPr lang="en-US" dirty="0"/>
          </a:p>
          <a:p>
            <a:pPr lvl="1"/>
            <a:r>
              <a:rPr lang="en-US" dirty="0"/>
              <a:t>Volunteer Alliance : ACI-NA, ACC, AAAE, ATA</a:t>
            </a:r>
          </a:p>
          <a:p>
            <a:pPr lvl="1">
              <a:buNone/>
            </a:pPr>
            <a:r>
              <a:rPr lang="en-US" dirty="0"/>
              <a:t>	Formed 2008 )documents updated as recently as 2015</a:t>
            </a:r>
          </a:p>
          <a:p>
            <a:pPr lvl="1"/>
            <a:r>
              <a:rPr lang="en-US" dirty="0"/>
              <a:t>Searchable Sustainability Database – compendium of many airport checklists</a:t>
            </a:r>
          </a:p>
          <a:p>
            <a:pPr lvl="1"/>
            <a:r>
              <a:rPr lang="en-US" dirty="0"/>
              <a:t>Does not provide a rating system, although does identify practices from various US-based airports</a:t>
            </a:r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135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Notable Airport Sustainability Agencies (2)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28649" y="1176756"/>
            <a:ext cx="7886700" cy="3382585"/>
          </a:xfrm>
        </p:spPr>
        <p:txBody>
          <a:bodyPr/>
          <a:lstStyle/>
          <a:p>
            <a:r>
              <a:rPr lang="en-US" dirty="0"/>
              <a:t>City of Chicago, Sustainable Airport Manual, First Issued 2003 (now Nov. 2014 issue) </a:t>
            </a:r>
          </a:p>
          <a:p>
            <a:r>
              <a:rPr lang="en-US" dirty="0">
                <a:hlinkClick r:id="rId2"/>
              </a:rPr>
              <a:t>http://www.flychicago.com/community/environment/Pages/default.aspx</a:t>
            </a:r>
            <a:endParaRPr lang="en-US" dirty="0"/>
          </a:p>
          <a:p>
            <a:pPr lvl="1"/>
            <a:r>
              <a:rPr lang="en-US" dirty="0"/>
              <a:t>O'Hare Modernization Program</a:t>
            </a:r>
          </a:p>
          <a:p>
            <a:pPr lvl="1"/>
            <a:r>
              <a:rPr lang="en-US" dirty="0"/>
              <a:t>Planning, Design and Construction Checklists</a:t>
            </a:r>
          </a:p>
          <a:p>
            <a:pPr lvl="1"/>
            <a:r>
              <a:rPr lang="en-US" dirty="0"/>
              <a:t>Sustainable Specifications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757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Notable Airport Sustainability Agencies (3)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649" y="1176756"/>
            <a:ext cx="7886700" cy="3382585"/>
          </a:xfrm>
        </p:spPr>
        <p:txBody>
          <a:bodyPr>
            <a:normAutofit fontScale="92500"/>
          </a:bodyPr>
          <a:lstStyle/>
          <a:p>
            <a:r>
              <a:rPr lang="en-US" dirty="0"/>
              <a:t>Los Angeles World Airports (LAWA) Environment/Sustainability </a:t>
            </a:r>
            <a:r>
              <a:rPr lang="en-US" dirty="0">
                <a:hlinkClick r:id="rId2"/>
              </a:rPr>
              <a:t>https://www.lawa.org/uploadedFiles/LAXDev/News_for_LAXDev/Sustainable%20Airport%20PDC%20Guidelines%20Jan08.pd</a:t>
            </a:r>
            <a:endParaRPr lang="en-US" dirty="0"/>
          </a:p>
          <a:p>
            <a:pPr lvl="1"/>
            <a:r>
              <a:rPr lang="en-US" dirty="0"/>
              <a:t>Detailed Guidelines – Started 2007 now in Version 5.0 Dated February, 2010</a:t>
            </a:r>
          </a:p>
          <a:p>
            <a:pPr lvl="1"/>
            <a:r>
              <a:rPr lang="en-US" dirty="0"/>
              <a:t>Planning and Design Checklist (Matrix) with Point System</a:t>
            </a:r>
          </a:p>
          <a:p>
            <a:pPr lvl="1"/>
            <a:r>
              <a:rPr lang="en-US" dirty="0"/>
              <a:t>Construction Checklist (Matrix)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5450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Notable Sustainability Agencies  (4)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03300" y="1055048"/>
            <a:ext cx="6845300" cy="3752850"/>
          </a:xfrm>
        </p:spPr>
        <p:txBody>
          <a:bodyPr>
            <a:normAutofit/>
          </a:bodyPr>
          <a:lstStyle/>
          <a:p>
            <a:r>
              <a:rPr lang="en-US" sz="2400" dirty="0"/>
              <a:t>New Group – Institute for Sustainable Infrastructure (ISI) founded by ACEC, APWA and ASCE in 2011. Emulating </a:t>
            </a:r>
            <a:r>
              <a:rPr lang="en-US" sz="2400" b="1" dirty="0"/>
              <a:t>LEED®</a:t>
            </a:r>
            <a:r>
              <a:rPr lang="en-US" sz="2400" dirty="0"/>
              <a:t> for non-building (infrastructure) work.</a:t>
            </a:r>
            <a:r>
              <a:rPr lang="en-US" sz="2400" b="1" dirty="0"/>
              <a:t> </a:t>
            </a:r>
            <a:endParaRPr lang="en-US" sz="2400" dirty="0"/>
          </a:p>
          <a:p>
            <a:r>
              <a:rPr lang="en-US" dirty="0">
                <a:hlinkClick r:id="rId2"/>
              </a:rPr>
              <a:t>http://www.sustainableinfrastructure.org/</a:t>
            </a:r>
            <a:endParaRPr lang="en-US" dirty="0"/>
          </a:p>
          <a:p>
            <a:pPr lvl="1"/>
            <a:r>
              <a:rPr lang="en-US" dirty="0"/>
              <a:t>Rolled out in early 2012</a:t>
            </a:r>
          </a:p>
          <a:p>
            <a:pPr lvl="1"/>
            <a:r>
              <a:rPr lang="en-US" dirty="0"/>
              <a:t>Service fee for rating</a:t>
            </a:r>
          </a:p>
          <a:p>
            <a:pPr lvl="1"/>
            <a:r>
              <a:rPr lang="en-US" dirty="0"/>
              <a:t>Useful info on website</a:t>
            </a:r>
          </a:p>
          <a:p>
            <a:pPr lvl="1"/>
            <a:r>
              <a:rPr lang="en-US" dirty="0"/>
              <a:t>Envision “professionals”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6746" y="2931473"/>
            <a:ext cx="1398054" cy="181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897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350" y="182584"/>
            <a:ext cx="8674099" cy="994172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Sustainability Criteria for Matrix Analysis and Comparison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4049" y="1125866"/>
            <a:ext cx="7886700" cy="3382585"/>
          </a:xfrm>
        </p:spPr>
        <p:txBody>
          <a:bodyPr/>
          <a:lstStyle/>
          <a:p>
            <a:r>
              <a:rPr lang="en-US" dirty="0"/>
              <a:t>Many standard “checklists”, criteria and rating “metrics”  are available for guidance, but there is no universally accepted “standard” like </a:t>
            </a:r>
            <a:r>
              <a:rPr lang="en-US" b="1" dirty="0"/>
              <a:t>LEED®</a:t>
            </a:r>
            <a:r>
              <a:rPr lang="en-US" dirty="0"/>
              <a:t> - at least not yet.</a:t>
            </a:r>
          </a:p>
          <a:p>
            <a:r>
              <a:rPr lang="en-US" dirty="0"/>
              <a:t>You and your stakeholders/advisory panel need to establish sustainability goals for </a:t>
            </a:r>
            <a:r>
              <a:rPr lang="en-US" b="1" u="sng" dirty="0"/>
              <a:t>your specific airport pavement project </a:t>
            </a:r>
            <a:r>
              <a:rPr lang="en-US" b="1" i="1" dirty="0"/>
              <a:t> </a:t>
            </a:r>
            <a:r>
              <a:rPr lang="en-US" dirty="0"/>
              <a:t>- one size does not fit all.</a:t>
            </a:r>
          </a:p>
        </p:txBody>
      </p:sp>
    </p:spTree>
    <p:extLst>
      <p:ext uri="{BB962C8B-B14F-4D97-AF65-F5344CB8AC3E}">
        <p14:creationId xmlns:p14="http://schemas.microsoft.com/office/powerpoint/2010/main" val="3827656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11150" y="205979"/>
            <a:ext cx="8426450" cy="549671"/>
          </a:xfrm>
        </p:spPr>
        <p:txBody>
          <a:bodyPr>
            <a:noAutofit/>
          </a:bodyPr>
          <a:lstStyle/>
          <a:p>
            <a:pPr algn="ctr"/>
            <a:r>
              <a:rPr lang="en-US" sz="2800" dirty="0"/>
              <a:t>Typical “Airport Pavement” Sustainability Rating Criteria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42484" y="933450"/>
            <a:ext cx="3177117" cy="4159250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en-US" dirty="0">
                <a:solidFill>
                  <a:srgbClr val="00B050"/>
                </a:solidFill>
              </a:rPr>
              <a:t>Planning and Design</a:t>
            </a:r>
          </a:p>
          <a:p>
            <a:r>
              <a:rPr lang="en-US" sz="1400" dirty="0"/>
              <a:t>Electronic Submissions</a:t>
            </a:r>
          </a:p>
          <a:p>
            <a:r>
              <a:rPr lang="en-US" sz="1400" dirty="0"/>
              <a:t>Outreach and Stakeholder Plan</a:t>
            </a:r>
          </a:p>
          <a:p>
            <a:r>
              <a:rPr lang="en-US" sz="1400" dirty="0"/>
              <a:t>Environmental Review Process</a:t>
            </a:r>
          </a:p>
          <a:p>
            <a:r>
              <a:rPr lang="en-US" sz="1400" dirty="0"/>
              <a:t>Life Cycle Analysis and Inventory</a:t>
            </a:r>
          </a:p>
          <a:p>
            <a:r>
              <a:rPr lang="en-US" sz="1400" dirty="0"/>
              <a:t>Optimal Airside Geometric Design</a:t>
            </a:r>
          </a:p>
          <a:p>
            <a:r>
              <a:rPr lang="en-US" sz="1400" dirty="0"/>
              <a:t>Noise Control</a:t>
            </a:r>
          </a:p>
          <a:p>
            <a:r>
              <a:rPr lang="en-US" sz="1400" dirty="0"/>
              <a:t>Climate Change Adaptation</a:t>
            </a:r>
          </a:p>
          <a:p>
            <a:r>
              <a:rPr lang="en-US" sz="1400" dirty="0"/>
              <a:t>SWM and Erosion Control Plan</a:t>
            </a:r>
          </a:p>
          <a:p>
            <a:r>
              <a:rPr lang="en-US" sz="1400" dirty="0"/>
              <a:t>Water Use Efficiency</a:t>
            </a:r>
          </a:p>
          <a:p>
            <a:r>
              <a:rPr lang="en-US" sz="1400" dirty="0"/>
              <a:t>Heat Island Reduction</a:t>
            </a:r>
          </a:p>
          <a:p>
            <a:r>
              <a:rPr lang="en-US" sz="1400" dirty="0"/>
              <a:t>Light Pollution Reduction</a:t>
            </a:r>
          </a:p>
          <a:p>
            <a:r>
              <a:rPr lang="en-US" sz="1400" dirty="0"/>
              <a:t>Energy Alternatives/Efficiency</a:t>
            </a:r>
          </a:p>
          <a:p>
            <a:r>
              <a:rPr lang="en-US" sz="1400" dirty="0"/>
              <a:t>Emission Impact Mitigation</a:t>
            </a:r>
          </a:p>
          <a:p>
            <a:r>
              <a:rPr lang="en-US" sz="1400" dirty="0"/>
              <a:t>Design for Material Resources and Recycling</a:t>
            </a:r>
          </a:p>
          <a:p>
            <a:pPr>
              <a:buNone/>
            </a:pPr>
            <a:endParaRPr lang="en-US" sz="1350" dirty="0"/>
          </a:p>
          <a:p>
            <a:endParaRPr lang="en-US" sz="1350" dirty="0"/>
          </a:p>
          <a:p>
            <a:endParaRPr lang="en-US" sz="15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419601" y="933450"/>
            <a:ext cx="3454400" cy="4056261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en-US" dirty="0">
                <a:solidFill>
                  <a:srgbClr val="00B050"/>
                </a:solidFill>
              </a:rPr>
              <a:t>Construction and Operations</a:t>
            </a:r>
          </a:p>
          <a:p>
            <a:r>
              <a:rPr lang="en-US" sz="1500" dirty="0"/>
              <a:t>Electronic Submissions (RFI, CO and Record Plans)</a:t>
            </a:r>
          </a:p>
          <a:p>
            <a:r>
              <a:rPr lang="en-US" sz="1500" dirty="0"/>
              <a:t>Quality Control Plan</a:t>
            </a:r>
          </a:p>
          <a:p>
            <a:r>
              <a:rPr lang="en-US" sz="1500" dirty="0"/>
              <a:t>Noise Mitigation Plan</a:t>
            </a:r>
          </a:p>
          <a:p>
            <a:r>
              <a:rPr lang="en-US" sz="1500" dirty="0"/>
              <a:t>Waste Management Plan</a:t>
            </a:r>
          </a:p>
          <a:p>
            <a:r>
              <a:rPr lang="en-US" sz="1500" dirty="0"/>
              <a:t>Erosion Control and Sedimentation Plan</a:t>
            </a:r>
          </a:p>
          <a:p>
            <a:r>
              <a:rPr lang="en-US" sz="1500" dirty="0"/>
              <a:t>Recycling Plan</a:t>
            </a:r>
          </a:p>
          <a:p>
            <a:r>
              <a:rPr lang="en-US" sz="1500" dirty="0"/>
              <a:t>Low-emissions Plan (vehicle and site transportation)</a:t>
            </a:r>
          </a:p>
          <a:p>
            <a:r>
              <a:rPr lang="en-US" sz="1500" dirty="0"/>
              <a:t>Greenhouse Gases Emission Plan</a:t>
            </a:r>
          </a:p>
          <a:p>
            <a:r>
              <a:rPr lang="en-US" sz="1500" dirty="0"/>
              <a:t>Employee Development Plan</a:t>
            </a:r>
          </a:p>
          <a:p>
            <a:r>
              <a:rPr lang="en-US" sz="1500" dirty="0"/>
              <a:t>Pavement Management System</a:t>
            </a:r>
          </a:p>
          <a:p>
            <a:r>
              <a:rPr lang="en-US" sz="1500" dirty="0"/>
              <a:t>Long Term Efficient Operations Plan</a:t>
            </a:r>
          </a:p>
          <a:p>
            <a:endParaRPr lang="en-US" sz="1500" dirty="0"/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8915772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425563"/>
      </a:dk2>
      <a:lt2>
        <a:srgbClr val="E7E6E6"/>
      </a:lt2>
      <a:accent1>
        <a:srgbClr val="E84B37"/>
      </a:accent1>
      <a:accent2>
        <a:srgbClr val="425563"/>
      </a:accent2>
      <a:accent3>
        <a:srgbClr val="A5A5A5"/>
      </a:accent3>
      <a:accent4>
        <a:srgbClr val="E1E000"/>
      </a:accent4>
      <a:accent5>
        <a:srgbClr val="595959"/>
      </a:accent5>
      <a:accent6>
        <a:srgbClr val="F5AFA5"/>
      </a:accent6>
      <a:hlink>
        <a:srgbClr val="5F7A8F"/>
      </a:hlink>
      <a:folHlink>
        <a:srgbClr val="0563C1"/>
      </a:folHlink>
    </a:clrScheme>
    <a:fontScheme name="Custom 1">
      <a:majorFont>
        <a:latin typeface="Source Sans Pro Light"/>
        <a:ea typeface=""/>
        <a:cs typeface=""/>
      </a:majorFont>
      <a:minorFont>
        <a:latin typeface="Sourc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>
          <a:defRPr sz="16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17598</TotalTime>
  <Words>1086</Words>
  <Application>Microsoft Office PowerPoint</Application>
  <PresentationFormat>On-screen Show (16:9)</PresentationFormat>
  <Paragraphs>218</Paragraphs>
  <Slides>31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Source Sans Pro Light</vt:lpstr>
      <vt:lpstr>Lucida Sans Unicode</vt:lpstr>
      <vt:lpstr>Arial</vt:lpstr>
      <vt:lpstr>Calibri</vt:lpstr>
      <vt:lpstr>ＭＳ Ｐゴシック</vt:lpstr>
      <vt:lpstr>Source Sans Pro</vt:lpstr>
      <vt:lpstr>Courier New</vt:lpstr>
      <vt:lpstr>Office Theme</vt:lpstr>
      <vt:lpstr>Airfield Pavement Design and Construction- Sustainability Checklists and Matrices </vt:lpstr>
      <vt:lpstr>Sustainability - “Triple Bottom Line” </vt:lpstr>
      <vt:lpstr>Reminder: Green ≠ Sustainable</vt:lpstr>
      <vt:lpstr>Notable Airport Sustainability Agencies (1)</vt:lpstr>
      <vt:lpstr>Notable Airport Sustainability Agencies (2)</vt:lpstr>
      <vt:lpstr>Notable Airport Sustainability Agencies (3)</vt:lpstr>
      <vt:lpstr>Notable Sustainability Agencies  (4)</vt:lpstr>
      <vt:lpstr>Sustainability Criteria for Matrix Analysis and Comparison</vt:lpstr>
      <vt:lpstr>Typical “Airport Pavement” Sustainability Rating Criteria</vt:lpstr>
      <vt:lpstr>Case Study – Sustainability Matrix Analysis and Monitoring</vt:lpstr>
      <vt:lpstr>YYC New Parallel Runway (RDP)</vt:lpstr>
      <vt:lpstr>RDP Key Scoping Elements</vt:lpstr>
      <vt:lpstr>YYC Airfield Pavement Sustainability</vt:lpstr>
      <vt:lpstr>RDP Sustainability Workshop Criteria (Key to Matrix Cell Creation)</vt:lpstr>
      <vt:lpstr>RDP Matrices and Procedures</vt:lpstr>
      <vt:lpstr>RDP Design Matrix - Summary</vt:lpstr>
      <vt:lpstr>PowerPoint Presentation</vt:lpstr>
      <vt:lpstr>PowerPoint Presentation</vt:lpstr>
      <vt:lpstr>PowerPoint Presentation</vt:lpstr>
      <vt:lpstr>PowerPoint Presentation</vt:lpstr>
      <vt:lpstr>RDP Construction Matrix - Summary</vt:lpstr>
      <vt:lpstr>PowerPoint Presentation</vt:lpstr>
      <vt:lpstr>PowerPoint Presentation</vt:lpstr>
      <vt:lpstr>PowerPoint Presentation</vt:lpstr>
      <vt:lpstr>YYC – Airfield Pavement  Construction Sustainability Matrix</vt:lpstr>
      <vt:lpstr>Lessons Learned- Pavement Sustainability</vt:lpstr>
      <vt:lpstr>Lessons Learned- Pavement Sustainability</vt:lpstr>
      <vt:lpstr>Lessons Learned- Pavement Sustainability</vt:lpstr>
      <vt:lpstr>Sustainability Matrices Conclusions -1</vt:lpstr>
      <vt:lpstr>Sustainability Matrices Conclusions - 2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Stevens, Gord</dc:creator>
  <cp:lastModifiedBy>Nowak, George</cp:lastModifiedBy>
  <cp:revision>206</cp:revision>
  <dcterms:created xsi:type="dcterms:W3CDTF">2015-12-10T13:52:07Z</dcterms:created>
  <dcterms:modified xsi:type="dcterms:W3CDTF">2017-09-12T17:44:11Z</dcterms:modified>
</cp:coreProperties>
</file>