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5"/>
  </p:sldMasterIdLst>
  <p:notesMasterIdLst>
    <p:notesMasterId r:id="rId51"/>
  </p:notesMasterIdLst>
  <p:handoutMasterIdLst>
    <p:handoutMasterId r:id="rId52"/>
  </p:handoutMasterIdLst>
  <p:sldIdLst>
    <p:sldId id="1161" r:id="rId6"/>
    <p:sldId id="895" r:id="rId7"/>
    <p:sldId id="1081" r:id="rId8"/>
    <p:sldId id="1082" r:id="rId9"/>
    <p:sldId id="1084" r:id="rId10"/>
    <p:sldId id="1204" r:id="rId11"/>
    <p:sldId id="1205" r:id="rId12"/>
    <p:sldId id="1185" r:id="rId13"/>
    <p:sldId id="1186" r:id="rId14"/>
    <p:sldId id="1198" r:id="rId15"/>
    <p:sldId id="1187" r:id="rId16"/>
    <p:sldId id="1163" r:id="rId17"/>
    <p:sldId id="1189" r:id="rId18"/>
    <p:sldId id="1164" r:id="rId19"/>
    <p:sldId id="1188" r:id="rId20"/>
    <p:sldId id="1165" r:id="rId21"/>
    <p:sldId id="1190" r:id="rId22"/>
    <p:sldId id="1166" r:id="rId23"/>
    <p:sldId id="1191" r:id="rId24"/>
    <p:sldId id="1167" r:id="rId25"/>
    <p:sldId id="1168" r:id="rId26"/>
    <p:sldId id="1192" r:id="rId27"/>
    <p:sldId id="1193" r:id="rId28"/>
    <p:sldId id="1194" r:id="rId29"/>
    <p:sldId id="1169" r:id="rId30"/>
    <p:sldId id="1203" r:id="rId31"/>
    <p:sldId id="1172" r:id="rId32"/>
    <p:sldId id="1173" r:id="rId33"/>
    <p:sldId id="1174" r:id="rId34"/>
    <p:sldId id="1175" r:id="rId35"/>
    <p:sldId id="1176" r:id="rId36"/>
    <p:sldId id="1195" r:id="rId37"/>
    <p:sldId id="1196" r:id="rId38"/>
    <p:sldId id="1177" r:id="rId39"/>
    <p:sldId id="1197" r:id="rId40"/>
    <p:sldId id="1178" r:id="rId41"/>
    <p:sldId id="1179" r:id="rId42"/>
    <p:sldId id="1180" r:id="rId43"/>
    <p:sldId id="1181" r:id="rId44"/>
    <p:sldId id="1183" r:id="rId45"/>
    <p:sldId id="1182" r:id="rId46"/>
    <p:sldId id="1199" r:id="rId47"/>
    <p:sldId id="1184" r:id="rId48"/>
    <p:sldId id="1200" r:id="rId49"/>
    <p:sldId id="1162" r:id="rId50"/>
  </p:sldIdLst>
  <p:sldSz cx="9144000" cy="6858000" type="screen4x3"/>
  <p:notesSz cx="7315200" cy="9601200"/>
  <p:defaultTextStyle>
    <a:defPPr>
      <a:defRPr lang="en-US"/>
    </a:defPPr>
    <a:lvl1pPr algn="l" rtl="0" fontAlgn="base">
      <a:spcBef>
        <a:spcPct val="0"/>
      </a:spcBef>
      <a:spcAft>
        <a:spcPct val="0"/>
      </a:spcAft>
      <a:defRPr sz="1000" kern="1200">
        <a:solidFill>
          <a:schemeClr val="tx1"/>
        </a:solidFill>
        <a:latin typeface="Arial" pitchFamily="34" charset="0"/>
        <a:ea typeface="+mn-ea"/>
        <a:cs typeface="+mn-cs"/>
      </a:defRPr>
    </a:lvl1pPr>
    <a:lvl2pPr marL="457200" algn="l" rtl="0" fontAlgn="base">
      <a:spcBef>
        <a:spcPct val="0"/>
      </a:spcBef>
      <a:spcAft>
        <a:spcPct val="0"/>
      </a:spcAft>
      <a:defRPr sz="1000" kern="1200">
        <a:solidFill>
          <a:schemeClr val="tx1"/>
        </a:solidFill>
        <a:latin typeface="Arial" pitchFamily="34" charset="0"/>
        <a:ea typeface="+mn-ea"/>
        <a:cs typeface="+mn-cs"/>
      </a:defRPr>
    </a:lvl2pPr>
    <a:lvl3pPr marL="914400" algn="l" rtl="0" fontAlgn="base">
      <a:spcBef>
        <a:spcPct val="0"/>
      </a:spcBef>
      <a:spcAft>
        <a:spcPct val="0"/>
      </a:spcAft>
      <a:defRPr sz="1000" kern="1200">
        <a:solidFill>
          <a:schemeClr val="tx1"/>
        </a:solidFill>
        <a:latin typeface="Arial" pitchFamily="34" charset="0"/>
        <a:ea typeface="+mn-ea"/>
        <a:cs typeface="+mn-cs"/>
      </a:defRPr>
    </a:lvl3pPr>
    <a:lvl4pPr marL="1371600" algn="l" rtl="0" fontAlgn="base">
      <a:spcBef>
        <a:spcPct val="0"/>
      </a:spcBef>
      <a:spcAft>
        <a:spcPct val="0"/>
      </a:spcAft>
      <a:defRPr sz="1000" kern="1200">
        <a:solidFill>
          <a:schemeClr val="tx1"/>
        </a:solidFill>
        <a:latin typeface="Arial" pitchFamily="34" charset="0"/>
        <a:ea typeface="+mn-ea"/>
        <a:cs typeface="+mn-cs"/>
      </a:defRPr>
    </a:lvl4pPr>
    <a:lvl5pPr marL="1828800" algn="l" rtl="0" fontAlgn="base">
      <a:spcBef>
        <a:spcPct val="0"/>
      </a:spcBef>
      <a:spcAft>
        <a:spcPct val="0"/>
      </a:spcAft>
      <a:defRPr sz="1000" kern="1200">
        <a:solidFill>
          <a:schemeClr val="tx1"/>
        </a:solidFill>
        <a:latin typeface="Arial" pitchFamily="34" charset="0"/>
        <a:ea typeface="+mn-ea"/>
        <a:cs typeface="+mn-cs"/>
      </a:defRPr>
    </a:lvl5pPr>
    <a:lvl6pPr marL="2286000" algn="l" defTabSz="914400" rtl="0" eaLnBrk="1" latinLnBrk="0" hangingPunct="1">
      <a:defRPr sz="1000" kern="1200">
        <a:solidFill>
          <a:schemeClr val="tx1"/>
        </a:solidFill>
        <a:latin typeface="Arial" pitchFamily="34" charset="0"/>
        <a:ea typeface="+mn-ea"/>
        <a:cs typeface="+mn-cs"/>
      </a:defRPr>
    </a:lvl6pPr>
    <a:lvl7pPr marL="2743200" algn="l" defTabSz="914400" rtl="0" eaLnBrk="1" latinLnBrk="0" hangingPunct="1">
      <a:defRPr sz="1000" kern="1200">
        <a:solidFill>
          <a:schemeClr val="tx1"/>
        </a:solidFill>
        <a:latin typeface="Arial" pitchFamily="34" charset="0"/>
        <a:ea typeface="+mn-ea"/>
        <a:cs typeface="+mn-cs"/>
      </a:defRPr>
    </a:lvl7pPr>
    <a:lvl8pPr marL="3200400" algn="l" defTabSz="914400" rtl="0" eaLnBrk="1" latinLnBrk="0" hangingPunct="1">
      <a:defRPr sz="1000" kern="1200">
        <a:solidFill>
          <a:schemeClr val="tx1"/>
        </a:solidFill>
        <a:latin typeface="Arial" pitchFamily="34" charset="0"/>
        <a:ea typeface="+mn-ea"/>
        <a:cs typeface="+mn-cs"/>
      </a:defRPr>
    </a:lvl8pPr>
    <a:lvl9pPr marL="3657600" algn="l" defTabSz="914400" rtl="0" eaLnBrk="1" latinLnBrk="0" hangingPunct="1">
      <a:defRPr sz="1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00"/>
    <a:srgbClr val="000066"/>
    <a:srgbClr val="FFFF00"/>
    <a:srgbClr val="CC0000"/>
    <a:srgbClr val="FF9933"/>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4568" autoAdjust="0"/>
    <p:restoredTop sz="80164" autoAdjust="0"/>
  </p:normalViewPr>
  <p:slideViewPr>
    <p:cSldViewPr>
      <p:cViewPr varScale="1">
        <p:scale>
          <a:sx n="60" d="100"/>
          <a:sy n="60" d="100"/>
        </p:scale>
        <p:origin x="708" y="72"/>
      </p:cViewPr>
      <p:guideLst>
        <p:guide orient="horz" pos="2160"/>
        <p:guide pos="2880"/>
      </p:guideLst>
    </p:cSldViewPr>
  </p:slideViewPr>
  <p:outlineViewPr>
    <p:cViewPr>
      <p:scale>
        <a:sx n="33" d="100"/>
        <a:sy n="33" d="100"/>
      </p:scale>
      <p:origin x="0" y="38334"/>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54" d="100"/>
          <a:sy n="54" d="100"/>
        </p:scale>
        <p:origin x="-247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7620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621">
              <a:defRPr sz="1600" i="1"/>
            </a:lvl1pPr>
          </a:lstStyle>
          <a:p>
            <a:pPr algn="ctr">
              <a:lnSpc>
                <a:spcPct val="90000"/>
              </a:lnSpc>
              <a:spcBef>
                <a:spcPct val="50000"/>
              </a:spcBef>
              <a:defRPr/>
            </a:pPr>
            <a:r>
              <a:rPr lang="en-US" b="1" dirty="0" smtClean="0">
                <a:latin typeface="Calibri" pitchFamily="34" charset="0"/>
                <a:cs typeface="Calibri" pitchFamily="34" charset="0"/>
              </a:rPr>
              <a:t>Asphalt Repair </a:t>
            </a:r>
            <a:r>
              <a:rPr lang="en-US" b="1" dirty="0">
                <a:latin typeface="Calibri" pitchFamily="34" charset="0"/>
                <a:cs typeface="Calibri" pitchFamily="34" charset="0"/>
              </a:rPr>
              <a:t>and </a:t>
            </a:r>
            <a:r>
              <a:rPr lang="en-US" b="1" dirty="0" smtClean="0">
                <a:latin typeface="Calibri" pitchFamily="34" charset="0"/>
                <a:cs typeface="Calibri" pitchFamily="34" charset="0"/>
              </a:rPr>
              <a:t/>
            </a:r>
            <a:br>
              <a:rPr lang="en-US" b="1" dirty="0" smtClean="0">
                <a:latin typeface="Calibri" pitchFamily="34" charset="0"/>
                <a:cs typeface="Calibri" pitchFamily="34" charset="0"/>
              </a:rPr>
            </a:br>
            <a:r>
              <a:rPr lang="en-US" b="1" dirty="0" smtClean="0">
                <a:latin typeface="Calibri" pitchFamily="34" charset="0"/>
                <a:cs typeface="Calibri" pitchFamily="34" charset="0"/>
              </a:rPr>
              <a:t>Maintenance Techniques</a:t>
            </a:r>
            <a:endParaRPr lang="en-US" b="1" dirty="0">
              <a:latin typeface="Calibri" pitchFamily="34" charset="0"/>
              <a:cs typeface="Calibri" pitchFamily="34" charset="0"/>
            </a:endParaRPr>
          </a:p>
        </p:txBody>
      </p:sp>
      <p:sp>
        <p:nvSpPr>
          <p:cNvPr id="163843"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621">
              <a:defRPr sz="1600" i="1"/>
            </a:lvl1pPr>
          </a:lstStyle>
          <a:p>
            <a:pPr>
              <a:defRPr/>
            </a:pPr>
            <a:r>
              <a:rPr lang="en-US" b="1" dirty="0" smtClean="0">
                <a:latin typeface="+mn-lt"/>
              </a:rPr>
              <a:t>October 1, 2014</a:t>
            </a:r>
            <a:endParaRPr lang="en-US" b="1" dirty="0">
              <a:latin typeface="+mn-lt"/>
            </a:endParaRPr>
          </a:p>
        </p:txBody>
      </p:sp>
      <p:sp>
        <p:nvSpPr>
          <p:cNvPr id="163844" name="Rectangle 4"/>
          <p:cNvSpPr>
            <a:spLocks noGrp="1" noChangeArrowheads="1"/>
          </p:cNvSpPr>
          <p:nvPr>
            <p:ph type="ftr" sz="quarter" idx="2"/>
          </p:nvPr>
        </p:nvSpPr>
        <p:spPr bwMode="auto">
          <a:xfrm>
            <a:off x="152400" y="9120188"/>
            <a:ext cx="3429000"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621">
              <a:defRPr sz="1200" i="1"/>
            </a:lvl1pPr>
          </a:lstStyle>
          <a:p>
            <a:pPr>
              <a:defRPr/>
            </a:pPr>
            <a:r>
              <a:rPr lang="en-US" sz="1600" b="1" dirty="0" smtClean="0">
                <a:latin typeface="+mn-lt"/>
              </a:rPr>
              <a:t>Asphalt </a:t>
            </a:r>
            <a:r>
              <a:rPr lang="en-US" sz="1600" b="1" dirty="0">
                <a:latin typeface="+mn-lt"/>
              </a:rPr>
              <a:t>Institute</a:t>
            </a:r>
          </a:p>
          <a:p>
            <a:pPr>
              <a:defRPr/>
            </a:pPr>
            <a:endParaRPr lang="en-US" sz="1600" b="1" dirty="0">
              <a:latin typeface="+mn-lt"/>
            </a:endParaRPr>
          </a:p>
        </p:txBody>
      </p:sp>
      <p:sp>
        <p:nvSpPr>
          <p:cNvPr id="163845"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621">
              <a:defRPr sz="1200"/>
            </a:lvl1pPr>
          </a:lstStyle>
          <a:p>
            <a:pPr>
              <a:defRPr/>
            </a:pPr>
            <a:fld id="{0AA10C58-E6BB-4B4F-8B8A-4729BA575C94}" type="slidenum">
              <a:rPr lang="en-US" sz="1600" b="1">
                <a:latin typeface="+mn-lt"/>
              </a:rPr>
              <a:pPr>
                <a:defRPr/>
              </a:pPr>
              <a:t>‹#›</a:t>
            </a:fld>
            <a:endParaRPr lang="en-US" sz="1600" b="1" dirty="0">
              <a:latin typeface="+mn-lt"/>
            </a:endParaRPr>
          </a:p>
        </p:txBody>
      </p:sp>
    </p:spTree>
    <p:extLst>
      <p:ext uri="{BB962C8B-B14F-4D97-AF65-F5344CB8AC3E}">
        <p14:creationId xmlns:p14="http://schemas.microsoft.com/office/powerpoint/2010/main" val="85940200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621">
              <a:defRPr sz="1200"/>
            </a:lvl1pPr>
          </a:lstStyle>
          <a:p>
            <a:pPr>
              <a:defRPr/>
            </a:pPr>
            <a:r>
              <a:rPr lang="en-US" dirty="0" smtClean="0"/>
              <a:t>Asphalt Institute</a:t>
            </a:r>
            <a:endParaRPr lang="en-US" dirty="0"/>
          </a:p>
        </p:txBody>
      </p:sp>
      <p:sp>
        <p:nvSpPr>
          <p:cNvPr id="5123"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621">
              <a:defRPr sz="1200"/>
            </a:lvl1pPr>
          </a:lstStyle>
          <a:p>
            <a:pPr>
              <a:defRPr/>
            </a:pPr>
            <a:r>
              <a:rPr lang="en-US" dirty="0" smtClean="0"/>
              <a:t>October 12, 2012</a:t>
            </a:r>
            <a:endParaRPr lang="en-US" dirty="0"/>
          </a:p>
        </p:txBody>
      </p:sp>
      <p:sp>
        <p:nvSpPr>
          <p:cNvPr id="14746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621">
              <a:defRPr sz="1200"/>
            </a:lvl1pPr>
          </a:lstStyle>
          <a:p>
            <a:pPr>
              <a:defRPr/>
            </a:pPr>
            <a:endParaRPr lang="en-US" dirty="0"/>
          </a:p>
        </p:txBody>
      </p:sp>
      <p:sp>
        <p:nvSpPr>
          <p:cNvPr id="5127"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621">
              <a:defRPr sz="1200"/>
            </a:lvl1pPr>
          </a:lstStyle>
          <a:p>
            <a:pPr>
              <a:defRPr/>
            </a:pPr>
            <a:fld id="{278B6019-1E41-4DFF-BCCD-757AD131CF66}" type="slidenum">
              <a:rPr lang="en-US"/>
              <a:pPr>
                <a:defRPr/>
              </a:pPr>
              <a:t>‹#›</a:t>
            </a:fld>
            <a:endParaRPr lang="en-US" dirty="0"/>
          </a:p>
        </p:txBody>
      </p:sp>
    </p:spTree>
    <p:extLst>
      <p:ext uri="{BB962C8B-B14F-4D97-AF65-F5344CB8AC3E}">
        <p14:creationId xmlns:p14="http://schemas.microsoft.com/office/powerpoint/2010/main" val="355626926"/>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8B6019-1E41-4DFF-BCCD-757AD131CF66}" type="slidenum">
              <a:rPr lang="en-US" smtClean="0"/>
              <a:pPr>
                <a:defRPr/>
              </a:pPr>
              <a:t>1</a:t>
            </a:fld>
            <a:endParaRPr lang="en-US" dirty="0"/>
          </a:p>
        </p:txBody>
      </p:sp>
      <p:sp>
        <p:nvSpPr>
          <p:cNvPr id="5" name="Date Placeholder 4"/>
          <p:cNvSpPr>
            <a:spLocks noGrp="1"/>
          </p:cNvSpPr>
          <p:nvPr>
            <p:ph type="dt" idx="11"/>
          </p:nvPr>
        </p:nvSpPr>
        <p:spPr/>
        <p:txBody>
          <a:bodyPr/>
          <a:lstStyle/>
          <a:p>
            <a:pPr>
              <a:defRPr/>
            </a:pPr>
            <a:r>
              <a:rPr lang="en-US" dirty="0" smtClean="0"/>
              <a:t>October 12, 2012</a:t>
            </a:r>
            <a:endParaRPr lang="en-US" dirty="0"/>
          </a:p>
        </p:txBody>
      </p:sp>
      <p:sp>
        <p:nvSpPr>
          <p:cNvPr id="6" name="Header Placeholder 5"/>
          <p:cNvSpPr>
            <a:spLocks noGrp="1"/>
          </p:cNvSpPr>
          <p:nvPr>
            <p:ph type="hdr" sz="quarter" idx="12"/>
          </p:nvPr>
        </p:nvSpPr>
        <p:spPr/>
        <p:txBody>
          <a:bodyPr/>
          <a:lstStyle/>
          <a:p>
            <a:pPr>
              <a:defRPr/>
            </a:pPr>
            <a:r>
              <a:rPr lang="en-US" dirty="0" smtClean="0"/>
              <a:t>Asphalt Institute</a:t>
            </a:r>
            <a:endParaRPr lang="en-US" dirty="0"/>
          </a:p>
        </p:txBody>
      </p:sp>
    </p:spTree>
    <p:extLst>
      <p:ext uri="{BB962C8B-B14F-4D97-AF65-F5344CB8AC3E}">
        <p14:creationId xmlns:p14="http://schemas.microsoft.com/office/powerpoint/2010/main" val="21027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9FF018B0-E136-4F02-A7C7-24E9F714432C}" type="slidenum">
              <a:rPr lang="en-US" altLang="en-US"/>
              <a:pPr/>
              <a:t>19</a:t>
            </a:fld>
            <a:endParaRPr lang="en-US" alt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altLang="en-US" sz="1400"/>
              <a:t>This slide shows condition of a road before and after remixing operation.</a:t>
            </a:r>
          </a:p>
        </p:txBody>
      </p:sp>
    </p:spTree>
    <p:extLst>
      <p:ext uri="{BB962C8B-B14F-4D97-AF65-F5344CB8AC3E}">
        <p14:creationId xmlns:p14="http://schemas.microsoft.com/office/powerpoint/2010/main" val="2264800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12838" y="703263"/>
            <a:ext cx="4632325" cy="3473450"/>
          </a:xfrm>
          <a:ln/>
        </p:spPr>
      </p:sp>
      <p:sp>
        <p:nvSpPr>
          <p:cNvPr id="56323" name="Rectangle 3"/>
          <p:cNvSpPr>
            <a:spLocks noGrp="1" noChangeArrowheads="1"/>
          </p:cNvSpPr>
          <p:nvPr>
            <p:ph type="body" idx="1"/>
          </p:nvPr>
        </p:nvSpPr>
        <p:spPr>
          <a:xfrm>
            <a:off x="914400" y="4441825"/>
            <a:ext cx="5029200" cy="413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smtClean="0">
                <a:latin typeface="Arial" panose="020B0604020202020204" pitchFamily="34" charset="0"/>
              </a:rPr>
              <a:t>This slide shows a photo of the CIR train.</a:t>
            </a:r>
          </a:p>
          <a:p>
            <a:endParaRPr lang="en-US" altLang="en-US" sz="1400" smtClean="0">
              <a:latin typeface="Arial" panose="020B0604020202020204" pitchFamily="34" charset="0"/>
            </a:endParaRPr>
          </a:p>
          <a:p>
            <a:pPr>
              <a:spcBef>
                <a:spcPts val="1200"/>
              </a:spcBef>
              <a:spcAft>
                <a:spcPts val="300"/>
              </a:spcAft>
            </a:pPr>
            <a:r>
              <a:rPr lang="en-US" altLang="en-US" sz="1400" b="1" i="1" smtClean="0">
                <a:latin typeface="Arial" panose="020B0604020202020204" pitchFamily="34" charset="0"/>
              </a:rPr>
              <a:t>Recycling Train</a:t>
            </a:r>
          </a:p>
          <a:p>
            <a:r>
              <a:rPr lang="en-US" altLang="en-US" sz="1400" smtClean="0">
                <a:latin typeface="Arial" panose="020B0604020202020204" pitchFamily="34" charset="0"/>
              </a:rPr>
              <a:t>Shows the first three elements of the recycling train.</a:t>
            </a:r>
          </a:p>
          <a:p>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65131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12838" y="703263"/>
            <a:ext cx="4632325" cy="3473450"/>
          </a:xfrm>
          <a:ln/>
        </p:spPr>
      </p:sp>
      <p:sp>
        <p:nvSpPr>
          <p:cNvPr id="56323" name="Rectangle 3"/>
          <p:cNvSpPr>
            <a:spLocks noGrp="1" noChangeArrowheads="1"/>
          </p:cNvSpPr>
          <p:nvPr>
            <p:ph type="body" idx="1"/>
          </p:nvPr>
        </p:nvSpPr>
        <p:spPr>
          <a:xfrm>
            <a:off x="914400" y="4441825"/>
            <a:ext cx="5029200" cy="413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smtClean="0">
                <a:latin typeface="Arial" panose="020B0604020202020204" pitchFamily="34" charset="0"/>
              </a:rPr>
              <a:t>This slide shows a photo of the CIR train.</a:t>
            </a:r>
          </a:p>
          <a:p>
            <a:endParaRPr lang="en-US" altLang="en-US" sz="1400" smtClean="0">
              <a:latin typeface="Arial" panose="020B0604020202020204" pitchFamily="34" charset="0"/>
            </a:endParaRPr>
          </a:p>
          <a:p>
            <a:pPr>
              <a:spcBef>
                <a:spcPts val="1200"/>
              </a:spcBef>
              <a:spcAft>
                <a:spcPts val="300"/>
              </a:spcAft>
            </a:pPr>
            <a:r>
              <a:rPr lang="en-US" altLang="en-US" sz="1400" b="1" i="1" smtClean="0">
                <a:latin typeface="Arial" panose="020B0604020202020204" pitchFamily="34" charset="0"/>
              </a:rPr>
              <a:t>Recycling Train</a:t>
            </a:r>
          </a:p>
          <a:p>
            <a:r>
              <a:rPr lang="en-US" altLang="en-US" sz="1400" smtClean="0">
                <a:latin typeface="Arial" panose="020B0604020202020204" pitchFamily="34" charset="0"/>
              </a:rPr>
              <a:t>Shows the first three elements of the recycling train.</a:t>
            </a:r>
          </a:p>
          <a:p>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44547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14425" y="703263"/>
            <a:ext cx="4629150" cy="3473450"/>
          </a:xfrm>
          <a:ln/>
        </p:spPr>
      </p:sp>
      <p:sp>
        <p:nvSpPr>
          <p:cNvPr id="62467" name="Rectangle 3"/>
          <p:cNvSpPr>
            <a:spLocks noGrp="1" noChangeArrowheads="1"/>
          </p:cNvSpPr>
          <p:nvPr>
            <p:ph type="body" idx="1"/>
          </p:nvPr>
        </p:nvSpPr>
        <p:spPr>
          <a:xfrm>
            <a:off x="914400" y="4441825"/>
            <a:ext cx="5029200" cy="413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most common recycling additives for CR mixtures are asphalt emulsions and emulsified recycling agents because they are liquid at ambient temperatures, and can be readily dispersed throughout the mix. Polymer modified versions of asphalt emulsions and emulsified recycling agents have been used to improve early strength, resist rutting, and reduce thermal cracking.</a:t>
            </a:r>
          </a:p>
          <a:p>
            <a:endParaRPr lang="en-US" altLang="en-US" smtClean="0">
              <a:latin typeface="Arial" panose="020B0604020202020204" pitchFamily="34" charset="0"/>
            </a:endParaRPr>
          </a:p>
          <a:p>
            <a:r>
              <a:rPr lang="en-US" altLang="en-US" smtClean="0">
                <a:latin typeface="Arial" panose="020B0604020202020204" pitchFamily="34" charset="0"/>
              </a:rPr>
              <a:t>This slide is covered in double Jeopardy workshop (Cold In-Place Recycling - $400).</a:t>
            </a:r>
          </a:p>
        </p:txBody>
      </p:sp>
    </p:spTree>
    <p:extLst>
      <p:ext uri="{BB962C8B-B14F-4D97-AF65-F5344CB8AC3E}">
        <p14:creationId xmlns:p14="http://schemas.microsoft.com/office/powerpoint/2010/main" val="4042659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14425" y="703263"/>
            <a:ext cx="4629150" cy="3473450"/>
          </a:xfrm>
          <a:ln/>
        </p:spPr>
      </p:sp>
      <p:sp>
        <p:nvSpPr>
          <p:cNvPr id="66563"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Pavement distresses which can be treated by FDR include:</a:t>
            </a:r>
          </a:p>
          <a:p>
            <a:endParaRPr lang="en-US" altLang="en-US" smtClean="0">
              <a:latin typeface="Arial" panose="020B0604020202020204" pitchFamily="34" charset="0"/>
            </a:endParaRPr>
          </a:p>
          <a:p>
            <a:r>
              <a:rPr lang="en-US" altLang="en-US" smtClean="0">
                <a:latin typeface="Arial" panose="020B0604020202020204" pitchFamily="34" charset="0"/>
              </a:rPr>
              <a:t>Essentially almost all pavement distresses can be treated with FDR.</a:t>
            </a:r>
          </a:p>
        </p:txBody>
      </p:sp>
    </p:spTree>
    <p:extLst>
      <p:ext uri="{BB962C8B-B14F-4D97-AF65-F5344CB8AC3E}">
        <p14:creationId xmlns:p14="http://schemas.microsoft.com/office/powerpoint/2010/main" val="395305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14425" y="703263"/>
            <a:ext cx="4629150" cy="3473450"/>
          </a:xfrm>
          <a:ln/>
        </p:spPr>
      </p:sp>
      <p:sp>
        <p:nvSpPr>
          <p:cNvPr id="68611"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main steps in FDR consist of: </a:t>
            </a:r>
            <a:r>
              <a:rPr lang="en-US" altLang="en-US" smtClean="0">
                <a:solidFill>
                  <a:schemeClr val="tx2"/>
                </a:solidFill>
                <a:latin typeface="Arial" panose="020B0604020202020204" pitchFamily="34" charset="0"/>
              </a:rPr>
              <a:t>pulverization of  existing pavement, introduction of additive and mix, shaping the mixed material, compaction and  application of a wearing course.</a:t>
            </a:r>
          </a:p>
          <a:p>
            <a:endParaRPr lang="en-US" altLang="en-US" smtClean="0">
              <a:latin typeface="Arial" panose="020B0604020202020204" pitchFamily="34" charset="0"/>
            </a:endParaRPr>
          </a:p>
          <a:p>
            <a:r>
              <a:rPr lang="en-US" altLang="en-US" smtClean="0">
                <a:latin typeface="Arial" panose="020B0604020202020204" pitchFamily="34" charset="0"/>
              </a:rPr>
              <a:t>This slide is covered in Double Jeopardy workshop (Potpourri - $1000).</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226254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p:txBody>
          <a:bodyPr/>
          <a:lstStyle/>
          <a:p>
            <a:pPr>
              <a:defRPr/>
            </a:pPr>
            <a:fld id="{1BFD7A74-1C96-4593-A2D0-3F8B7032B058}" type="slidenum">
              <a:rPr lang="en-US"/>
              <a:pPr>
                <a:defRPr/>
              </a:pPr>
              <a:t>32</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sz="1500" smtClean="0"/>
              <a:t>Do we want to get into a discussion on SN and layer coefficients before we get started with the in depth details of each process?</a:t>
            </a:r>
          </a:p>
          <a:p>
            <a:endParaRPr lang="en-US" sz="1500" smtClean="0"/>
          </a:p>
          <a:p>
            <a:r>
              <a:rPr lang="en-US" sz="1500" smtClean="0"/>
              <a:t>Is the local DOT using GBE or Layer Coefficients?</a:t>
            </a:r>
          </a:p>
          <a:p>
            <a:endParaRPr lang="en-US" sz="1500" smtClean="0"/>
          </a:p>
          <a:p>
            <a:r>
              <a:rPr lang="en-US" sz="1500" smtClean="0"/>
              <a:t>Granular Base	= 1</a:t>
            </a:r>
          </a:p>
          <a:p>
            <a:r>
              <a:rPr lang="en-US" sz="1500" smtClean="0"/>
              <a:t>HMX		= 2</a:t>
            </a:r>
          </a:p>
          <a:p>
            <a:endParaRPr lang="en-US" sz="1500" smtClean="0"/>
          </a:p>
          <a:p>
            <a:r>
              <a:rPr lang="en-US" sz="1500" smtClean="0"/>
              <a:t>Is your local DOT office using 0.44 or 0.40 for asphalt layer coefficient?</a:t>
            </a:r>
          </a:p>
          <a:p>
            <a:endParaRPr lang="en-US" sz="1500" smtClean="0"/>
          </a:p>
          <a:p>
            <a:endParaRPr lang="en-US" sz="1500" smtClean="0"/>
          </a:p>
          <a:p>
            <a:r>
              <a:rPr lang="en-US" sz="1500" smtClean="0"/>
              <a:t>Etc…</a:t>
            </a:r>
          </a:p>
        </p:txBody>
      </p:sp>
      <p:sp>
        <p:nvSpPr>
          <p:cNvPr id="5" name="Date Placeholder 4"/>
          <p:cNvSpPr>
            <a:spLocks noGrp="1"/>
          </p:cNvSpPr>
          <p:nvPr>
            <p:ph type="dt" idx="10"/>
          </p:nvPr>
        </p:nvSpPr>
        <p:spPr/>
        <p:txBody>
          <a:bodyPr/>
          <a:lstStyle/>
          <a:p>
            <a:pPr>
              <a:defRPr/>
            </a:pPr>
            <a:fld id="{47DB15CF-CA81-4F96-A953-90DB78199032}" type="datetime1">
              <a:rPr lang="en-US" altLang="en-US" smtClean="0"/>
              <a:pPr>
                <a:defRPr/>
              </a:pPr>
              <a:t>9/18/2017</a:t>
            </a:fld>
            <a:endParaRPr lang="en-US" altLang="en-US"/>
          </a:p>
        </p:txBody>
      </p:sp>
      <p:sp>
        <p:nvSpPr>
          <p:cNvPr id="6" name="Footer Placeholder 5"/>
          <p:cNvSpPr>
            <a:spLocks noGrp="1"/>
          </p:cNvSpPr>
          <p:nvPr>
            <p:ph type="ftr" sz="quarter" idx="11"/>
          </p:nvPr>
        </p:nvSpPr>
        <p:spPr/>
        <p:txBody>
          <a:bodyPr/>
          <a:lstStyle/>
          <a:p>
            <a:pPr>
              <a:defRPr/>
            </a:pPr>
            <a:r>
              <a:rPr lang="en-US" altLang="en-US" smtClean="0"/>
              <a:t>www.asphaltinstitute.org</a:t>
            </a:r>
            <a:endParaRPr lang="en-US" altLang="en-US"/>
          </a:p>
        </p:txBody>
      </p:sp>
    </p:spTree>
    <p:extLst>
      <p:ext uri="{BB962C8B-B14F-4D97-AF65-F5344CB8AC3E}">
        <p14:creationId xmlns:p14="http://schemas.microsoft.com/office/powerpoint/2010/main" val="360528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p:txBody>
          <a:bodyPr/>
          <a:lstStyle/>
          <a:p>
            <a:pPr>
              <a:defRPr/>
            </a:pPr>
            <a:fld id="{9096633A-E510-49F2-AF67-B7A595793C7D}" type="slidenum">
              <a:rPr lang="en-US"/>
              <a:pPr>
                <a:defRPr/>
              </a:pPr>
              <a:t>35</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sz="1500" smtClean="0"/>
              <a:t>Overhead clearance can’t be overlooked</a:t>
            </a:r>
          </a:p>
          <a:p>
            <a:endParaRPr lang="en-US" sz="1500" smtClean="0"/>
          </a:p>
          <a:p>
            <a:r>
              <a:rPr lang="en-US" sz="1500" smtClean="0"/>
              <a:t>Mention that it is also a good time to consider any road widening improvements, could mention the article in City and County magazine if appropriate</a:t>
            </a:r>
          </a:p>
        </p:txBody>
      </p:sp>
      <p:sp>
        <p:nvSpPr>
          <p:cNvPr id="5" name="Date Placeholder 4"/>
          <p:cNvSpPr>
            <a:spLocks noGrp="1"/>
          </p:cNvSpPr>
          <p:nvPr>
            <p:ph type="dt" idx="10"/>
          </p:nvPr>
        </p:nvSpPr>
        <p:spPr/>
        <p:txBody>
          <a:bodyPr/>
          <a:lstStyle/>
          <a:p>
            <a:pPr>
              <a:defRPr/>
            </a:pPr>
            <a:fld id="{29388CA7-C43D-4F5C-81BA-030B68800FC2}" type="datetime1">
              <a:rPr lang="en-US" altLang="en-US" smtClean="0"/>
              <a:pPr>
                <a:defRPr/>
              </a:pPr>
              <a:t>9/18/2017</a:t>
            </a:fld>
            <a:endParaRPr lang="en-US" altLang="en-US"/>
          </a:p>
        </p:txBody>
      </p:sp>
      <p:sp>
        <p:nvSpPr>
          <p:cNvPr id="6" name="Footer Placeholder 5"/>
          <p:cNvSpPr>
            <a:spLocks noGrp="1"/>
          </p:cNvSpPr>
          <p:nvPr>
            <p:ph type="ftr" sz="quarter" idx="11"/>
          </p:nvPr>
        </p:nvSpPr>
        <p:spPr/>
        <p:txBody>
          <a:bodyPr/>
          <a:lstStyle/>
          <a:p>
            <a:pPr>
              <a:defRPr/>
            </a:pPr>
            <a:r>
              <a:rPr lang="en-US" altLang="en-US" smtClean="0"/>
              <a:t>www.asphaltinstitute.org</a:t>
            </a:r>
            <a:endParaRPr lang="en-US" altLang="en-US"/>
          </a:p>
        </p:txBody>
      </p:sp>
    </p:spTree>
    <p:extLst>
      <p:ext uri="{BB962C8B-B14F-4D97-AF65-F5344CB8AC3E}">
        <p14:creationId xmlns:p14="http://schemas.microsoft.com/office/powerpoint/2010/main" val="3108067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Asphalt Institute</a:t>
            </a:r>
            <a:endParaRPr lang="en-US" dirty="0"/>
          </a:p>
        </p:txBody>
      </p:sp>
      <p:sp>
        <p:nvSpPr>
          <p:cNvPr id="5" name="Date Placeholder 4"/>
          <p:cNvSpPr>
            <a:spLocks noGrp="1"/>
          </p:cNvSpPr>
          <p:nvPr>
            <p:ph type="dt" idx="11"/>
          </p:nvPr>
        </p:nvSpPr>
        <p:spPr/>
        <p:txBody>
          <a:bodyPr/>
          <a:lstStyle/>
          <a:p>
            <a:pPr>
              <a:defRPr/>
            </a:pPr>
            <a:r>
              <a:rPr lang="en-US" smtClean="0"/>
              <a:t>October 12, 2012</a:t>
            </a:r>
            <a:endParaRPr lang="en-US" dirty="0"/>
          </a:p>
        </p:txBody>
      </p:sp>
      <p:sp>
        <p:nvSpPr>
          <p:cNvPr id="6" name="Slide Number Placeholder 5"/>
          <p:cNvSpPr>
            <a:spLocks noGrp="1"/>
          </p:cNvSpPr>
          <p:nvPr>
            <p:ph type="sldNum" sz="quarter" idx="12"/>
          </p:nvPr>
        </p:nvSpPr>
        <p:spPr/>
        <p:txBody>
          <a:bodyPr/>
          <a:lstStyle/>
          <a:p>
            <a:pPr>
              <a:defRPr/>
            </a:pPr>
            <a:fld id="{278B6019-1E41-4DFF-BCCD-757AD131CF66}" type="slidenum">
              <a:rPr lang="en-US" smtClean="0"/>
              <a:pPr>
                <a:defRPr/>
              </a:pPr>
              <a:t>45</a:t>
            </a:fld>
            <a:endParaRPr lang="en-US" dirty="0"/>
          </a:p>
        </p:txBody>
      </p:sp>
    </p:spTree>
    <p:extLst>
      <p:ext uri="{BB962C8B-B14F-4D97-AF65-F5344CB8AC3E}">
        <p14:creationId xmlns:p14="http://schemas.microsoft.com/office/powerpoint/2010/main" val="406789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8B6019-1E41-4DFF-BCCD-757AD131CF66}" type="slidenum">
              <a:rPr lang="en-US" smtClean="0"/>
              <a:pPr>
                <a:defRPr/>
              </a:pPr>
              <a:t>2</a:t>
            </a:fld>
            <a:endParaRPr lang="en-US" dirty="0"/>
          </a:p>
        </p:txBody>
      </p:sp>
      <p:sp>
        <p:nvSpPr>
          <p:cNvPr id="5" name="Date Placeholder 4"/>
          <p:cNvSpPr>
            <a:spLocks noGrp="1"/>
          </p:cNvSpPr>
          <p:nvPr>
            <p:ph type="dt" idx="11"/>
          </p:nvPr>
        </p:nvSpPr>
        <p:spPr/>
        <p:txBody>
          <a:bodyPr/>
          <a:lstStyle/>
          <a:p>
            <a:pPr>
              <a:defRPr/>
            </a:pPr>
            <a:r>
              <a:rPr lang="en-US" dirty="0" smtClean="0"/>
              <a:t>October 12, 2012</a:t>
            </a:r>
            <a:endParaRPr lang="en-US" dirty="0"/>
          </a:p>
        </p:txBody>
      </p:sp>
      <p:sp>
        <p:nvSpPr>
          <p:cNvPr id="6" name="Header Placeholder 5"/>
          <p:cNvSpPr>
            <a:spLocks noGrp="1"/>
          </p:cNvSpPr>
          <p:nvPr>
            <p:ph type="hdr" sz="quarter" idx="12"/>
          </p:nvPr>
        </p:nvSpPr>
        <p:spPr/>
        <p:txBody>
          <a:bodyPr/>
          <a:lstStyle/>
          <a:p>
            <a:pPr>
              <a:defRPr/>
            </a:pPr>
            <a:r>
              <a:rPr lang="en-US" dirty="0" smtClean="0"/>
              <a:t>Asphalt Institute</a:t>
            </a:r>
            <a:endParaRPr lang="en-US" dirty="0"/>
          </a:p>
        </p:txBody>
      </p:sp>
    </p:spTree>
    <p:extLst>
      <p:ext uri="{BB962C8B-B14F-4D97-AF65-F5344CB8AC3E}">
        <p14:creationId xmlns:p14="http://schemas.microsoft.com/office/powerpoint/2010/main" val="216729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5"/>
          <p:cNvSpPr>
            <a:spLocks noGrp="1" noChangeArrowheads="1"/>
          </p:cNvSpPr>
          <p:nvPr>
            <p:ph type="sldNum" sz="quarter" idx="5"/>
          </p:nvPr>
        </p:nvSpPr>
        <p:spPr/>
        <p:txBody>
          <a:bodyPr/>
          <a:lstStyle/>
          <a:p>
            <a:pPr>
              <a:defRPr/>
            </a:pPr>
            <a:fld id="{983B4F78-C04A-47D3-8157-1289C1D78850}" type="slidenum">
              <a:rPr lang="en-US" smtClean="0">
                <a:latin typeface="Times New Roman" pitchFamily="18" charset="0"/>
              </a:rPr>
              <a:pPr>
                <a:defRPr/>
              </a:pPr>
              <a:t>3</a:t>
            </a:fld>
            <a:endParaRPr lang="en-US" dirty="0" smtClean="0">
              <a:latin typeface="Times New Roman" pitchFamily="18" charset="0"/>
            </a:endParaRPr>
          </a:p>
        </p:txBody>
      </p:sp>
      <p:sp>
        <p:nvSpPr>
          <p:cNvPr id="68611" name="Rectangle 2"/>
          <p:cNvSpPr>
            <a:spLocks noGrp="1" noRot="1" noChangeAspect="1" noChangeArrowheads="1" noTextEdit="1"/>
          </p:cNvSpPr>
          <p:nvPr>
            <p:ph type="sldImg"/>
          </p:nvPr>
        </p:nvSpPr>
        <p:spPr>
          <a:xfrm>
            <a:off x="1258888" y="719138"/>
            <a:ext cx="4802187" cy="3600450"/>
          </a:xfrm>
          <a:ln/>
        </p:spPr>
      </p:sp>
      <p:sp>
        <p:nvSpPr>
          <p:cNvPr id="68612"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
        <p:nvSpPr>
          <p:cNvPr id="6" name="Date Placeholder 5"/>
          <p:cNvSpPr>
            <a:spLocks noGrp="1"/>
          </p:cNvSpPr>
          <p:nvPr>
            <p:ph type="dt" sz="quarter" idx="1"/>
          </p:nvPr>
        </p:nvSpPr>
        <p:spPr/>
        <p:txBody>
          <a:bodyPr/>
          <a:lstStyle/>
          <a:p>
            <a:pPr>
              <a:defRPr/>
            </a:pPr>
            <a:r>
              <a:rPr lang="en-US" dirty="0" smtClean="0"/>
              <a:t>11/04/2010</a:t>
            </a:r>
            <a:endParaRPr lang="en-US" dirty="0"/>
          </a:p>
        </p:txBody>
      </p:sp>
    </p:spTree>
    <p:extLst>
      <p:ext uri="{BB962C8B-B14F-4D97-AF65-F5344CB8AC3E}">
        <p14:creationId xmlns:p14="http://schemas.microsoft.com/office/powerpoint/2010/main" val="64034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5"/>
          <p:cNvSpPr>
            <a:spLocks noGrp="1" noChangeArrowheads="1"/>
          </p:cNvSpPr>
          <p:nvPr>
            <p:ph type="sldNum" sz="quarter" idx="5"/>
          </p:nvPr>
        </p:nvSpPr>
        <p:spPr/>
        <p:txBody>
          <a:bodyPr/>
          <a:lstStyle/>
          <a:p>
            <a:pPr>
              <a:defRPr/>
            </a:pPr>
            <a:fld id="{983B4F78-C04A-47D3-8157-1289C1D78850}" type="slidenum">
              <a:rPr lang="en-US" smtClean="0">
                <a:latin typeface="Times New Roman" pitchFamily="18" charset="0"/>
              </a:rPr>
              <a:pPr>
                <a:defRPr/>
              </a:pPr>
              <a:t>4</a:t>
            </a:fld>
            <a:endParaRPr lang="en-US" dirty="0" smtClean="0">
              <a:latin typeface="Times New Roman" pitchFamily="18" charset="0"/>
            </a:endParaRPr>
          </a:p>
        </p:txBody>
      </p:sp>
      <p:sp>
        <p:nvSpPr>
          <p:cNvPr id="68611" name="Rectangle 2"/>
          <p:cNvSpPr>
            <a:spLocks noGrp="1" noRot="1" noChangeAspect="1" noChangeArrowheads="1" noTextEdit="1"/>
          </p:cNvSpPr>
          <p:nvPr>
            <p:ph type="sldImg"/>
          </p:nvPr>
        </p:nvSpPr>
        <p:spPr>
          <a:xfrm>
            <a:off x="1258888" y="719138"/>
            <a:ext cx="4802187" cy="3600450"/>
          </a:xfrm>
          <a:ln/>
        </p:spPr>
      </p:sp>
      <p:sp>
        <p:nvSpPr>
          <p:cNvPr id="68612"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
        <p:nvSpPr>
          <p:cNvPr id="6" name="Date Placeholder 5"/>
          <p:cNvSpPr>
            <a:spLocks noGrp="1"/>
          </p:cNvSpPr>
          <p:nvPr>
            <p:ph type="dt" sz="quarter" idx="1"/>
          </p:nvPr>
        </p:nvSpPr>
        <p:spPr/>
        <p:txBody>
          <a:bodyPr/>
          <a:lstStyle/>
          <a:p>
            <a:pPr>
              <a:defRPr/>
            </a:pPr>
            <a:r>
              <a:rPr lang="en-US" dirty="0" smtClean="0"/>
              <a:t>11/04/2010</a:t>
            </a:r>
            <a:endParaRPr lang="en-US" dirty="0"/>
          </a:p>
        </p:txBody>
      </p:sp>
    </p:spTree>
    <p:extLst>
      <p:ext uri="{BB962C8B-B14F-4D97-AF65-F5344CB8AC3E}">
        <p14:creationId xmlns:p14="http://schemas.microsoft.com/office/powerpoint/2010/main" val="393791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060450" y="687388"/>
            <a:ext cx="4679950" cy="3509962"/>
          </a:xfrm>
          <a:ln/>
        </p:spPr>
      </p:sp>
      <p:sp>
        <p:nvSpPr>
          <p:cNvPr id="46083" name="Rectangle 3"/>
          <p:cNvSpPr>
            <a:spLocks noGrp="1" noChangeArrowheads="1"/>
          </p:cNvSpPr>
          <p:nvPr>
            <p:ph type="body" idx="1"/>
          </p:nvPr>
        </p:nvSpPr>
        <p:spPr>
          <a:xfrm>
            <a:off x="896938" y="4427538"/>
            <a:ext cx="5083175" cy="419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3" tIns="44956" rIns="89913" bIns="44956"/>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34836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14425" y="703263"/>
            <a:ext cx="4630738" cy="3473450"/>
          </a:xfrm>
          <a:ln w="12700"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68" tIns="46035" rIns="92068" bIns="46035"/>
          <a:lstStyle/>
          <a:p>
            <a:pPr>
              <a:spcAft>
                <a:spcPct val="48000"/>
              </a:spcAft>
            </a:pPr>
            <a:r>
              <a:rPr lang="en-US" altLang="en-US" smtClean="0">
                <a:latin typeface="Arial" panose="020B0604020202020204" pitchFamily="34" charset="0"/>
              </a:rPr>
              <a:t>The following are the steps involved in the repaving process:</a:t>
            </a:r>
          </a:p>
        </p:txBody>
      </p:sp>
    </p:spTree>
    <p:extLst>
      <p:ext uri="{BB962C8B-B14F-4D97-AF65-F5344CB8AC3E}">
        <p14:creationId xmlns:p14="http://schemas.microsoft.com/office/powerpoint/2010/main" val="201889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060450" y="687388"/>
            <a:ext cx="4679950" cy="3509962"/>
          </a:xfrm>
          <a:ln/>
        </p:spPr>
      </p:sp>
      <p:sp>
        <p:nvSpPr>
          <p:cNvPr id="50179" name="Rectangle 3"/>
          <p:cNvSpPr>
            <a:spLocks noGrp="1" noChangeArrowheads="1"/>
          </p:cNvSpPr>
          <p:nvPr>
            <p:ph type="body" idx="1"/>
          </p:nvPr>
        </p:nvSpPr>
        <p:spPr>
          <a:xfrm>
            <a:off x="896938" y="4427538"/>
            <a:ext cx="5083175" cy="419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3" tIns="44956" rIns="89913" bIns="44956"/>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2269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EC805DD8-4287-4D14-95A7-3A4930793FE5}" type="slidenum">
              <a:rPr lang="en-US" altLang="en-US"/>
              <a:pPr/>
              <a:t>17</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ltLang="en-US" sz="1400"/>
              <a:t>This slide shows a schematic of a single pass remixing equipment.</a:t>
            </a:r>
          </a:p>
        </p:txBody>
      </p:sp>
    </p:spTree>
    <p:extLst>
      <p:ext uri="{BB962C8B-B14F-4D97-AF65-F5344CB8AC3E}">
        <p14:creationId xmlns:p14="http://schemas.microsoft.com/office/powerpoint/2010/main" val="186797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060450" y="687388"/>
            <a:ext cx="4679950" cy="3509962"/>
          </a:xfrm>
          <a:ln/>
        </p:spPr>
      </p:sp>
      <p:sp>
        <p:nvSpPr>
          <p:cNvPr id="52227" name="Rectangle 3"/>
          <p:cNvSpPr>
            <a:spLocks noGrp="1" noChangeArrowheads="1"/>
          </p:cNvSpPr>
          <p:nvPr>
            <p:ph type="body" idx="1"/>
          </p:nvPr>
        </p:nvSpPr>
        <p:spPr>
          <a:xfrm>
            <a:off x="896938" y="4427538"/>
            <a:ext cx="5083175" cy="419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3" tIns="44956" rIns="89913" bIns="44956"/>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2834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chemeClr val="tx1"/>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60849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6200"/>
            <a:ext cx="9144000" cy="850232"/>
          </a:xfrm>
        </p:spPr>
        <p:txBody>
          <a:bodyPr>
            <a:normAutofit/>
          </a:bodyPr>
          <a:lstStyle>
            <a:lvl1pPr>
              <a:defRPr sz="40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0179" y="1612232"/>
            <a:ext cx="8237621" cy="5398168"/>
          </a:xfrm>
        </p:spPr>
        <p:txBody>
          <a:bodyPr/>
          <a:lstStyle>
            <a:lvl1pPr marL="0" indent="0">
              <a:buFont typeface="Arial" panose="020B0604020202020204" pitchFamily="34" charset="0"/>
              <a:buNone/>
              <a:defRPr b="1">
                <a:latin typeface="+mn-lt"/>
              </a:defRPr>
            </a:lvl1pPr>
            <a:lvl2pPr>
              <a:defRPr b="1">
                <a:latin typeface="+mn-lt"/>
              </a:defRPr>
            </a:lvl2pPr>
            <a:lvl3pPr>
              <a:defRPr b="1">
                <a:latin typeface="+mn-lt"/>
              </a:defRPr>
            </a:lvl3pPr>
            <a:lvl4pPr>
              <a:defRPr b="1">
                <a:latin typeface="+mn-lt"/>
              </a:defRPr>
            </a:lvl4pPr>
            <a:lvl5pPr>
              <a:defRPr b="1">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175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solidFill>
                  <a:schemeClr val="tx1"/>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b="1">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15972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457200" y="6477000"/>
            <a:ext cx="2133600" cy="228600"/>
          </a:xfrm>
          <a:prstGeom prst="rect">
            <a:avLst/>
          </a:prstGeom>
          <a:ln/>
        </p:spPr>
        <p:txBody>
          <a:bodyPr/>
          <a:lstStyle>
            <a:lvl1pPr>
              <a:defRPr/>
            </a:lvl1pPr>
          </a:lstStyle>
          <a:p>
            <a:pPr>
              <a:defRPr/>
            </a:pPr>
            <a:fld id="{14F2D31B-A01C-4BA3-B05B-25D879C96281}" type="slidenum">
              <a:rPr lang="en-US"/>
              <a:pPr>
                <a:defRPr/>
              </a:pPr>
              <a:t>‹#›</a:t>
            </a:fld>
            <a:endParaRPr lang="en-US" dirty="0"/>
          </a:p>
        </p:txBody>
      </p:sp>
    </p:spTree>
    <p:extLst>
      <p:ext uri="{BB962C8B-B14F-4D97-AF65-F5344CB8AC3E}">
        <p14:creationId xmlns:p14="http://schemas.microsoft.com/office/powerpoint/2010/main" val="349770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6200"/>
            <a:ext cx="9144000" cy="850232"/>
          </a:xfrm>
        </p:spPr>
        <p:txBody>
          <a:bodyPr>
            <a:normAutofit/>
          </a:bodyPr>
          <a:lstStyle>
            <a:lvl1pPr algn="ctr">
              <a:defRPr sz="40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702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44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229600" cy="5973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xfrm>
            <a:off x="457200" y="6477000"/>
            <a:ext cx="2133600" cy="228600"/>
          </a:xfrm>
          <a:prstGeom prst="rect">
            <a:avLst/>
          </a:prstGeom>
          <a:ln/>
        </p:spPr>
        <p:txBody>
          <a:bodyPr/>
          <a:lstStyle>
            <a:lvl1pPr>
              <a:defRPr/>
            </a:lvl1pPr>
          </a:lstStyle>
          <a:p>
            <a:pPr>
              <a:defRPr/>
            </a:pPr>
            <a:fld id="{5C81B9E8-3FDE-49FC-A4F6-0F8C28D462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457200" y="6477000"/>
            <a:ext cx="2133600" cy="228600"/>
          </a:xfrm>
          <a:prstGeom prst="rect">
            <a:avLst/>
          </a:prstGeom>
          <a:ln/>
        </p:spPr>
        <p:txBody>
          <a:bodyPr/>
          <a:lstStyle>
            <a:lvl1pPr>
              <a:defRPr/>
            </a:lvl1pPr>
          </a:lstStyle>
          <a:p>
            <a:pPr>
              <a:defRPr/>
            </a:pPr>
            <a:fld id="{847E91EB-7E30-42BD-8C78-CD8321DD0761}" type="slidenum">
              <a:rPr lang="en-US" altLang="en-US"/>
              <a:pPr>
                <a:defRPr/>
              </a:pPr>
              <a:t>‹#›</a:t>
            </a:fld>
            <a:endParaRPr lang="en-US" altLang="en-US"/>
          </a:p>
        </p:txBody>
      </p:sp>
    </p:spTree>
    <p:extLst>
      <p:ext uri="{BB962C8B-B14F-4D97-AF65-F5344CB8AC3E}">
        <p14:creationId xmlns:p14="http://schemas.microsoft.com/office/powerpoint/2010/main" val="271477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76200"/>
            <a:ext cx="9144000" cy="85023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0200"/>
            <a:ext cx="8237621" cy="539816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2246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6" r:id="rId4"/>
    <p:sldLayoutId id="2147483744" r:id="rId5"/>
    <p:sldLayoutId id="2147483745" r:id="rId6"/>
    <p:sldLayoutId id="2147483760" r:id="rId7"/>
    <p:sldLayoutId id="2147483761" r:id="rId8"/>
  </p:sldLayoutIdLst>
  <p:txStyles>
    <p:titleStyle>
      <a:lvl1pPr algn="ctr" defTabSz="914400" rtl="0" eaLnBrk="1" latinLnBrk="0" hangingPunct="1">
        <a:lnSpc>
          <a:spcPct val="90000"/>
        </a:lnSpc>
        <a:spcBef>
          <a:spcPct val="0"/>
        </a:spcBef>
        <a:buNone/>
        <a:defRPr sz="40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mn-lt"/>
          <a:ea typeface="+mn-ea"/>
          <a:cs typeface="+mn-cs"/>
        </a:defRPr>
      </a:lvl3pPr>
      <a:lvl4pPr marL="908050" indent="-215900" algn="l" defTabSz="914400" rtl="0" eaLnBrk="1" latinLnBrk="0" hangingPunct="1">
        <a:lnSpc>
          <a:spcPct val="90000"/>
        </a:lnSpc>
        <a:spcBef>
          <a:spcPts val="500"/>
        </a:spcBef>
        <a:buFont typeface="Arial" panose="020B0604020202020204" pitchFamily="34" charset="0"/>
        <a:buChar char="•"/>
        <a:tabLst>
          <a:tab pos="914400" algn="l"/>
        </a:tabLst>
        <a:defRPr sz="2800" b="1" kern="1200">
          <a:solidFill>
            <a:schemeClr val="tx1"/>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tabLst>
          <a:tab pos="1081088" algn="l"/>
        </a:tabLst>
        <a:defRPr sz="2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file:///C:\2008\Rocky%20Mtn%20Conference\Final%20PPts\Martec%20HIP%20Video.mpg"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05_2017\2017%20Captg%20Workshop\Bucket%20of%20Foamed%20Asphalt.mpg" TargetMode="External"/><Relationship Id="rId1" Type="http://schemas.microsoft.com/office/2007/relationships/media" Target="file:///C:\05_2017\2017%20Captg%20Workshop\Bucket%20of%20Foamed%20Asphalt.mpg"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1028"/>
          <p:cNvSpPr txBox="1">
            <a:spLocks noChangeArrowheads="1"/>
          </p:cNvSpPr>
          <p:nvPr/>
        </p:nvSpPr>
        <p:spPr bwMode="auto">
          <a:xfrm>
            <a:off x="304800" y="1981200"/>
            <a:ext cx="8305800" cy="1938992"/>
          </a:xfrm>
          <a:prstGeom prst="rect">
            <a:avLst/>
          </a:prstGeom>
          <a:noFill/>
          <a:ln w="9525">
            <a:noFill/>
            <a:miter lim="800000"/>
            <a:headEnd/>
            <a:tailEnd/>
          </a:ln>
          <a:effectLst/>
        </p:spPr>
        <p:txBody>
          <a:bodyPr wrap="square">
            <a:spAutoFit/>
          </a:bodyPr>
          <a:lstStyle/>
          <a:p>
            <a:pPr algn="ctr"/>
            <a:r>
              <a:rPr lang="en-US" sz="4000" b="1" dirty="0">
                <a:latin typeface="+mn-lt"/>
              </a:rPr>
              <a:t>Asphalt Pavement </a:t>
            </a:r>
            <a:r>
              <a:rPr lang="en-US" sz="4000" b="1" dirty="0" smtClean="0">
                <a:latin typeface="+mn-lt"/>
              </a:rPr>
              <a:t/>
            </a:r>
            <a:br>
              <a:rPr lang="en-US" sz="4000" b="1" dirty="0" smtClean="0">
                <a:latin typeface="+mn-lt"/>
              </a:rPr>
            </a:br>
            <a:r>
              <a:rPr lang="en-US" sz="4000" b="1" dirty="0" smtClean="0">
                <a:latin typeface="+mn-lt"/>
              </a:rPr>
              <a:t>Recycling </a:t>
            </a:r>
            <a:r>
              <a:rPr lang="en-US" sz="4000" b="1" dirty="0">
                <a:latin typeface="+mn-lt"/>
              </a:rPr>
              <a:t>Practices and</a:t>
            </a:r>
          </a:p>
          <a:p>
            <a:pPr algn="ctr"/>
            <a:r>
              <a:rPr lang="en-US" sz="4000" b="1" dirty="0">
                <a:latin typeface="+mn-lt"/>
              </a:rPr>
              <a:t>Technologies</a:t>
            </a:r>
            <a:endParaRPr lang="en-US" sz="4000" b="1" dirty="0" smtClean="0">
              <a:latin typeface="+mn-lt"/>
            </a:endParaRPr>
          </a:p>
        </p:txBody>
      </p:sp>
      <p:pic>
        <p:nvPicPr>
          <p:cNvPr id="2" name="Picture 1"/>
          <p:cNvPicPr>
            <a:picLocks noChangeAspect="1"/>
          </p:cNvPicPr>
          <p:nvPr/>
        </p:nvPicPr>
        <p:blipFill>
          <a:blip r:embed="rId3"/>
          <a:stretch>
            <a:fillRect/>
          </a:stretch>
        </p:blipFill>
        <p:spPr>
          <a:xfrm>
            <a:off x="98944" y="5029200"/>
            <a:ext cx="8946111" cy="1694973"/>
          </a:xfrm>
          <a:prstGeom prst="rect">
            <a:avLst/>
          </a:prstGeom>
        </p:spPr>
      </p:pic>
    </p:spTree>
    <p:extLst>
      <p:ext uri="{BB962C8B-B14F-4D97-AF65-F5344CB8AC3E}">
        <p14:creationId xmlns:p14="http://schemas.microsoft.com/office/powerpoint/2010/main" val="23962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513"/>
          <p:cNvGraphicFramePr>
            <a:graphicFrameLocks noGrp="1"/>
          </p:cNvGraphicFramePr>
          <p:nvPr>
            <p:extLst>
              <p:ext uri="{D42A27DB-BD31-4B8C-83A1-F6EECF244321}">
                <p14:modId xmlns:p14="http://schemas.microsoft.com/office/powerpoint/2010/main" val="561440312"/>
              </p:ext>
            </p:extLst>
          </p:nvPr>
        </p:nvGraphicFramePr>
        <p:xfrm>
          <a:off x="0" y="0"/>
          <a:ext cx="9143999" cy="8012032"/>
        </p:xfrm>
        <a:graphic>
          <a:graphicData uri="http://schemas.openxmlformats.org/drawingml/2006/table">
            <a:tbl>
              <a:tblPr/>
              <a:tblGrid>
                <a:gridCol w="1224000"/>
                <a:gridCol w="833400"/>
                <a:gridCol w="838200"/>
                <a:gridCol w="785813"/>
                <a:gridCol w="847725"/>
                <a:gridCol w="576263"/>
                <a:gridCol w="838200"/>
                <a:gridCol w="762000"/>
                <a:gridCol w="868362"/>
                <a:gridCol w="814386"/>
                <a:gridCol w="755650"/>
              </a:tblGrid>
              <a:tr h="439856">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bg2"/>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gridSpan="4">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CONTRIBUTING CAUSES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MAINTENANCE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hMerge="1">
                  <a:txBody>
                    <a:bodyPr/>
                    <a:lstStyle/>
                    <a:p>
                      <a:endParaRPr lang="en-US"/>
                    </a:p>
                  </a:txBody>
                  <a:tcPr/>
                </a:tc>
                <a:tc gridSpan="4">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REHABILITATION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02090">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PAVEMENT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969696"/>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Structural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Mix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Temp.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Constr.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Patch/</a:t>
                      </a:r>
                    </a:p>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Crack</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Surface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Surface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Structural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Structural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Recon-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r>
              <a:tr h="439856">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DISTRESS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Failure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Compos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Moisture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Deficiency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Seal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Treatment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Recycle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Overlay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Recycle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err="1" smtClean="0">
                          <a:ln>
                            <a:noFill/>
                          </a:ln>
                          <a:solidFill>
                            <a:schemeClr val="tx1"/>
                          </a:solidFill>
                          <a:effectLst/>
                          <a:latin typeface="+mn-lt"/>
                          <a:cs typeface="Arial" charset="0"/>
                        </a:rPr>
                        <a:t>struction</a:t>
                      </a:r>
                      <a:endParaRPr kumimoji="0" lang="en-US" sz="1400" b="1"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Alligator Cracks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err="1" smtClean="0">
                          <a:ln>
                            <a:noFill/>
                          </a:ln>
                          <a:solidFill>
                            <a:schemeClr val="tx1"/>
                          </a:solidFill>
                          <a:effectLst/>
                          <a:latin typeface="+mn-lt"/>
                          <a:cs typeface="Arial" charset="0"/>
                        </a:rPr>
                        <a:t>Long&amp;Tran</a:t>
                      </a:r>
                      <a:r>
                        <a:rPr kumimoji="0" lang="en-US" sz="1400" b="1" i="0" u="none" strike="noStrike" cap="none" normalizeH="0" baseline="0" dirty="0" smtClean="0">
                          <a:ln>
                            <a:noFill/>
                          </a:ln>
                          <a:solidFill>
                            <a:schemeClr val="tx1"/>
                          </a:solidFill>
                          <a:effectLst/>
                          <a:latin typeface="+mn-lt"/>
                          <a:cs typeface="Arial" charset="0"/>
                        </a:rPr>
                        <a:t> Cracks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endParaRPr kumimoji="0" lang="en-US" sz="1400" b="1"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endParaRPr kumimoji="0" lang="en-US" sz="1400" b="1"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Reflective Cracks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Shrinkage Cracks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Slippage Cracks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258739">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Rutting</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258739">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Corrugation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Depressions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Upheaval/Swell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258739">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Potholes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258739">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Raveling</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258739">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Bleeding</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Polish Aggregate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439856">
                <a:tc>
                  <a:txBody>
                    <a:bodyPr/>
                    <a:lstStyle/>
                    <a:p>
                      <a:pPr marL="0" marR="0" lvl="0" indent="0" algn="l"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Loss of Cover </a:t>
                      </a:r>
                      <a:r>
                        <a:rPr kumimoji="0" lang="en-US" sz="1400" b="1" i="0" u="none" strike="noStrike" cap="none" normalizeH="0" baseline="0" dirty="0" err="1" smtClean="0">
                          <a:ln>
                            <a:noFill/>
                          </a:ln>
                          <a:solidFill>
                            <a:schemeClr val="tx1"/>
                          </a:solidFill>
                          <a:effectLst/>
                          <a:latin typeface="+mn-lt"/>
                          <a:cs typeface="Arial" charset="0"/>
                        </a:rPr>
                        <a:t>Agg</a:t>
                      </a:r>
                      <a:r>
                        <a:rPr kumimoji="0" lang="en-US" sz="1400" b="1" i="0" u="none" strike="noStrike" cap="none" normalizeH="0" baseline="0" dirty="0" smtClean="0">
                          <a:ln>
                            <a:noFill/>
                          </a:ln>
                          <a:solidFill>
                            <a:schemeClr val="tx1"/>
                          </a:solidFill>
                          <a:effectLst/>
                          <a:latin typeface="+mn-lt"/>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lang="en-US" sz="1400" b="1" dirty="0" smtClean="0">
                          <a:latin typeface="+mn-lt"/>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lang="en-US" sz="1400" b="1" dirty="0" smtClean="0">
                          <a:latin typeface="+mn-lt"/>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lang="en-US" sz="1400" b="1" dirty="0" smtClean="0">
                          <a:latin typeface="+mn-lt"/>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mn-lt"/>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bl>
          </a:graphicData>
        </a:graphic>
      </p:graphicFrame>
    </p:spTree>
    <p:extLst>
      <p:ext uri="{BB962C8B-B14F-4D97-AF65-F5344CB8AC3E}">
        <p14:creationId xmlns:p14="http://schemas.microsoft.com/office/powerpoint/2010/main" val="1882831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 y="-304800"/>
            <a:ext cx="9144000" cy="850232"/>
          </a:xfrm>
        </p:spPr>
        <p:txBody>
          <a:bodyPr>
            <a:normAutofit fontScale="90000"/>
          </a:bodyPr>
          <a:lstStyle/>
          <a:p>
            <a:r>
              <a:rPr lang="en-US" b="0" dirty="0"/>
              <a:t/>
            </a:r>
            <a:br>
              <a:rPr lang="en-US" b="0" dirty="0"/>
            </a:br>
            <a:r>
              <a:rPr lang="en-US" dirty="0"/>
              <a:t>In-Place Recycling</a:t>
            </a:r>
          </a:p>
        </p:txBody>
      </p:sp>
      <p:sp>
        <p:nvSpPr>
          <p:cNvPr id="3" name="Content Placeholder 2"/>
          <p:cNvSpPr>
            <a:spLocks noGrp="1"/>
          </p:cNvSpPr>
          <p:nvPr>
            <p:ph idx="1"/>
          </p:nvPr>
        </p:nvSpPr>
        <p:spPr/>
        <p:txBody>
          <a:bodyPr/>
          <a:lstStyle/>
          <a:p>
            <a:r>
              <a:rPr lang="en-US" dirty="0" smtClean="0"/>
              <a:t>Three </a:t>
            </a:r>
            <a:r>
              <a:rPr lang="en-US" dirty="0"/>
              <a:t>commonly used techniques are</a:t>
            </a:r>
            <a:r>
              <a:rPr lang="en-US" dirty="0" smtClean="0"/>
              <a:t>:</a:t>
            </a:r>
          </a:p>
          <a:p>
            <a:pPr marL="457200" indent="-222250">
              <a:buFont typeface="Arial" panose="020B0604020202020204" pitchFamily="34" charset="0"/>
              <a:buChar char="•"/>
            </a:pPr>
            <a:r>
              <a:rPr lang="en-US" dirty="0" smtClean="0"/>
              <a:t>Hot </a:t>
            </a:r>
            <a:r>
              <a:rPr lang="en-US" dirty="0"/>
              <a:t>in-place recycling (HIR)</a:t>
            </a:r>
            <a:endParaRPr lang="en-US" b="0" dirty="0"/>
          </a:p>
          <a:p>
            <a:pPr marL="457200" indent="-222250">
              <a:buFont typeface="Arial" panose="020B0604020202020204" pitchFamily="34" charset="0"/>
              <a:buChar char="•"/>
            </a:pPr>
            <a:r>
              <a:rPr lang="en-US" dirty="0"/>
              <a:t>Cold in-place recycling (CIR)</a:t>
            </a:r>
            <a:endParaRPr lang="en-US" b="0" dirty="0"/>
          </a:p>
          <a:p>
            <a:pPr marL="457200" indent="-222250">
              <a:buFont typeface="Arial" panose="020B0604020202020204" pitchFamily="34" charset="0"/>
              <a:buChar char="•"/>
            </a:pPr>
            <a:r>
              <a:rPr lang="en-US" dirty="0"/>
              <a:t>Full depth reclamation (FDR)</a:t>
            </a:r>
            <a:endParaRPr lang="en-US" b="0" dirty="0"/>
          </a:p>
          <a:p>
            <a:endParaRPr lang="en-US" b="0" dirty="0"/>
          </a:p>
          <a:p>
            <a:endParaRPr lang="en-US" dirty="0"/>
          </a:p>
        </p:txBody>
      </p:sp>
    </p:spTree>
    <p:extLst>
      <p:ext uri="{BB962C8B-B14F-4D97-AF65-F5344CB8AC3E}">
        <p14:creationId xmlns:p14="http://schemas.microsoft.com/office/powerpoint/2010/main" val="4209522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64962"/>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3 Types of HIR</a:t>
            </a:r>
          </a:p>
        </p:txBody>
      </p:sp>
      <p:sp>
        <p:nvSpPr>
          <p:cNvPr id="45059" name="Rectangle 3"/>
          <p:cNvSpPr>
            <a:spLocks noGrp="1" noChangeArrowheads="1"/>
          </p:cNvSpPr>
          <p:nvPr>
            <p:ph type="body" idx="1"/>
          </p:nvPr>
        </p:nvSpPr>
        <p:spPr bwMode="auto">
          <a:xfrm>
            <a:off x="2133600" y="2149475"/>
            <a:ext cx="4953000" cy="370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US" altLang="en-US" smtClean="0"/>
              <a:t>Surface Recycling</a:t>
            </a:r>
          </a:p>
          <a:p>
            <a:pPr>
              <a:lnSpc>
                <a:spcPct val="120000"/>
              </a:lnSpc>
            </a:pPr>
            <a:r>
              <a:rPr lang="en-US" altLang="en-US" smtClean="0"/>
              <a:t>Surface Repaving</a:t>
            </a:r>
          </a:p>
          <a:p>
            <a:pPr>
              <a:lnSpc>
                <a:spcPct val="120000"/>
              </a:lnSpc>
            </a:pPr>
            <a:r>
              <a:rPr lang="en-US" altLang="en-US" smtClean="0"/>
              <a:t>Remixing</a:t>
            </a:r>
          </a:p>
        </p:txBody>
      </p:sp>
      <p:sp>
        <p:nvSpPr>
          <p:cNvPr id="45060" name="AutoShape 4"/>
          <p:cNvSpPr>
            <a:spLocks noChangeArrowheads="1"/>
          </p:cNvSpPr>
          <p:nvPr/>
        </p:nvSpPr>
        <p:spPr bwMode="auto">
          <a:xfrm flipH="1" flipV="1">
            <a:off x="457200" y="2286000"/>
            <a:ext cx="1752600" cy="3429000"/>
          </a:xfrm>
          <a:prstGeom prst="curvedLeftArrow">
            <a:avLst>
              <a:gd name="adj1" fmla="val 39130"/>
              <a:gd name="adj2" fmla="val 7826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endParaRPr lang="en-US" altLang="en-US"/>
          </a:p>
        </p:txBody>
      </p:sp>
      <p:sp>
        <p:nvSpPr>
          <p:cNvPr id="45061" name="Text Box 5"/>
          <p:cNvSpPr txBox="1">
            <a:spLocks noChangeArrowheads="1"/>
          </p:cNvSpPr>
          <p:nvPr/>
        </p:nvSpPr>
        <p:spPr bwMode="auto">
          <a:xfrm>
            <a:off x="2270125" y="4618038"/>
            <a:ext cx="474027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3200" dirty="0"/>
              <a:t>Usually the most appropriate approach for airport pavements</a:t>
            </a:r>
          </a:p>
        </p:txBody>
      </p:sp>
    </p:spTree>
    <p:extLst>
      <p:ext uri="{BB962C8B-B14F-4D97-AF65-F5344CB8AC3E}">
        <p14:creationId xmlns:p14="http://schemas.microsoft.com/office/powerpoint/2010/main" val="3702249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wipe(down)">
                                      <p:cBhvr>
                                        <p:cTn id="7" dur="500"/>
                                        <p:tgtEl>
                                          <p:spTgt spid="450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061"/>
                                        </p:tgtEl>
                                        <p:attrNameLst>
                                          <p:attrName>style.visibility</p:attrName>
                                        </p:attrNameLst>
                                      </p:cBhvr>
                                      <p:to>
                                        <p:strVal val="visible"/>
                                      </p:to>
                                    </p:set>
                                    <p:animEffect transition="in" filter="wipe(down)">
                                      <p:cBhvr>
                                        <p:cTn id="10" dur="5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t>Steps in Repaving Process</a:t>
            </a:r>
            <a:endParaRPr lang="en-US" sz="3600" dirty="0"/>
          </a:p>
        </p:txBody>
      </p:sp>
      <p:sp>
        <p:nvSpPr>
          <p:cNvPr id="3" name="Content Placeholder 2"/>
          <p:cNvSpPr>
            <a:spLocks noGrp="1"/>
          </p:cNvSpPr>
          <p:nvPr>
            <p:ph idx="1"/>
          </p:nvPr>
        </p:nvSpPr>
        <p:spPr>
          <a:xfrm>
            <a:off x="453189" y="1143000"/>
            <a:ext cx="8614611" cy="5398168"/>
          </a:xfrm>
        </p:spPr>
        <p:txBody>
          <a:bodyPr>
            <a:normAutofit/>
          </a:bodyPr>
          <a:lstStyle/>
          <a:p>
            <a:r>
              <a:rPr lang="en-US" sz="2400" dirty="0"/>
              <a:t>Surface Recycling: </a:t>
            </a:r>
            <a:endParaRPr lang="en-US" sz="2400" dirty="0" smtClean="0"/>
          </a:p>
          <a:p>
            <a:pPr marL="692150" indent="-234950">
              <a:buFont typeface="Arial" panose="020B0604020202020204" pitchFamily="34" charset="0"/>
              <a:buChar char="•"/>
            </a:pPr>
            <a:r>
              <a:rPr lang="en-US" sz="2400" dirty="0" smtClean="0"/>
              <a:t>Heating</a:t>
            </a:r>
            <a:r>
              <a:rPr lang="en-US" sz="2400" dirty="0"/>
              <a:t>, reworking and rejuvenating </a:t>
            </a:r>
            <a:r>
              <a:rPr lang="en-US" sz="2400" dirty="0" smtClean="0"/>
              <a:t>1-2 inches </a:t>
            </a:r>
          </a:p>
          <a:p>
            <a:pPr marL="1149350" lvl="1" indent="-457200"/>
            <a:r>
              <a:rPr lang="en-US" sz="2400" dirty="0" smtClean="0"/>
              <a:t>Preparation for seal </a:t>
            </a:r>
            <a:r>
              <a:rPr lang="en-US" sz="2400" dirty="0"/>
              <a:t>coat, micro-surfacing or </a:t>
            </a:r>
            <a:r>
              <a:rPr lang="en-US" sz="2400" dirty="0" smtClean="0"/>
              <a:t>overlay </a:t>
            </a:r>
          </a:p>
          <a:p>
            <a:r>
              <a:rPr lang="en-US" sz="2400" dirty="0" smtClean="0"/>
              <a:t>Repaving</a:t>
            </a:r>
            <a:r>
              <a:rPr lang="en-US" sz="2400" dirty="0"/>
              <a:t>: </a:t>
            </a:r>
            <a:endParaRPr lang="en-US" sz="2400" dirty="0" smtClean="0"/>
          </a:p>
          <a:p>
            <a:pPr marL="692150" indent="-234950">
              <a:buFont typeface="Arial" panose="020B0604020202020204" pitchFamily="34" charset="0"/>
              <a:buChar char="•"/>
            </a:pPr>
            <a:r>
              <a:rPr lang="en-US" sz="2400" dirty="0" smtClean="0"/>
              <a:t>Heating</a:t>
            </a:r>
            <a:r>
              <a:rPr lang="en-US" sz="2400" dirty="0"/>
              <a:t>, reworking and </a:t>
            </a:r>
            <a:r>
              <a:rPr lang="en-US" sz="2400" dirty="0" smtClean="0"/>
              <a:t>rejuvenating 1 inch </a:t>
            </a:r>
          </a:p>
          <a:p>
            <a:pPr marL="1149350" lvl="1" indent="-234950"/>
            <a:r>
              <a:rPr lang="en-US" sz="2400" dirty="0" smtClean="0"/>
              <a:t>Simultaneously </a:t>
            </a:r>
            <a:r>
              <a:rPr lang="en-US" sz="2400" dirty="0"/>
              <a:t>applying an overlay while the temperature of the recycled layer is </a:t>
            </a:r>
            <a:r>
              <a:rPr lang="en-US" sz="2400" dirty="0" smtClean="0"/>
              <a:t>200°F</a:t>
            </a:r>
          </a:p>
          <a:p>
            <a:r>
              <a:rPr lang="en-US" sz="2400" dirty="0" smtClean="0"/>
              <a:t>Remixing:</a:t>
            </a:r>
          </a:p>
          <a:p>
            <a:pPr marL="692150" indent="-234950">
              <a:buFont typeface="Arial" panose="020B0604020202020204" pitchFamily="34" charset="0"/>
              <a:buChar char="•"/>
            </a:pPr>
            <a:r>
              <a:rPr lang="en-US" sz="2400" dirty="0" smtClean="0"/>
              <a:t>Heating</a:t>
            </a:r>
            <a:r>
              <a:rPr lang="en-US" sz="2400" dirty="0"/>
              <a:t>, reworking and rejuvenating </a:t>
            </a:r>
            <a:r>
              <a:rPr lang="en-US" sz="2400" dirty="0" smtClean="0"/>
              <a:t>1-2 </a:t>
            </a:r>
            <a:r>
              <a:rPr lang="en-US" sz="2400" dirty="0"/>
              <a:t>inches </a:t>
            </a:r>
            <a:endParaRPr lang="en-US" sz="2400" dirty="0" smtClean="0"/>
          </a:p>
          <a:p>
            <a:pPr marL="1149350" lvl="1" indent="-234950"/>
            <a:r>
              <a:rPr lang="en-US" sz="2400" dirty="0" smtClean="0"/>
              <a:t>Adding </a:t>
            </a:r>
            <a:r>
              <a:rPr lang="en-US" sz="2400" dirty="0"/>
              <a:t>virgin aggregate and/or admix </a:t>
            </a:r>
            <a:endParaRPr lang="en-US" sz="2400" dirty="0" smtClean="0"/>
          </a:p>
          <a:p>
            <a:pPr marL="1149350" lvl="1" indent="-234950"/>
            <a:r>
              <a:rPr lang="en-US" sz="2400" dirty="0" smtClean="0"/>
              <a:t>Mixing in </a:t>
            </a:r>
            <a:r>
              <a:rPr lang="en-US" sz="2400" dirty="0"/>
              <a:t>a pug mill </a:t>
            </a:r>
            <a:endParaRPr lang="en-US" sz="2400" dirty="0" smtClean="0"/>
          </a:p>
          <a:p>
            <a:pPr marL="1149350" lvl="1" indent="-234950"/>
            <a:r>
              <a:rPr lang="en-US" sz="2400" dirty="0" err="1" smtClean="0"/>
              <a:t>Layingas</a:t>
            </a:r>
            <a:r>
              <a:rPr lang="en-US" sz="2400" dirty="0" smtClean="0"/>
              <a:t> </a:t>
            </a:r>
            <a:r>
              <a:rPr lang="en-US" sz="2400" dirty="0"/>
              <a:t>a binder or surface course. </a:t>
            </a:r>
          </a:p>
        </p:txBody>
      </p:sp>
    </p:spTree>
    <p:extLst>
      <p:ext uri="{BB962C8B-B14F-4D97-AF65-F5344CB8AC3E}">
        <p14:creationId xmlns:p14="http://schemas.microsoft.com/office/powerpoint/2010/main" val="2858888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17417"/>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Steps in Repaving Process</a:t>
            </a:r>
          </a:p>
        </p:txBody>
      </p:sp>
      <p:sp>
        <p:nvSpPr>
          <p:cNvPr id="47107" name="Rectangle 3"/>
          <p:cNvSpPr>
            <a:spLocks noGrp="1" noChangeArrowheads="1"/>
          </p:cNvSpPr>
          <p:nvPr>
            <p:ph type="body" idx="1"/>
          </p:nvPr>
        </p:nvSpPr>
        <p:spPr bwMode="auto">
          <a:xfrm>
            <a:off x="1096963" y="1874838"/>
            <a:ext cx="86868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buFont typeface="Arial" panose="020B0604020202020204" pitchFamily="34" charset="0"/>
              <a:buChar char="•"/>
            </a:pPr>
            <a:r>
              <a:rPr lang="en-US" altLang="en-US" sz="2400" b="1" dirty="0" smtClean="0"/>
              <a:t>Multiple heating</a:t>
            </a:r>
            <a:r>
              <a:rPr lang="en-US" altLang="en-US" sz="2400" dirty="0" smtClean="0"/>
              <a:t> units to soften asphalt</a:t>
            </a:r>
          </a:p>
          <a:p>
            <a:pPr marL="342900" indent="-342900">
              <a:buFont typeface="Arial" panose="020B0604020202020204" pitchFamily="34" charset="0"/>
              <a:buChar char="•"/>
            </a:pPr>
            <a:r>
              <a:rPr lang="en-US" altLang="en-US" sz="2400" b="1" dirty="0" smtClean="0"/>
              <a:t>Scarify </a:t>
            </a:r>
            <a:r>
              <a:rPr lang="en-US" altLang="en-US" sz="2400" dirty="0" smtClean="0"/>
              <a:t>softened pavement			</a:t>
            </a:r>
          </a:p>
          <a:p>
            <a:pPr marL="342900" indent="-342900">
              <a:buFont typeface="Arial" panose="020B0604020202020204" pitchFamily="34" charset="0"/>
              <a:buChar char="•"/>
            </a:pPr>
            <a:r>
              <a:rPr lang="en-US" altLang="en-US" sz="2400" b="1" dirty="0" smtClean="0"/>
              <a:t>Add and mix</a:t>
            </a:r>
            <a:r>
              <a:rPr lang="en-US" altLang="en-US" sz="2400" dirty="0" smtClean="0"/>
              <a:t> recycling agent with RAP </a:t>
            </a:r>
          </a:p>
          <a:p>
            <a:pPr marL="342900" indent="-342900">
              <a:buFont typeface="Arial" panose="020B0604020202020204" pitchFamily="34" charset="0"/>
              <a:buChar char="•"/>
            </a:pPr>
            <a:r>
              <a:rPr lang="en-US" altLang="en-US" sz="2400" b="1" dirty="0" smtClean="0"/>
              <a:t>Strike off</a:t>
            </a:r>
            <a:r>
              <a:rPr lang="en-US" altLang="en-US" sz="2400" dirty="0" smtClean="0"/>
              <a:t> the recycled mix with screed	</a:t>
            </a:r>
          </a:p>
          <a:p>
            <a:pPr marL="342900" indent="-342900">
              <a:buFont typeface="Arial" panose="020B0604020202020204" pitchFamily="34" charset="0"/>
              <a:buChar char="•"/>
            </a:pPr>
            <a:r>
              <a:rPr lang="en-US" altLang="en-US" sz="2400" b="1" dirty="0" smtClean="0"/>
              <a:t>Spread the new mix</a:t>
            </a:r>
            <a:r>
              <a:rPr lang="en-US" altLang="en-US" sz="2400" dirty="0" smtClean="0"/>
              <a:t> on top of the recycled mix</a:t>
            </a:r>
          </a:p>
          <a:p>
            <a:pPr marL="342900" indent="-342900">
              <a:buFont typeface="Arial" panose="020B0604020202020204" pitchFamily="34" charset="0"/>
              <a:buChar char="•"/>
            </a:pPr>
            <a:r>
              <a:rPr lang="en-US" altLang="en-US" sz="2400" b="1" dirty="0" smtClean="0"/>
              <a:t>Compact both</a:t>
            </a:r>
            <a:r>
              <a:rPr lang="en-US" altLang="en-US" sz="2400" dirty="0" smtClean="0"/>
              <a:t> layers of recycled and new</a:t>
            </a:r>
          </a:p>
        </p:txBody>
      </p:sp>
    </p:spTree>
    <p:extLst>
      <p:ext uri="{BB962C8B-B14F-4D97-AF65-F5344CB8AC3E}">
        <p14:creationId xmlns:p14="http://schemas.microsoft.com/office/powerpoint/2010/main" val="4249151335"/>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9162" y="1574568"/>
            <a:ext cx="7539038" cy="3597507"/>
          </a:xfrm>
          <a:prstGeom prst="rect">
            <a:avLst/>
          </a:prstGeom>
        </p:spPr>
      </p:pic>
      <p:sp>
        <p:nvSpPr>
          <p:cNvPr id="5" name="Title 1"/>
          <p:cNvSpPr>
            <a:spLocks noGrp="1"/>
          </p:cNvSpPr>
          <p:nvPr>
            <p:ph type="title"/>
          </p:nvPr>
        </p:nvSpPr>
        <p:spPr>
          <a:xfrm>
            <a:off x="0" y="-76200"/>
            <a:ext cx="9144000" cy="850232"/>
          </a:xfrm>
        </p:spPr>
        <p:txBody>
          <a:bodyPr>
            <a:normAutofit/>
          </a:bodyPr>
          <a:lstStyle/>
          <a:p>
            <a:r>
              <a:rPr lang="en-US" altLang="en-US" sz="3600" dirty="0"/>
              <a:t>Steps in Repaving Process</a:t>
            </a:r>
            <a:endParaRPr lang="en-US" sz="3600" dirty="0"/>
          </a:p>
        </p:txBody>
      </p:sp>
    </p:spTree>
    <p:extLst>
      <p:ext uri="{BB962C8B-B14F-4D97-AF65-F5344CB8AC3E}">
        <p14:creationId xmlns:p14="http://schemas.microsoft.com/office/powerpoint/2010/main" val="4067539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759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1026" descr="SLID31"/>
          <p:cNvPicPr>
            <a:picLocks noChangeAspect="1" noChangeArrowheads="1"/>
          </p:cNvPicPr>
          <p:nvPr/>
        </p:nvPicPr>
        <p:blipFill>
          <a:blip r:embed="rId3">
            <a:extLst>
              <a:ext uri="{28A0092B-C50C-407E-A947-70E740481C1C}">
                <a14:useLocalDpi xmlns:a14="http://schemas.microsoft.com/office/drawing/2010/main" val="0"/>
              </a:ext>
            </a:extLst>
          </a:blip>
          <a:srcRect l="2032" t="6850" b="3424"/>
          <a:stretch>
            <a:fillRect/>
          </a:stretch>
        </p:blipFill>
        <p:spPr bwMode="auto">
          <a:xfrm>
            <a:off x="0" y="1600200"/>
            <a:ext cx="9144000" cy="4806950"/>
          </a:xfrm>
          <a:prstGeom prst="rect">
            <a:avLst/>
          </a:prstGeom>
          <a:noFill/>
          <a:extLst>
            <a:ext uri="{909E8E84-426E-40DD-AFC4-6F175D3DCCD1}">
              <a14:hiddenFill xmlns:a14="http://schemas.microsoft.com/office/drawing/2010/main">
                <a:solidFill>
                  <a:srgbClr val="FFFFFF"/>
                </a:solidFill>
              </a14:hiddenFill>
            </a:ext>
          </a:extLst>
        </p:spPr>
      </p:pic>
      <p:sp>
        <p:nvSpPr>
          <p:cNvPr id="193539" name="Rectangle 1027"/>
          <p:cNvSpPr>
            <a:spLocks noGrp="1" noChangeArrowheads="1"/>
          </p:cNvSpPr>
          <p:nvPr>
            <p:ph type="title"/>
          </p:nvPr>
        </p:nvSpPr>
        <p:spPr>
          <a:xfrm>
            <a:off x="228600" y="-228600"/>
            <a:ext cx="8686800" cy="12192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r>
              <a:rPr lang="en-US" altLang="en-US" sz="4000" b="1" dirty="0">
                <a:effectLst>
                  <a:outerShdw blurRad="38100" dist="38100" dir="2700000" algn="tl">
                    <a:srgbClr val="000000">
                      <a:alpha val="43137"/>
                    </a:srgbClr>
                  </a:outerShdw>
                </a:effectLst>
              </a:rPr>
              <a:t>Single Pass Remixing Equipment</a:t>
            </a:r>
          </a:p>
        </p:txBody>
      </p:sp>
    </p:spTree>
    <p:extLst>
      <p:ext uri="{BB962C8B-B14F-4D97-AF65-F5344CB8AC3E}">
        <p14:creationId xmlns:p14="http://schemas.microsoft.com/office/powerpoint/2010/main" val="1667223228"/>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2803" name="Martec HIP Video.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28800" y="1851025"/>
            <a:ext cx="5394325"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55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280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32803"/>
                                        </p:tgtEl>
                                      </p:cBhvr>
                                    </p:cmd>
                                  </p:childTnLst>
                                </p:cTn>
                              </p:par>
                            </p:childTnLst>
                          </p:cTn>
                        </p:par>
                      </p:childTnLst>
                    </p:cTn>
                  </p:par>
                </p:childTnLst>
              </p:cTn>
              <p:nextCondLst>
                <p:cond evt="onClick" delay="0">
                  <p:tgtEl>
                    <p:spTgt spid="33280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3280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3" name="Text Box 3"/>
          <p:cNvSpPr txBox="1">
            <a:spLocks noChangeArrowheads="1"/>
          </p:cNvSpPr>
          <p:nvPr/>
        </p:nvSpPr>
        <p:spPr bwMode="auto">
          <a:xfrm>
            <a:off x="1524000" y="2590800"/>
            <a:ext cx="1571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FFFF00"/>
                </a:solidFill>
                <a:latin typeface="Arial" panose="020B0604020202020204" pitchFamily="34" charset="0"/>
              </a:rPr>
              <a:t>After</a:t>
            </a:r>
          </a:p>
        </p:txBody>
      </p:sp>
      <p:sp>
        <p:nvSpPr>
          <p:cNvPr id="199684" name="Text Box 4"/>
          <p:cNvSpPr txBox="1">
            <a:spLocks noChangeArrowheads="1"/>
          </p:cNvSpPr>
          <p:nvPr/>
        </p:nvSpPr>
        <p:spPr bwMode="auto">
          <a:xfrm>
            <a:off x="5181600" y="25908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FFFF00"/>
                </a:solidFill>
                <a:latin typeface="Arial" panose="020B0604020202020204" pitchFamily="34" charset="0"/>
              </a:rPr>
              <a:t>Before</a:t>
            </a:r>
          </a:p>
        </p:txBody>
      </p:sp>
      <p:sp>
        <p:nvSpPr>
          <p:cNvPr id="199685" name="Rectangle 5"/>
          <p:cNvSpPr>
            <a:spLocks noGrp="1" noChangeArrowheads="1"/>
          </p:cNvSpPr>
          <p:nvPr>
            <p:ph type="title"/>
          </p:nvPr>
        </p:nvSpPr>
        <p:spPr>
          <a:xfrm>
            <a:off x="381000" y="228600"/>
            <a:ext cx="8534400" cy="12192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r>
              <a:rPr lang="en-US" altLang="en-US" b="1"/>
              <a:t>Recycled Road </a:t>
            </a:r>
            <a:br>
              <a:rPr lang="en-US" altLang="en-US" b="1"/>
            </a:br>
            <a:endParaRPr lang="en-US" altLang="en-US" b="1"/>
          </a:p>
        </p:txBody>
      </p:sp>
    </p:spTree>
    <p:extLst>
      <p:ext uri="{BB962C8B-B14F-4D97-AF65-F5344CB8AC3E}">
        <p14:creationId xmlns:p14="http://schemas.microsoft.com/office/powerpoint/2010/main" val="1122867581"/>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3" name="Group 2"/>
          <p:cNvGrpSpPr/>
          <p:nvPr/>
        </p:nvGrpSpPr>
        <p:grpSpPr>
          <a:xfrm>
            <a:off x="838200" y="2971800"/>
            <a:ext cx="7391400" cy="3352800"/>
            <a:chOff x="1219200" y="2590800"/>
            <a:chExt cx="7391400" cy="3352800"/>
          </a:xfrm>
        </p:grpSpPr>
        <p:sp>
          <p:nvSpPr>
            <p:cNvPr id="126980" name="Text Box 1028"/>
            <p:cNvSpPr txBox="1">
              <a:spLocks noChangeArrowheads="1"/>
            </p:cNvSpPr>
            <p:nvPr/>
          </p:nvSpPr>
          <p:spPr bwMode="auto">
            <a:xfrm>
              <a:off x="1219200" y="2590800"/>
              <a:ext cx="7391400" cy="1089025"/>
            </a:xfrm>
            <a:prstGeom prst="rect">
              <a:avLst/>
            </a:prstGeom>
            <a:noFill/>
            <a:ln w="9525">
              <a:noFill/>
              <a:miter lim="800000"/>
              <a:headEnd/>
              <a:tailEnd/>
            </a:ln>
            <a:effectLst/>
          </p:spPr>
          <p:txBody>
            <a:bodyPr>
              <a:spAutoFit/>
            </a:bodyPr>
            <a:lstStyle/>
            <a:p>
              <a:pPr algn="ctr">
                <a:lnSpc>
                  <a:spcPct val="90000"/>
                </a:lnSpc>
                <a:spcBef>
                  <a:spcPct val="50000"/>
                </a:spcBef>
                <a:defRPr/>
              </a:pPr>
              <a:r>
                <a:rPr lang="en-US" sz="3600" b="1" dirty="0">
                  <a:latin typeface="Calibri" pitchFamily="34" charset="0"/>
                  <a:cs typeface="Calibri" pitchFamily="34" charset="0"/>
                </a:rPr>
                <a:t>Asphalt Repair </a:t>
              </a:r>
              <a:r>
                <a:rPr lang="en-US" sz="3600" b="1" dirty="0" smtClean="0">
                  <a:latin typeface="Calibri" pitchFamily="34" charset="0"/>
                  <a:cs typeface="Calibri" pitchFamily="34" charset="0"/>
                </a:rPr>
                <a:t>and</a:t>
              </a:r>
              <a:br>
                <a:rPr lang="en-US" sz="3600" b="1" dirty="0" smtClean="0">
                  <a:latin typeface="Calibri" pitchFamily="34" charset="0"/>
                  <a:cs typeface="Calibri" pitchFamily="34" charset="0"/>
                </a:rPr>
              </a:br>
              <a:r>
                <a:rPr lang="en-US" sz="3600" b="1" dirty="0" smtClean="0">
                  <a:latin typeface="Calibri" pitchFamily="34" charset="0"/>
                  <a:cs typeface="Calibri" pitchFamily="34" charset="0"/>
                </a:rPr>
                <a:t>Maintenance Techniques</a:t>
              </a:r>
              <a:endParaRPr lang="en-US" sz="3600" b="1" dirty="0">
                <a:latin typeface="Calibri" pitchFamily="34" charset="0"/>
                <a:cs typeface="Calibri" pitchFamily="34" charset="0"/>
              </a:endParaRPr>
            </a:p>
          </p:txBody>
        </p:sp>
        <p:sp>
          <p:nvSpPr>
            <p:cNvPr id="12292" name="TextBox 5"/>
            <p:cNvSpPr txBox="1">
              <a:spLocks noChangeArrowheads="1"/>
            </p:cNvSpPr>
            <p:nvPr/>
          </p:nvSpPr>
          <p:spPr bwMode="auto">
            <a:xfrm>
              <a:off x="3124200" y="4927937"/>
              <a:ext cx="3657600" cy="1015663"/>
            </a:xfrm>
            <a:prstGeom prst="rect">
              <a:avLst/>
            </a:prstGeom>
            <a:noFill/>
            <a:ln w="9525">
              <a:noFill/>
              <a:miter lim="800000"/>
              <a:headEnd/>
              <a:tailEnd/>
            </a:ln>
          </p:spPr>
          <p:txBody>
            <a:bodyPr wrap="square">
              <a:spAutoFit/>
            </a:bodyPr>
            <a:lstStyle/>
            <a:p>
              <a:pPr algn="ctr"/>
              <a:r>
                <a:rPr lang="en-US" sz="2000" b="1" dirty="0" smtClean="0">
                  <a:latin typeface="Calibri" pitchFamily="34" charset="0"/>
                  <a:cs typeface="Calibri" pitchFamily="34" charset="0"/>
                </a:rPr>
                <a:t>H Wayne Jones, </a:t>
              </a:r>
              <a:r>
                <a:rPr lang="en-US" sz="2000" b="1" dirty="0">
                  <a:latin typeface="Calibri" pitchFamily="34" charset="0"/>
                  <a:cs typeface="Calibri" pitchFamily="34" charset="0"/>
                </a:rPr>
                <a:t>P.E.</a:t>
              </a:r>
            </a:p>
            <a:p>
              <a:pPr algn="ctr"/>
              <a:r>
                <a:rPr lang="en-US" sz="2000" b="1" dirty="0" smtClean="0">
                  <a:latin typeface="Calibri" pitchFamily="34" charset="0"/>
                  <a:cs typeface="Calibri" pitchFamily="34" charset="0"/>
                </a:rPr>
                <a:t>Senior Regional </a:t>
              </a:r>
              <a:r>
                <a:rPr lang="en-US" sz="2000" b="1" dirty="0">
                  <a:latin typeface="Calibri" pitchFamily="34" charset="0"/>
                  <a:cs typeface="Calibri" pitchFamily="34" charset="0"/>
                </a:rPr>
                <a:t>Engineer</a:t>
              </a:r>
            </a:p>
            <a:p>
              <a:pPr algn="ctr"/>
              <a:r>
                <a:rPr lang="en-US" sz="2000" b="1" dirty="0">
                  <a:latin typeface="Calibri" pitchFamily="34" charset="0"/>
                  <a:cs typeface="Calibri" pitchFamily="34" charset="0"/>
                </a:rPr>
                <a:t>Asphalt </a:t>
              </a:r>
              <a:r>
                <a:rPr lang="en-US" sz="2000" b="1" dirty="0" smtClean="0">
                  <a:latin typeface="Calibri" pitchFamily="34" charset="0"/>
                  <a:cs typeface="Calibri" pitchFamily="34" charset="0"/>
                </a:rPr>
                <a:t>Institute</a:t>
              </a:r>
              <a:endParaRPr lang="en-US" sz="2000" b="1" dirty="0">
                <a:latin typeface="Calibri" pitchFamily="34" charset="0"/>
                <a:cs typeface="Calibri" pitchFamily="34" charset="0"/>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228259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0" y="76200"/>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smtClean="0"/>
              <a:t>Limitations to HIR</a:t>
            </a:r>
          </a:p>
        </p:txBody>
      </p:sp>
      <p:sp>
        <p:nvSpPr>
          <p:cNvPr id="53251" name="Rectangle 3"/>
          <p:cNvSpPr>
            <a:spLocks noGrp="1" noChangeArrowheads="1"/>
          </p:cNvSpPr>
          <p:nvPr>
            <p:ph type="body" idx="1"/>
          </p:nvPr>
        </p:nvSpPr>
        <p:spPr bwMode="auto">
          <a:xfrm>
            <a:off x="936171" y="1447800"/>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indent="-342900">
              <a:buFont typeface="Arial" panose="020B0604020202020204" pitchFamily="34" charset="0"/>
              <a:buChar char="•"/>
            </a:pPr>
            <a:r>
              <a:rPr lang="en-US" altLang="en-US" sz="2400" b="1" dirty="0" smtClean="0"/>
              <a:t>Only</a:t>
            </a:r>
            <a:r>
              <a:rPr lang="en-US" altLang="en-US" sz="2400" dirty="0" smtClean="0"/>
              <a:t> addresses </a:t>
            </a:r>
            <a:r>
              <a:rPr lang="en-US" altLang="en-US" sz="2400" b="1" dirty="0" smtClean="0"/>
              <a:t>surface</a:t>
            </a:r>
            <a:r>
              <a:rPr lang="en-US" altLang="en-US" sz="2400" dirty="0" smtClean="0"/>
              <a:t> problems</a:t>
            </a:r>
          </a:p>
          <a:p>
            <a:pPr marL="574675" lvl="1" indent="-287338"/>
            <a:r>
              <a:rPr lang="en-US" altLang="en-US" sz="2400" dirty="0" smtClean="0"/>
              <a:t>Raveling, surface-initiated cracking</a:t>
            </a:r>
          </a:p>
          <a:p>
            <a:pPr marL="342900" indent="-342900">
              <a:buFont typeface="Arial" panose="020B0604020202020204" pitchFamily="34" charset="0"/>
              <a:buChar char="•"/>
            </a:pPr>
            <a:r>
              <a:rPr lang="en-US" altLang="en-US" sz="2400" b="1" dirty="0" smtClean="0"/>
              <a:t>Drainage, structural distress, excessive deformation</a:t>
            </a:r>
            <a:br>
              <a:rPr lang="en-US" altLang="en-US" sz="2400" b="1" dirty="0" smtClean="0"/>
            </a:br>
            <a:r>
              <a:rPr lang="en-US" altLang="en-US" sz="2400" dirty="0" smtClean="0"/>
              <a:t>must be corrected</a:t>
            </a:r>
          </a:p>
          <a:p>
            <a:pPr marL="342900" indent="-342900">
              <a:buFont typeface="Arial" panose="020B0604020202020204" pitchFamily="34" charset="0"/>
              <a:buChar char="•"/>
            </a:pPr>
            <a:r>
              <a:rPr lang="en-US" altLang="en-US" sz="2400" dirty="0" smtClean="0"/>
              <a:t>Any </a:t>
            </a:r>
            <a:r>
              <a:rPr lang="en-US" altLang="en-US" sz="2400" b="1" dirty="0" smtClean="0"/>
              <a:t>coal-tar based sealers</a:t>
            </a:r>
            <a:r>
              <a:rPr lang="en-US" altLang="en-US" sz="2400" dirty="0" smtClean="0"/>
              <a:t> must be removed</a:t>
            </a:r>
          </a:p>
          <a:p>
            <a:pPr marL="342900" indent="-342900">
              <a:buFont typeface="Arial" panose="020B0604020202020204" pitchFamily="34" charset="0"/>
              <a:buChar char="•"/>
            </a:pPr>
            <a:r>
              <a:rPr lang="en-US" altLang="en-US" sz="2400" b="1" dirty="0" smtClean="0"/>
              <a:t>Crack fillers</a:t>
            </a:r>
            <a:r>
              <a:rPr lang="en-US" altLang="en-US" sz="2400" dirty="0" smtClean="0"/>
              <a:t> can </a:t>
            </a:r>
            <a:r>
              <a:rPr lang="en-US" altLang="en-US" sz="2400" b="1" dirty="0" smtClean="0"/>
              <a:t>produces</a:t>
            </a:r>
            <a:r>
              <a:rPr lang="en-US" altLang="en-US" sz="2400" dirty="0" smtClean="0"/>
              <a:t> smoke</a:t>
            </a:r>
          </a:p>
          <a:p>
            <a:pPr marL="342900" indent="-342900">
              <a:buFont typeface="Arial" panose="020B0604020202020204" pitchFamily="34" charset="0"/>
              <a:buChar char="•"/>
            </a:pPr>
            <a:r>
              <a:rPr lang="en-US" altLang="en-US" sz="2400" b="1" dirty="0" smtClean="0"/>
              <a:t>Excessive rubber</a:t>
            </a:r>
            <a:r>
              <a:rPr lang="en-US" altLang="en-US" sz="2400" dirty="0" smtClean="0"/>
              <a:t> (skid marks, crack sealants)</a:t>
            </a:r>
          </a:p>
        </p:txBody>
      </p:sp>
    </p:spTree>
    <p:extLst>
      <p:ext uri="{BB962C8B-B14F-4D97-AF65-F5344CB8AC3E}">
        <p14:creationId xmlns:p14="http://schemas.microsoft.com/office/powerpoint/2010/main" val="217743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228600" y="152400"/>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smtClean="0"/>
              <a:t>Cold In-Place Recycling (CIR)</a:t>
            </a:r>
          </a:p>
        </p:txBody>
      </p:sp>
      <p:sp>
        <p:nvSpPr>
          <p:cNvPr id="54275" name="Rectangle 3"/>
          <p:cNvSpPr>
            <a:spLocks noGrp="1" noChangeArrowheads="1"/>
          </p:cNvSpPr>
          <p:nvPr>
            <p:ph type="body" idx="1"/>
          </p:nvPr>
        </p:nvSpPr>
        <p:spPr bwMode="auto">
          <a:xfrm>
            <a:off x="762000" y="1219200"/>
            <a:ext cx="9144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nSpc>
                <a:spcPct val="90000"/>
              </a:lnSpc>
            </a:pPr>
            <a:r>
              <a:rPr lang="en-US" altLang="en-US" b="1" dirty="0" smtClean="0"/>
              <a:t>Normally applicable for G/A airports</a:t>
            </a:r>
          </a:p>
          <a:p>
            <a:pPr>
              <a:lnSpc>
                <a:spcPct val="90000"/>
              </a:lnSpc>
            </a:pPr>
            <a:r>
              <a:rPr lang="en-US" altLang="en-US" dirty="0" smtClean="0"/>
              <a:t>Process:</a:t>
            </a:r>
          </a:p>
          <a:p>
            <a:pPr lvl="1">
              <a:lnSpc>
                <a:spcPct val="90000"/>
              </a:lnSpc>
            </a:pPr>
            <a:r>
              <a:rPr lang="en-US" altLang="en-US" b="1" dirty="0" smtClean="0"/>
              <a:t>Scarify existing</a:t>
            </a:r>
            <a:r>
              <a:rPr lang="en-US" altLang="en-US" dirty="0" smtClean="0"/>
              <a:t> asphalt-bound materials</a:t>
            </a:r>
          </a:p>
          <a:p>
            <a:pPr lvl="1">
              <a:lnSpc>
                <a:spcPct val="90000"/>
              </a:lnSpc>
            </a:pPr>
            <a:r>
              <a:rPr lang="en-US" altLang="en-US" b="1" dirty="0" smtClean="0"/>
              <a:t>Screen/crush </a:t>
            </a:r>
            <a:r>
              <a:rPr lang="en-US" altLang="en-US" dirty="0" smtClean="0"/>
              <a:t>oversized materials</a:t>
            </a:r>
          </a:p>
          <a:p>
            <a:pPr lvl="1">
              <a:lnSpc>
                <a:spcPct val="90000"/>
              </a:lnSpc>
            </a:pPr>
            <a:r>
              <a:rPr lang="en-US" altLang="en-US" b="1" dirty="0" smtClean="0"/>
              <a:t>Controlled</a:t>
            </a:r>
            <a:r>
              <a:rPr lang="en-US" altLang="en-US" dirty="0" smtClean="0"/>
              <a:t> </a:t>
            </a:r>
            <a:r>
              <a:rPr lang="en-US" altLang="en-US" b="1" dirty="0" smtClean="0"/>
              <a:t>blending</a:t>
            </a:r>
            <a:r>
              <a:rPr lang="en-US" altLang="en-US" dirty="0" smtClean="0"/>
              <a:t> with binding agent </a:t>
            </a:r>
          </a:p>
          <a:p>
            <a:pPr lvl="2">
              <a:lnSpc>
                <a:spcPct val="90000"/>
              </a:lnSpc>
            </a:pPr>
            <a:r>
              <a:rPr lang="en-US" altLang="en-US" dirty="0" smtClean="0"/>
              <a:t>Traveling pugmill</a:t>
            </a:r>
          </a:p>
          <a:p>
            <a:pPr lvl="2">
              <a:lnSpc>
                <a:spcPct val="90000"/>
              </a:lnSpc>
            </a:pPr>
            <a:r>
              <a:rPr lang="en-US" altLang="en-US" dirty="0" smtClean="0"/>
              <a:t>Asphalt emulsion-usually ~1.5% and additives</a:t>
            </a:r>
          </a:p>
          <a:p>
            <a:pPr lvl="1">
              <a:lnSpc>
                <a:spcPct val="90000"/>
              </a:lnSpc>
            </a:pPr>
            <a:r>
              <a:rPr lang="en-US" altLang="en-US" b="1" dirty="0" smtClean="0"/>
              <a:t>Placement/compaction/curing</a:t>
            </a:r>
          </a:p>
          <a:p>
            <a:pPr lvl="1">
              <a:lnSpc>
                <a:spcPct val="90000"/>
              </a:lnSpc>
            </a:pPr>
            <a:r>
              <a:rPr lang="en-US" altLang="en-US" b="1" dirty="0" smtClean="0"/>
              <a:t>Place HMA surface</a:t>
            </a:r>
          </a:p>
        </p:txBody>
      </p:sp>
    </p:spTree>
    <p:extLst>
      <p:ext uri="{BB962C8B-B14F-4D97-AF65-F5344CB8AC3E}">
        <p14:creationId xmlns:p14="http://schemas.microsoft.com/office/powerpoint/2010/main" val="214106586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6379" y="1295400"/>
            <a:ext cx="8237621" cy="5398168"/>
          </a:xfrm>
        </p:spPr>
        <p:txBody>
          <a:bodyPr>
            <a:normAutofit/>
          </a:bodyPr>
          <a:lstStyle/>
          <a:p>
            <a:pPr>
              <a:lnSpc>
                <a:spcPct val="100000"/>
              </a:lnSpc>
              <a:spcBef>
                <a:spcPts val="0"/>
              </a:spcBef>
            </a:pPr>
            <a:r>
              <a:rPr lang="en-US" sz="2400" u="sng" dirty="0" smtClean="0"/>
              <a:t>Single </a:t>
            </a:r>
            <a:r>
              <a:rPr lang="en-US" sz="2400" u="sng" dirty="0"/>
              <a:t>Unit </a:t>
            </a:r>
            <a:r>
              <a:rPr lang="en-US" sz="2400" u="sng" dirty="0" smtClean="0"/>
              <a:t>Train</a:t>
            </a:r>
          </a:p>
          <a:p>
            <a:pPr marL="457200" indent="-222250">
              <a:lnSpc>
                <a:spcPct val="100000"/>
              </a:lnSpc>
              <a:spcBef>
                <a:spcPts val="0"/>
              </a:spcBef>
              <a:buFont typeface="Arial" panose="020B0604020202020204" pitchFamily="34" charset="0"/>
              <a:buChar char="•"/>
            </a:pPr>
            <a:r>
              <a:rPr lang="en-US" sz="2400" dirty="0" smtClean="0"/>
              <a:t>Pulverize</a:t>
            </a:r>
          </a:p>
          <a:p>
            <a:pPr marL="457200" indent="-222250">
              <a:lnSpc>
                <a:spcPct val="100000"/>
              </a:lnSpc>
              <a:spcBef>
                <a:spcPts val="0"/>
              </a:spcBef>
              <a:buFont typeface="Arial" panose="020B0604020202020204" pitchFamily="34" charset="0"/>
              <a:buChar char="•"/>
            </a:pPr>
            <a:r>
              <a:rPr lang="en-US" sz="2400" dirty="0" smtClean="0"/>
              <a:t>Add </a:t>
            </a:r>
            <a:r>
              <a:rPr lang="en-US" sz="2400" dirty="0"/>
              <a:t>Recycling </a:t>
            </a:r>
            <a:r>
              <a:rPr lang="en-US" sz="2400" dirty="0" smtClean="0"/>
              <a:t>Agent</a:t>
            </a:r>
          </a:p>
          <a:p>
            <a:pPr marL="457200" indent="-222250">
              <a:lnSpc>
                <a:spcPct val="100000"/>
              </a:lnSpc>
              <a:spcBef>
                <a:spcPts val="0"/>
              </a:spcBef>
              <a:buFont typeface="Arial" panose="020B0604020202020204" pitchFamily="34" charset="0"/>
              <a:buChar char="•"/>
            </a:pPr>
            <a:r>
              <a:rPr lang="en-US" sz="2400" dirty="0" smtClean="0"/>
              <a:t>All </a:t>
            </a:r>
            <a:r>
              <a:rPr lang="en-US" sz="2400" dirty="0"/>
              <a:t>in Cutting Chamber of Milling Machine </a:t>
            </a:r>
            <a:endParaRPr lang="en-US" sz="2400" b="0" dirty="0" smtClean="0"/>
          </a:p>
          <a:p>
            <a:pPr>
              <a:lnSpc>
                <a:spcPct val="100000"/>
              </a:lnSpc>
              <a:spcBef>
                <a:spcPts val="0"/>
              </a:spcBef>
            </a:pPr>
            <a:r>
              <a:rPr lang="en-US" sz="2400" u="sng" dirty="0" smtClean="0"/>
              <a:t>Two-Unit Train</a:t>
            </a:r>
          </a:p>
          <a:p>
            <a:pPr marL="457200" indent="-222250">
              <a:lnSpc>
                <a:spcPct val="100000"/>
              </a:lnSpc>
              <a:spcBef>
                <a:spcPts val="0"/>
              </a:spcBef>
              <a:buFont typeface="Arial" panose="020B0604020202020204" pitchFamily="34" charset="0"/>
              <a:buChar char="•"/>
            </a:pPr>
            <a:r>
              <a:rPr lang="en-US" sz="2400" dirty="0" smtClean="0"/>
              <a:t>Pulverize</a:t>
            </a:r>
          </a:p>
          <a:p>
            <a:pPr marL="457200" indent="-222250">
              <a:lnSpc>
                <a:spcPct val="100000"/>
              </a:lnSpc>
              <a:spcBef>
                <a:spcPts val="0"/>
              </a:spcBef>
              <a:buFont typeface="Arial" panose="020B0604020202020204" pitchFamily="34" charset="0"/>
              <a:buChar char="•"/>
            </a:pPr>
            <a:r>
              <a:rPr lang="en-US" sz="2400" dirty="0" smtClean="0"/>
              <a:t>Add </a:t>
            </a:r>
            <a:r>
              <a:rPr lang="en-US" sz="2400" dirty="0"/>
              <a:t>Recycling Agent Based on RAP </a:t>
            </a:r>
            <a:r>
              <a:rPr lang="en-US" sz="2400" dirty="0" smtClean="0"/>
              <a:t>Weight</a:t>
            </a:r>
          </a:p>
          <a:p>
            <a:pPr marL="457200" indent="-222250">
              <a:lnSpc>
                <a:spcPct val="100000"/>
              </a:lnSpc>
              <a:spcBef>
                <a:spcPts val="0"/>
              </a:spcBef>
              <a:buFont typeface="Arial" panose="020B0604020202020204" pitchFamily="34" charset="0"/>
              <a:buChar char="•"/>
            </a:pPr>
            <a:r>
              <a:rPr lang="en-US" sz="2400" dirty="0" smtClean="0"/>
              <a:t>Mix </a:t>
            </a:r>
            <a:r>
              <a:rPr lang="en-US" sz="2400" dirty="0"/>
              <a:t>in </a:t>
            </a:r>
            <a:r>
              <a:rPr lang="en-US" sz="2400" dirty="0" smtClean="0"/>
              <a:t>Pugmill</a:t>
            </a:r>
          </a:p>
          <a:p>
            <a:pPr>
              <a:lnSpc>
                <a:spcPct val="100000"/>
              </a:lnSpc>
              <a:spcBef>
                <a:spcPts val="0"/>
              </a:spcBef>
            </a:pPr>
            <a:r>
              <a:rPr lang="en-US" sz="2400" u="sng" dirty="0" smtClean="0"/>
              <a:t>Multi-Unit Train</a:t>
            </a:r>
          </a:p>
          <a:p>
            <a:pPr marL="457200" indent="-222250">
              <a:lnSpc>
                <a:spcPct val="100000"/>
              </a:lnSpc>
              <a:spcBef>
                <a:spcPts val="0"/>
              </a:spcBef>
              <a:buFont typeface="Arial" panose="020B0604020202020204" pitchFamily="34" charset="0"/>
              <a:buChar char="•"/>
            </a:pPr>
            <a:r>
              <a:rPr lang="en-US" sz="2400" dirty="0" smtClean="0"/>
              <a:t>Pulverize</a:t>
            </a:r>
            <a:r>
              <a:rPr lang="en-US" sz="2400" dirty="0"/>
              <a:t>, Screen, </a:t>
            </a:r>
            <a:r>
              <a:rPr lang="en-US" sz="2400" dirty="0" smtClean="0"/>
              <a:t>Crush</a:t>
            </a:r>
          </a:p>
          <a:p>
            <a:pPr marL="457200" indent="-222250">
              <a:lnSpc>
                <a:spcPct val="100000"/>
              </a:lnSpc>
              <a:spcBef>
                <a:spcPts val="0"/>
              </a:spcBef>
              <a:buFont typeface="Arial" panose="020B0604020202020204" pitchFamily="34" charset="0"/>
              <a:buChar char="•"/>
            </a:pPr>
            <a:r>
              <a:rPr lang="en-US" sz="2400" dirty="0" smtClean="0"/>
              <a:t>Add </a:t>
            </a:r>
            <a:r>
              <a:rPr lang="en-US" sz="2400" dirty="0"/>
              <a:t>Recycling Agent Based on RAP </a:t>
            </a:r>
            <a:r>
              <a:rPr lang="en-US" sz="2400" dirty="0" smtClean="0"/>
              <a:t>Weight</a:t>
            </a:r>
          </a:p>
          <a:p>
            <a:pPr marL="457200" indent="-222250">
              <a:lnSpc>
                <a:spcPct val="100000"/>
              </a:lnSpc>
              <a:spcBef>
                <a:spcPts val="0"/>
              </a:spcBef>
              <a:buFont typeface="Arial" panose="020B0604020202020204" pitchFamily="34" charset="0"/>
              <a:buChar char="•"/>
            </a:pPr>
            <a:r>
              <a:rPr lang="en-US" sz="2400" dirty="0" smtClean="0"/>
              <a:t>Mix </a:t>
            </a:r>
            <a:r>
              <a:rPr lang="en-US" sz="2400" dirty="0"/>
              <a:t>in Pugmill </a:t>
            </a:r>
            <a:endParaRPr lang="en-US" sz="2400" b="0" dirty="0"/>
          </a:p>
          <a:p>
            <a:pPr marL="234950">
              <a:lnSpc>
                <a:spcPct val="100000"/>
              </a:lnSpc>
              <a:spcBef>
                <a:spcPts val="0"/>
              </a:spcBef>
            </a:pPr>
            <a:endParaRPr lang="en-US" sz="2400" dirty="0" smtClean="0"/>
          </a:p>
        </p:txBody>
      </p:sp>
      <p:sp>
        <p:nvSpPr>
          <p:cNvPr id="4" name="Rectangle 2"/>
          <p:cNvSpPr>
            <a:spLocks noGrp="1" noChangeArrowheads="1"/>
          </p:cNvSpPr>
          <p:nvPr>
            <p:ph type="title"/>
          </p:nvPr>
        </p:nvSpPr>
        <p:spPr bwMode="auto">
          <a:xfrm>
            <a:off x="228600" y="152400"/>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smtClean="0"/>
              <a:t>Cold In-Place Recycling (CIR)</a:t>
            </a:r>
          </a:p>
        </p:txBody>
      </p:sp>
    </p:spTree>
    <p:extLst>
      <p:ext uri="{BB962C8B-B14F-4D97-AF65-F5344CB8AC3E}">
        <p14:creationId xmlns:p14="http://schemas.microsoft.com/office/powerpoint/2010/main" val="3582708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Single Unit </a:t>
            </a:r>
            <a:r>
              <a:rPr lang="en-US" dirty="0" smtClean="0"/>
              <a:t>Train</a:t>
            </a:r>
            <a:endParaRPr lang="en-US" dirty="0"/>
          </a:p>
        </p:txBody>
      </p:sp>
      <p:pic>
        <p:nvPicPr>
          <p:cNvPr id="4" name="Picture 3"/>
          <p:cNvPicPr>
            <a:picLocks noChangeAspect="1"/>
          </p:cNvPicPr>
          <p:nvPr/>
        </p:nvPicPr>
        <p:blipFill>
          <a:blip r:embed="rId2"/>
          <a:stretch>
            <a:fillRect/>
          </a:stretch>
        </p:blipFill>
        <p:spPr>
          <a:xfrm>
            <a:off x="180299" y="914400"/>
            <a:ext cx="8783401" cy="6184387"/>
          </a:xfrm>
          <a:prstGeom prst="rect">
            <a:avLst/>
          </a:prstGeom>
        </p:spPr>
      </p:pic>
    </p:spTree>
    <p:extLst>
      <p:ext uri="{BB962C8B-B14F-4D97-AF65-F5344CB8AC3E}">
        <p14:creationId xmlns:p14="http://schemas.microsoft.com/office/powerpoint/2010/main" val="4188633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143000"/>
            <a:ext cx="8001000" cy="5337252"/>
          </a:xfrm>
          <a:prstGeom prst="rect">
            <a:avLst/>
          </a:prstGeom>
        </p:spPr>
      </p:pic>
      <p:sp>
        <p:nvSpPr>
          <p:cNvPr id="5" name="Title 1"/>
          <p:cNvSpPr>
            <a:spLocks noGrp="1"/>
          </p:cNvSpPr>
          <p:nvPr>
            <p:ph type="title"/>
          </p:nvPr>
        </p:nvSpPr>
        <p:spPr/>
        <p:txBody>
          <a:bodyPr>
            <a:normAutofit/>
          </a:bodyPr>
          <a:lstStyle/>
          <a:p>
            <a:r>
              <a:rPr lang="en-US" dirty="0" smtClean="0"/>
              <a:t>Two Unit Train</a:t>
            </a:r>
            <a:endParaRPr lang="en-US" dirty="0"/>
          </a:p>
        </p:txBody>
      </p:sp>
    </p:spTree>
    <p:extLst>
      <p:ext uri="{BB962C8B-B14F-4D97-AF65-F5344CB8AC3E}">
        <p14:creationId xmlns:p14="http://schemas.microsoft.com/office/powerpoint/2010/main" val="3527404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1143000"/>
            <a:ext cx="7162800" cy="5363187"/>
          </a:xfrm>
          <a:prstGeom prst="rect">
            <a:avLst/>
          </a:prstGeom>
        </p:spPr>
      </p:pic>
      <p:sp>
        <p:nvSpPr>
          <p:cNvPr id="9" name="Title 1"/>
          <p:cNvSpPr>
            <a:spLocks noGrp="1"/>
          </p:cNvSpPr>
          <p:nvPr>
            <p:ph type="title"/>
          </p:nvPr>
        </p:nvSpPr>
        <p:spPr>
          <a:xfrm>
            <a:off x="0" y="-76200"/>
            <a:ext cx="9144000" cy="850232"/>
          </a:xfrm>
        </p:spPr>
        <p:txBody>
          <a:bodyPr>
            <a:normAutofit/>
          </a:bodyPr>
          <a:lstStyle/>
          <a:p>
            <a:r>
              <a:rPr lang="en-US" dirty="0" smtClean="0"/>
              <a:t>Multi-Unit Train</a:t>
            </a:r>
            <a:endParaRPr lang="en-US" dirty="0"/>
          </a:p>
        </p:txBody>
      </p:sp>
    </p:spTree>
    <p:extLst>
      <p:ext uri="{BB962C8B-B14F-4D97-AF65-F5344CB8AC3E}">
        <p14:creationId xmlns:p14="http://schemas.microsoft.com/office/powerpoint/2010/main" val="3665267580"/>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76200"/>
            <a:ext cx="9144000" cy="850232"/>
          </a:xfrm>
        </p:spPr>
        <p:txBody>
          <a:bodyPr>
            <a:normAutofit/>
          </a:bodyPr>
          <a:lstStyle/>
          <a:p>
            <a:r>
              <a:rPr lang="en-US" dirty="0" smtClean="0"/>
              <a:t>Multi-Unit Train</a:t>
            </a:r>
            <a:endParaRPr lang="en-US" dirty="0"/>
          </a:p>
        </p:txBody>
      </p:sp>
      <p:pic>
        <p:nvPicPr>
          <p:cNvPr id="4" name="Picture 2" descr="https://arra.site-ym.com/resource/resmgr/homepage/CIR_-_Lavis_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292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347140"/>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7402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smtClean="0"/>
              <a:t>Recycling Additives</a:t>
            </a:r>
          </a:p>
        </p:txBody>
      </p:sp>
      <p:sp>
        <p:nvSpPr>
          <p:cNvPr id="352259" name="Rectangle 3"/>
          <p:cNvSpPr>
            <a:spLocks noGrp="1" noChangeArrowheads="1"/>
          </p:cNvSpPr>
          <p:nvPr>
            <p:ph type="body" idx="1"/>
          </p:nvPr>
        </p:nvSpPr>
        <p:spPr bwMode="auto">
          <a:xfrm>
            <a:off x="1066800" y="1447800"/>
            <a:ext cx="86868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smtClean="0"/>
              <a:t>Asphalt emulsions</a:t>
            </a:r>
          </a:p>
          <a:p>
            <a:pPr lvl="1"/>
            <a:r>
              <a:rPr lang="en-US" altLang="en-US" sz="2400" dirty="0" smtClean="0"/>
              <a:t>Mixing grade emulsions - SS-1, CSS-1, etc., </a:t>
            </a:r>
          </a:p>
          <a:p>
            <a:pPr lvl="1"/>
            <a:r>
              <a:rPr lang="en-US" altLang="en-US" sz="2400" dirty="0" smtClean="0"/>
              <a:t>Including modified emulsions to improve old </a:t>
            </a:r>
            <a:r>
              <a:rPr lang="en-US" altLang="en-US" sz="2400" dirty="0" smtClean="0"/>
              <a:t>AC</a:t>
            </a:r>
          </a:p>
          <a:p>
            <a:pPr marL="234950" lvl="1" indent="0">
              <a:buNone/>
            </a:pPr>
            <a:endParaRPr lang="en-US" altLang="en-US" sz="2400" dirty="0" smtClean="0"/>
          </a:p>
          <a:p>
            <a:pPr>
              <a:lnSpc>
                <a:spcPct val="100000"/>
              </a:lnSpc>
              <a:spcBef>
                <a:spcPts val="0"/>
              </a:spcBef>
            </a:pPr>
            <a:r>
              <a:rPr lang="en-US" altLang="en-US" dirty="0" smtClean="0"/>
              <a:t>Expanded </a:t>
            </a:r>
            <a:r>
              <a:rPr lang="en-US" altLang="en-US" dirty="0"/>
              <a:t>Asphalt (Foam)</a:t>
            </a:r>
          </a:p>
          <a:p>
            <a:pPr>
              <a:lnSpc>
                <a:spcPct val="100000"/>
              </a:lnSpc>
              <a:spcBef>
                <a:spcPts val="0"/>
              </a:spcBef>
            </a:pPr>
            <a:endParaRPr lang="en-US" altLang="en-US" dirty="0" smtClean="0"/>
          </a:p>
          <a:p>
            <a:pPr>
              <a:lnSpc>
                <a:spcPct val="100000"/>
              </a:lnSpc>
              <a:spcBef>
                <a:spcPts val="0"/>
              </a:spcBef>
            </a:pPr>
            <a:r>
              <a:rPr lang="en-US" altLang="en-US" dirty="0" smtClean="0"/>
              <a:t>Cement </a:t>
            </a:r>
            <a:r>
              <a:rPr lang="en-US" altLang="en-US" dirty="0"/>
              <a:t>or Lime can be added in small</a:t>
            </a:r>
          </a:p>
          <a:p>
            <a:pPr>
              <a:lnSpc>
                <a:spcPct val="100000"/>
              </a:lnSpc>
              <a:spcBef>
                <a:spcPts val="0"/>
              </a:spcBef>
            </a:pPr>
            <a:r>
              <a:rPr lang="en-US" altLang="en-US" dirty="0" smtClean="0"/>
              <a:t>	quantities to</a:t>
            </a:r>
            <a:r>
              <a:rPr lang="en-US" altLang="en-US" dirty="0"/>
              <a:t>:</a:t>
            </a:r>
          </a:p>
          <a:p>
            <a:pPr marL="457200" indent="-233363">
              <a:lnSpc>
                <a:spcPct val="100000"/>
              </a:lnSpc>
              <a:spcBef>
                <a:spcPts val="0"/>
              </a:spcBef>
              <a:buFont typeface="Arial" panose="020B0604020202020204" pitchFamily="34" charset="0"/>
              <a:buChar char="•"/>
            </a:pPr>
            <a:r>
              <a:rPr lang="en-US" altLang="en-US" dirty="0" smtClean="0"/>
              <a:t>Improve </a:t>
            </a:r>
            <a:r>
              <a:rPr lang="en-US" altLang="en-US" dirty="0"/>
              <a:t>Moisture Resistance</a:t>
            </a:r>
          </a:p>
          <a:p>
            <a:pPr marL="457200" indent="-233363">
              <a:lnSpc>
                <a:spcPct val="100000"/>
              </a:lnSpc>
              <a:spcBef>
                <a:spcPts val="0"/>
              </a:spcBef>
              <a:buFont typeface="Arial" panose="020B0604020202020204" pitchFamily="34" charset="0"/>
              <a:buChar char="•"/>
            </a:pPr>
            <a:r>
              <a:rPr lang="en-US" altLang="en-US" dirty="0" smtClean="0"/>
              <a:t>Decrease </a:t>
            </a:r>
            <a:r>
              <a:rPr lang="en-US" altLang="en-US" dirty="0"/>
              <a:t>Curing Time</a:t>
            </a:r>
          </a:p>
          <a:p>
            <a:pPr marL="457200" indent="-233363">
              <a:lnSpc>
                <a:spcPct val="100000"/>
              </a:lnSpc>
              <a:spcBef>
                <a:spcPts val="0"/>
              </a:spcBef>
              <a:buFont typeface="Arial" panose="020B0604020202020204" pitchFamily="34" charset="0"/>
              <a:buChar char="•"/>
            </a:pPr>
            <a:r>
              <a:rPr lang="en-US" altLang="en-US" dirty="0" smtClean="0"/>
              <a:t>Increase </a:t>
            </a:r>
            <a:r>
              <a:rPr lang="en-US" altLang="en-US" dirty="0"/>
              <a:t>Initial </a:t>
            </a:r>
            <a:r>
              <a:rPr lang="en-US" altLang="en-US" dirty="0" smtClean="0"/>
              <a:t>Strength</a:t>
            </a:r>
            <a:endParaRPr lang="en-US" altLang="en-US" sz="2800" dirty="0" smtClean="0"/>
          </a:p>
        </p:txBody>
      </p:sp>
    </p:spTree>
    <p:extLst>
      <p:ext uri="{BB962C8B-B14F-4D97-AF65-F5344CB8AC3E}">
        <p14:creationId xmlns:p14="http://schemas.microsoft.com/office/powerpoint/2010/main" val="130991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52259"/>
                                        </p:tgtEl>
                                        <p:attrNameLst>
                                          <p:attrName>style.visibility</p:attrName>
                                        </p:attrNameLst>
                                      </p:cBhvr>
                                      <p:to>
                                        <p:strVal val="visible"/>
                                      </p:to>
                                    </p:set>
                                    <p:anim calcmode="lin" valueType="num">
                                      <p:cBhvr additive="base">
                                        <p:cTn id="7" dur="500" fill="hold"/>
                                        <p:tgtEl>
                                          <p:spTgt spid="352259"/>
                                        </p:tgtEl>
                                        <p:attrNameLst>
                                          <p:attrName>ppt_x</p:attrName>
                                        </p:attrNameLst>
                                      </p:cBhvr>
                                      <p:tavLst>
                                        <p:tav tm="0">
                                          <p:val>
                                            <p:strVal val="0-#ppt_w/2"/>
                                          </p:val>
                                        </p:tav>
                                        <p:tav tm="100000">
                                          <p:val>
                                            <p:strVal val="#ppt_x"/>
                                          </p:val>
                                        </p:tav>
                                      </p:tavLst>
                                    </p:anim>
                                    <p:anim calcmode="lin" valueType="num">
                                      <p:cBhvr additive="base">
                                        <p:cTn id="8" dur="500" fill="hold"/>
                                        <p:tgtEl>
                                          <p:spTgt spid="3522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381000" y="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t>Advantages/Disadvantages of </a:t>
            </a:r>
            <a:r>
              <a:rPr lang="en-US" altLang="en-US" sz="2800" u="sng" dirty="0" smtClean="0"/>
              <a:t>CIR</a:t>
            </a:r>
            <a:r>
              <a:rPr lang="en-US" altLang="en-US" sz="2800" dirty="0" smtClean="0"/>
              <a:t> for Airport Pavements</a:t>
            </a:r>
          </a:p>
        </p:txBody>
      </p:sp>
      <p:sp>
        <p:nvSpPr>
          <p:cNvPr id="63491" name="Rectangle 3"/>
          <p:cNvSpPr>
            <a:spLocks noGrp="1" noChangeArrowheads="1"/>
          </p:cNvSpPr>
          <p:nvPr>
            <p:ph type="body" sz="half" idx="1"/>
          </p:nvPr>
        </p:nvSpPr>
        <p:spPr bwMode="auto">
          <a:xfrm>
            <a:off x="381000" y="1576569"/>
            <a:ext cx="4191000" cy="3932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algn="ctr">
              <a:lnSpc>
                <a:spcPct val="80000"/>
              </a:lnSpc>
              <a:buFontTx/>
              <a:buNone/>
            </a:pPr>
            <a:r>
              <a:rPr lang="en-US" altLang="en-US" sz="2400" b="1" u="sng" dirty="0" smtClean="0"/>
              <a:t>Plusses</a:t>
            </a:r>
          </a:p>
          <a:p>
            <a:pPr>
              <a:lnSpc>
                <a:spcPct val="80000"/>
              </a:lnSpc>
            </a:pPr>
            <a:r>
              <a:rPr lang="en-US" altLang="en-US" sz="2400" b="1" dirty="0" smtClean="0"/>
              <a:t>Removes source of future distress</a:t>
            </a:r>
          </a:p>
          <a:p>
            <a:pPr lvl="1">
              <a:lnSpc>
                <a:spcPct val="80000"/>
              </a:lnSpc>
            </a:pPr>
            <a:r>
              <a:rPr lang="en-US" altLang="en-US" dirty="0" smtClean="0"/>
              <a:t>Eliminates cracking</a:t>
            </a:r>
          </a:p>
          <a:p>
            <a:pPr lvl="1">
              <a:lnSpc>
                <a:spcPct val="80000"/>
              </a:lnSpc>
            </a:pPr>
            <a:r>
              <a:rPr lang="en-US" altLang="en-US" dirty="0" smtClean="0"/>
              <a:t>Thermal/shrinkage</a:t>
            </a:r>
          </a:p>
          <a:p>
            <a:pPr lvl="1">
              <a:lnSpc>
                <a:spcPct val="80000"/>
              </a:lnSpc>
              <a:buFontTx/>
              <a:buNone/>
            </a:pPr>
            <a:endParaRPr lang="en-US" altLang="en-US" dirty="0" smtClean="0"/>
          </a:p>
          <a:p>
            <a:pPr>
              <a:lnSpc>
                <a:spcPct val="80000"/>
              </a:lnSpc>
            </a:pPr>
            <a:r>
              <a:rPr lang="en-US" altLang="en-US" sz="2400" b="1" dirty="0" smtClean="0"/>
              <a:t>Conserves resources</a:t>
            </a:r>
            <a:endParaRPr lang="en-US" altLang="en-US" sz="2400" dirty="0" smtClean="0"/>
          </a:p>
          <a:p>
            <a:pPr lvl="1">
              <a:lnSpc>
                <a:spcPct val="80000"/>
              </a:lnSpc>
            </a:pPr>
            <a:r>
              <a:rPr lang="en-US" altLang="en-US" dirty="0" smtClean="0"/>
              <a:t>Utilized existing materials</a:t>
            </a:r>
          </a:p>
          <a:p>
            <a:pPr lvl="1">
              <a:lnSpc>
                <a:spcPct val="80000"/>
              </a:lnSpc>
            </a:pPr>
            <a:r>
              <a:rPr lang="en-US" altLang="en-US" dirty="0" smtClean="0"/>
              <a:t>Without having to transport</a:t>
            </a:r>
          </a:p>
          <a:p>
            <a:pPr lvl="1">
              <a:lnSpc>
                <a:spcPct val="80000"/>
              </a:lnSpc>
            </a:pPr>
            <a:r>
              <a:rPr lang="en-US" altLang="en-US" dirty="0" smtClean="0"/>
              <a:t>Reprocess materials offsite</a:t>
            </a:r>
          </a:p>
          <a:p>
            <a:pPr lvl="1">
              <a:lnSpc>
                <a:spcPct val="80000"/>
              </a:lnSpc>
              <a:buFontTx/>
              <a:buNone/>
            </a:pPr>
            <a:endParaRPr lang="en-US" altLang="en-US" dirty="0" smtClean="0"/>
          </a:p>
          <a:p>
            <a:pPr>
              <a:lnSpc>
                <a:spcPct val="80000"/>
              </a:lnSpc>
            </a:pPr>
            <a:r>
              <a:rPr lang="en-US" altLang="en-US" sz="2400" b="1" dirty="0" smtClean="0"/>
              <a:t>Consistent foundation</a:t>
            </a:r>
          </a:p>
          <a:p>
            <a:pPr lvl="1">
              <a:lnSpc>
                <a:spcPct val="80000"/>
              </a:lnSpc>
            </a:pPr>
            <a:r>
              <a:rPr lang="en-US" altLang="en-US" dirty="0" smtClean="0"/>
              <a:t>Prior new surface</a:t>
            </a:r>
          </a:p>
        </p:txBody>
      </p:sp>
      <p:sp>
        <p:nvSpPr>
          <p:cNvPr id="63492" name="Rectangle 4"/>
          <p:cNvSpPr>
            <a:spLocks noGrp="1" noChangeArrowheads="1"/>
          </p:cNvSpPr>
          <p:nvPr>
            <p:ph type="body" sz="half" idx="2"/>
          </p:nvPr>
        </p:nvSpPr>
        <p:spPr bwMode="auto">
          <a:xfrm>
            <a:off x="4800600" y="1570038"/>
            <a:ext cx="42672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lnSpc>
                <a:spcPct val="90000"/>
              </a:lnSpc>
              <a:buFontTx/>
              <a:buNone/>
            </a:pPr>
            <a:r>
              <a:rPr lang="en-US" altLang="en-US" sz="2000" b="1" u="sng" dirty="0" smtClean="0"/>
              <a:t>Minuses</a:t>
            </a:r>
          </a:p>
          <a:p>
            <a:pPr>
              <a:lnSpc>
                <a:spcPct val="90000"/>
              </a:lnSpc>
            </a:pPr>
            <a:r>
              <a:rPr lang="en-US" altLang="en-US" sz="2000" b="1" dirty="0" smtClean="0"/>
              <a:t>10-14 days of curing</a:t>
            </a:r>
          </a:p>
          <a:p>
            <a:pPr lvl="1">
              <a:lnSpc>
                <a:spcPct val="90000"/>
              </a:lnSpc>
            </a:pPr>
            <a:r>
              <a:rPr lang="en-US" altLang="en-US" sz="2000" dirty="0" smtClean="0"/>
              <a:t>Without Specialized  Emulsions</a:t>
            </a:r>
          </a:p>
          <a:p>
            <a:pPr>
              <a:lnSpc>
                <a:spcPct val="90000"/>
              </a:lnSpc>
            </a:pPr>
            <a:r>
              <a:rPr lang="en-US" altLang="en-US" sz="2000" b="1" dirty="0" smtClean="0"/>
              <a:t>Mixture design/control</a:t>
            </a:r>
            <a:endParaRPr lang="en-US" altLang="en-US" sz="2000" dirty="0" smtClean="0"/>
          </a:p>
        </p:txBody>
      </p:sp>
    </p:spTree>
    <p:extLst>
      <p:ext uri="{BB962C8B-B14F-4D97-AF65-F5344CB8AC3E}">
        <p14:creationId xmlns:p14="http://schemas.microsoft.com/office/powerpoint/2010/main" val="353187644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0" y="28303"/>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smtClean="0"/>
              <a:t>Full-Depth Reclamation</a:t>
            </a:r>
          </a:p>
        </p:txBody>
      </p:sp>
      <p:sp>
        <p:nvSpPr>
          <p:cNvPr id="64515" name="Rectangle 3"/>
          <p:cNvSpPr>
            <a:spLocks noGrp="1" noChangeArrowheads="1"/>
          </p:cNvSpPr>
          <p:nvPr>
            <p:ph type="body" idx="1"/>
          </p:nvPr>
        </p:nvSpPr>
        <p:spPr bwMode="auto">
          <a:xfrm>
            <a:off x="914400" y="1326356"/>
            <a:ext cx="8229600" cy="4205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nSpc>
                <a:spcPct val="100000"/>
              </a:lnSpc>
              <a:spcBef>
                <a:spcPts val="0"/>
              </a:spcBef>
            </a:pPr>
            <a:r>
              <a:rPr lang="en-US" altLang="en-US" sz="2400" b="1" dirty="0" smtClean="0"/>
              <a:t>Creates a new Stabilized Base</a:t>
            </a:r>
            <a:r>
              <a:rPr lang="en-US" altLang="en-US" sz="2400" dirty="0" smtClean="0"/>
              <a:t> </a:t>
            </a:r>
          </a:p>
          <a:p>
            <a:pPr lvl="1">
              <a:lnSpc>
                <a:spcPct val="100000"/>
              </a:lnSpc>
              <a:spcBef>
                <a:spcPts val="0"/>
              </a:spcBef>
            </a:pPr>
            <a:r>
              <a:rPr lang="en-US" altLang="en-US" sz="2400" dirty="0" smtClean="0"/>
              <a:t>Utilizing existing surface in place</a:t>
            </a:r>
          </a:p>
          <a:p>
            <a:pPr lvl="1">
              <a:lnSpc>
                <a:spcPct val="100000"/>
              </a:lnSpc>
              <a:spcBef>
                <a:spcPts val="0"/>
              </a:spcBef>
            </a:pPr>
            <a:r>
              <a:rPr lang="en-US" altLang="en-US" sz="2400" dirty="0" smtClean="0"/>
              <a:t>25% aggregate base materials</a:t>
            </a:r>
          </a:p>
          <a:p>
            <a:pPr lvl="1">
              <a:lnSpc>
                <a:spcPct val="100000"/>
              </a:lnSpc>
              <a:spcBef>
                <a:spcPts val="0"/>
              </a:spcBef>
            </a:pPr>
            <a:r>
              <a:rPr lang="en-US" altLang="en-US" sz="2400" dirty="0"/>
              <a:t>Correct deficient </a:t>
            </a:r>
            <a:r>
              <a:rPr lang="en-US" altLang="en-US" sz="2400" dirty="0" smtClean="0"/>
              <a:t>gradations</a:t>
            </a:r>
          </a:p>
          <a:p>
            <a:pPr>
              <a:lnSpc>
                <a:spcPct val="100000"/>
              </a:lnSpc>
              <a:spcBef>
                <a:spcPts val="0"/>
              </a:spcBef>
            </a:pPr>
            <a:r>
              <a:rPr lang="en-US" altLang="en-US" sz="2400" b="1" dirty="0" smtClean="0"/>
              <a:t>Chemical Stabilizers</a:t>
            </a:r>
            <a:r>
              <a:rPr lang="en-US" altLang="en-US" sz="2400" dirty="0" smtClean="0"/>
              <a:t> </a:t>
            </a:r>
            <a:endParaRPr lang="en-US" altLang="en-US" sz="2400" b="1" dirty="0" smtClean="0"/>
          </a:p>
          <a:p>
            <a:pPr lvl="1">
              <a:lnSpc>
                <a:spcPct val="100000"/>
              </a:lnSpc>
              <a:spcBef>
                <a:spcPts val="0"/>
              </a:spcBef>
            </a:pPr>
            <a:r>
              <a:rPr lang="en-US" altLang="en-US" sz="2400" dirty="0" smtClean="0"/>
              <a:t>Asphalt emulsion </a:t>
            </a:r>
          </a:p>
          <a:p>
            <a:pPr lvl="1">
              <a:lnSpc>
                <a:spcPct val="100000"/>
              </a:lnSpc>
              <a:spcBef>
                <a:spcPts val="0"/>
              </a:spcBef>
            </a:pPr>
            <a:r>
              <a:rPr lang="en-US" altLang="en-US" sz="2400" dirty="0" smtClean="0"/>
              <a:t>Foamed asphalt</a:t>
            </a:r>
          </a:p>
          <a:p>
            <a:pPr lvl="1">
              <a:lnSpc>
                <a:spcPct val="100000"/>
              </a:lnSpc>
              <a:spcBef>
                <a:spcPts val="0"/>
              </a:spcBef>
            </a:pPr>
            <a:r>
              <a:rPr lang="en-US" altLang="en-US" sz="2400" dirty="0" smtClean="0"/>
              <a:t>Hydrated lime, </a:t>
            </a:r>
          </a:p>
          <a:p>
            <a:pPr lvl="1">
              <a:lnSpc>
                <a:spcPct val="100000"/>
              </a:lnSpc>
              <a:spcBef>
                <a:spcPts val="0"/>
              </a:spcBef>
            </a:pPr>
            <a:r>
              <a:rPr lang="en-US" altLang="en-US" sz="2400" dirty="0" smtClean="0"/>
              <a:t>Portland cement, </a:t>
            </a:r>
          </a:p>
          <a:p>
            <a:pPr lvl="1">
              <a:lnSpc>
                <a:spcPct val="100000"/>
              </a:lnSpc>
              <a:spcBef>
                <a:spcPts val="0"/>
              </a:spcBef>
            </a:pPr>
            <a:r>
              <a:rPr lang="en-US" altLang="en-US" sz="2400" dirty="0" smtClean="0"/>
              <a:t>Chloride salts, or combinations as binding agents</a:t>
            </a:r>
          </a:p>
          <a:p>
            <a:pPr>
              <a:lnSpc>
                <a:spcPct val="100000"/>
              </a:lnSpc>
              <a:spcBef>
                <a:spcPts val="0"/>
              </a:spcBef>
            </a:pPr>
            <a:r>
              <a:rPr lang="en-US" altLang="en-US" sz="2400" b="1" dirty="0" smtClean="0"/>
              <a:t>Increases existing structural capacity</a:t>
            </a:r>
          </a:p>
          <a:p>
            <a:pPr>
              <a:lnSpc>
                <a:spcPct val="100000"/>
              </a:lnSpc>
              <a:spcBef>
                <a:spcPts val="0"/>
              </a:spcBef>
            </a:pPr>
            <a:r>
              <a:rPr lang="en-US" altLang="en-US" sz="2400" b="1" dirty="0" smtClean="0"/>
              <a:t>CIR, FDR require a new wearing course</a:t>
            </a:r>
          </a:p>
        </p:txBody>
      </p:sp>
    </p:spTree>
    <p:extLst>
      <p:ext uri="{BB962C8B-B14F-4D97-AF65-F5344CB8AC3E}">
        <p14:creationId xmlns:p14="http://schemas.microsoft.com/office/powerpoint/2010/main" val="4131059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MH Apron1929 ve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673" y="1219200"/>
            <a:ext cx="6786127" cy="5518206"/>
          </a:xfrm>
          <a:prstGeom prst="rect">
            <a:avLst/>
          </a:prstGeom>
        </p:spPr>
      </p:pic>
      <p:sp>
        <p:nvSpPr>
          <p:cNvPr id="4" name="Rectangle 2"/>
          <p:cNvSpPr txBox="1">
            <a:spLocks noChangeArrowheads="1"/>
          </p:cNvSpPr>
          <p:nvPr/>
        </p:nvSpPr>
        <p:spPr bwMode="auto">
          <a:xfrm>
            <a:off x="0" y="-152400"/>
            <a:ext cx="91440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noProof="0" dirty="0" smtClean="0">
                <a:solidFill>
                  <a:schemeClr val="bg1"/>
                </a:solidFill>
                <a:latin typeface="Calibri" pitchFamily="34" charset="0"/>
                <a:ea typeface="+mj-ea"/>
                <a:cs typeface="+mj-cs"/>
              </a:rPr>
              <a:t>Port Columbus</a:t>
            </a:r>
            <a:endParaRPr kumimoji="0" lang="en-US" sz="4000" b="1" i="0" u="none" strike="noStrike" kern="0" cap="none" spc="0" normalizeH="0" baseline="0" noProof="0" dirty="0" smtClean="0">
              <a:ln>
                <a:noFill/>
              </a:ln>
              <a:solidFill>
                <a:schemeClr val="bg1"/>
              </a:solidFill>
              <a:effectLst>
                <a:outerShdw blurRad="38100" dist="38100" dir="2700000" algn="tl">
                  <a:srgbClr val="010199"/>
                </a:outerShdw>
              </a:effectLst>
              <a:uLnTx/>
              <a:uFillTx/>
              <a:latin typeface="Calibri" pitchFamily="34" charset="0"/>
              <a:ea typeface="+mj-ea"/>
              <a:cs typeface="+mj-cs"/>
            </a:endParaRPr>
          </a:p>
        </p:txBody>
      </p:sp>
      <p:pic>
        <p:nvPicPr>
          <p:cNvPr id="6146" name="Picture 2" descr="C:\Users\w_jones\AppData\Local\Temp\wze0e8\Paving Port Colum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10710"/>
            <a:ext cx="6705600" cy="456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5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t>Pavement Distresses Treated by FDR</a:t>
            </a:r>
          </a:p>
        </p:txBody>
      </p:sp>
      <p:sp>
        <p:nvSpPr>
          <p:cNvPr id="358403" name="Rectangle 3"/>
          <p:cNvSpPr>
            <a:spLocks noGrp="1" noChangeArrowheads="1"/>
          </p:cNvSpPr>
          <p:nvPr>
            <p:ph type="body" idx="1"/>
          </p:nvPr>
        </p:nvSpPr>
        <p:spPr bwMode="auto">
          <a:xfrm>
            <a:off x="762000" y="13716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b="1" dirty="0" smtClean="0"/>
              <a:t>All types of cracking</a:t>
            </a:r>
          </a:p>
          <a:p>
            <a:pPr lvl="1"/>
            <a:r>
              <a:rPr lang="en-US" altLang="en-US" dirty="0" smtClean="0"/>
              <a:t>Bottom-up Fatigue cracking</a:t>
            </a:r>
          </a:p>
          <a:p>
            <a:pPr lvl="1"/>
            <a:r>
              <a:rPr lang="en-US" altLang="en-US" dirty="0" smtClean="0"/>
              <a:t>Reflective </a:t>
            </a:r>
          </a:p>
          <a:p>
            <a:pPr lvl="1"/>
            <a:r>
              <a:rPr lang="en-US" altLang="en-US" dirty="0" smtClean="0"/>
              <a:t>Shrinkage</a:t>
            </a:r>
          </a:p>
          <a:p>
            <a:pPr lvl="1"/>
            <a:r>
              <a:rPr lang="en-US" altLang="en-US" dirty="0"/>
              <a:t>Top-down</a:t>
            </a:r>
            <a:endParaRPr lang="en-US" altLang="en-US" dirty="0" smtClean="0"/>
          </a:p>
          <a:p>
            <a:r>
              <a:rPr lang="en-US" altLang="en-US" b="1" dirty="0" smtClean="0"/>
              <a:t>Permanent deformation</a:t>
            </a:r>
            <a:r>
              <a:rPr lang="en-US" altLang="en-US" dirty="0" smtClean="0"/>
              <a:t>:  </a:t>
            </a:r>
          </a:p>
          <a:p>
            <a:pPr lvl="1"/>
            <a:r>
              <a:rPr lang="en-US" altLang="en-US" dirty="0" smtClean="0"/>
              <a:t>Rutting, corrugations, and shoving</a:t>
            </a:r>
          </a:p>
        </p:txBody>
      </p:sp>
    </p:spTree>
    <p:extLst>
      <p:ext uri="{BB962C8B-B14F-4D97-AF65-F5344CB8AC3E}">
        <p14:creationId xmlns:p14="http://schemas.microsoft.com/office/powerpoint/2010/main" val="1029098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03"/>
                                        </p:tgtEl>
                                        <p:attrNameLst>
                                          <p:attrName>style.visibility</p:attrName>
                                        </p:attrNameLst>
                                      </p:cBhvr>
                                      <p:to>
                                        <p:strVal val="visible"/>
                                      </p:to>
                                    </p:set>
                                    <p:anim calcmode="lin" valueType="num">
                                      <p:cBhvr additive="base">
                                        <p:cTn id="7" dur="500" fill="hold"/>
                                        <p:tgtEl>
                                          <p:spTgt spid="358403"/>
                                        </p:tgtEl>
                                        <p:attrNameLst>
                                          <p:attrName>ppt_x</p:attrName>
                                        </p:attrNameLst>
                                      </p:cBhvr>
                                      <p:tavLst>
                                        <p:tav tm="0">
                                          <p:val>
                                            <p:strVal val="0-#ppt_w/2"/>
                                          </p:val>
                                        </p:tav>
                                        <p:tav tm="100000">
                                          <p:val>
                                            <p:strVal val="#ppt_x"/>
                                          </p:val>
                                        </p:tav>
                                      </p:tavLst>
                                    </p:anim>
                                    <p:anim calcmode="lin" valueType="num">
                                      <p:cBhvr additive="base">
                                        <p:cTn id="8" dur="500" fill="hold"/>
                                        <p:tgtEl>
                                          <p:spTgt spid="358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4168"/>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smtClean="0"/>
              <a:t>Main Steps in FDR</a:t>
            </a:r>
          </a:p>
        </p:txBody>
      </p:sp>
      <p:sp>
        <p:nvSpPr>
          <p:cNvPr id="360451" name="Rectangle 3"/>
          <p:cNvSpPr>
            <a:spLocks noGrp="1" noChangeArrowheads="1"/>
          </p:cNvSpPr>
          <p:nvPr>
            <p:ph type="body" idx="1"/>
          </p:nvPr>
        </p:nvSpPr>
        <p:spPr bwMode="auto">
          <a:xfrm>
            <a:off x="1066800" y="1371600"/>
            <a:ext cx="8229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222250">
              <a:buFont typeface="Arial" panose="020B0604020202020204" pitchFamily="34" charset="0"/>
              <a:buChar char="•"/>
            </a:pPr>
            <a:r>
              <a:rPr lang="en-US" altLang="en-US" dirty="0" smtClean="0"/>
              <a:t>Pulverize existing pavement</a:t>
            </a:r>
          </a:p>
          <a:p>
            <a:pPr marL="457200" indent="-222250">
              <a:buFont typeface="Arial" panose="020B0604020202020204" pitchFamily="34" charset="0"/>
              <a:buChar char="•"/>
            </a:pPr>
            <a:r>
              <a:rPr lang="en-US" altLang="en-US" dirty="0" smtClean="0"/>
              <a:t>Introduce additive</a:t>
            </a:r>
          </a:p>
          <a:p>
            <a:pPr marL="457200" indent="-222250">
              <a:buFont typeface="Arial" panose="020B0604020202020204" pitchFamily="34" charset="0"/>
              <a:buChar char="•"/>
            </a:pPr>
            <a:r>
              <a:rPr lang="en-US" altLang="en-US" dirty="0" smtClean="0"/>
              <a:t>Additional </a:t>
            </a:r>
            <a:r>
              <a:rPr lang="en-US" altLang="en-US" dirty="0"/>
              <a:t>aggregates</a:t>
            </a:r>
          </a:p>
          <a:p>
            <a:pPr marL="457200" indent="-222250">
              <a:buFont typeface="Arial" panose="020B0604020202020204" pitchFamily="34" charset="0"/>
              <a:buChar char="•"/>
            </a:pPr>
            <a:r>
              <a:rPr lang="en-US" altLang="en-US" dirty="0"/>
              <a:t> </a:t>
            </a:r>
            <a:r>
              <a:rPr lang="en-US" altLang="en-US" dirty="0" smtClean="0"/>
              <a:t>Mix</a:t>
            </a:r>
          </a:p>
          <a:p>
            <a:pPr marL="457200" indent="-222250">
              <a:buFont typeface="Arial" panose="020B0604020202020204" pitchFamily="34" charset="0"/>
              <a:buChar char="•"/>
            </a:pPr>
            <a:r>
              <a:rPr lang="en-US" altLang="en-US" dirty="0" smtClean="0"/>
              <a:t>Shape the mixed material to new </a:t>
            </a:r>
            <a:r>
              <a:rPr lang="en-US" altLang="en-US" dirty="0"/>
              <a:t>cross-section</a:t>
            </a:r>
            <a:endParaRPr lang="en-US" altLang="en-US" dirty="0" smtClean="0"/>
          </a:p>
          <a:p>
            <a:pPr marL="457200" indent="-222250">
              <a:buFont typeface="Arial" panose="020B0604020202020204" pitchFamily="34" charset="0"/>
              <a:buChar char="•"/>
            </a:pPr>
            <a:r>
              <a:rPr lang="en-US" altLang="en-US" dirty="0" smtClean="0"/>
              <a:t>Compact</a:t>
            </a:r>
          </a:p>
          <a:p>
            <a:pPr marL="457200" indent="-222250">
              <a:buFont typeface="Arial" panose="020B0604020202020204" pitchFamily="34" charset="0"/>
              <a:buChar char="•"/>
            </a:pPr>
            <a:r>
              <a:rPr lang="en-US" altLang="en-US" dirty="0" smtClean="0"/>
              <a:t>Apply a wearing course</a:t>
            </a:r>
          </a:p>
        </p:txBody>
      </p:sp>
    </p:spTree>
    <p:extLst>
      <p:ext uri="{BB962C8B-B14F-4D97-AF65-F5344CB8AC3E}">
        <p14:creationId xmlns:p14="http://schemas.microsoft.com/office/powerpoint/2010/main" val="467425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60451"/>
                                        </p:tgtEl>
                                        <p:attrNameLst>
                                          <p:attrName>style.visibility</p:attrName>
                                        </p:attrNameLst>
                                      </p:cBhvr>
                                      <p:to>
                                        <p:strVal val="visible"/>
                                      </p:to>
                                    </p:set>
                                    <p:anim calcmode="lin" valueType="num">
                                      <p:cBhvr additive="base">
                                        <p:cTn id="7" dur="500" fill="hold"/>
                                        <p:tgtEl>
                                          <p:spTgt spid="360451"/>
                                        </p:tgtEl>
                                        <p:attrNameLst>
                                          <p:attrName>ppt_x</p:attrName>
                                        </p:attrNameLst>
                                      </p:cBhvr>
                                      <p:tavLst>
                                        <p:tav tm="0">
                                          <p:val>
                                            <p:strVal val="1+#ppt_w/2"/>
                                          </p:val>
                                        </p:tav>
                                        <p:tav tm="100000">
                                          <p:val>
                                            <p:strVal val="#ppt_x"/>
                                          </p:val>
                                        </p:tav>
                                      </p:tavLst>
                                    </p:anim>
                                    <p:anim calcmode="lin" valueType="num">
                                      <p:cBhvr additive="base">
                                        <p:cTn id="8" dur="500" fill="hold"/>
                                        <p:tgtEl>
                                          <p:spTgt spid="3604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title290_0"/>
          <p:cNvPicPr>
            <a:picLocks noChangeAspect="1" noChangeArrowheads="1"/>
          </p:cNvPicPr>
          <p:nvPr/>
        </p:nvPicPr>
        <p:blipFill>
          <a:blip r:embed="rId3" cstate="print"/>
          <a:srcRect/>
          <a:stretch>
            <a:fillRect/>
          </a:stretch>
        </p:blipFill>
        <p:spPr bwMode="auto">
          <a:xfrm>
            <a:off x="0" y="838200"/>
            <a:ext cx="9144000" cy="6161750"/>
          </a:xfrm>
          <a:prstGeom prst="rect">
            <a:avLst/>
          </a:prstGeom>
          <a:noFill/>
          <a:ln w="9525">
            <a:noFill/>
            <a:miter lim="800000"/>
            <a:headEnd/>
            <a:tailEnd/>
          </a:ln>
        </p:spPr>
      </p:pic>
      <p:sp>
        <p:nvSpPr>
          <p:cNvPr id="4" name="Rectangle 2"/>
          <p:cNvSpPr>
            <a:spLocks noChangeArrowheads="1"/>
          </p:cNvSpPr>
          <p:nvPr/>
        </p:nvSpPr>
        <p:spPr bwMode="auto">
          <a:xfrm>
            <a:off x="685800" y="685800"/>
            <a:ext cx="7772635" cy="1014435"/>
          </a:xfrm>
          <a:prstGeom prst="rect">
            <a:avLst/>
          </a:prstGeom>
          <a:noFill/>
          <a:ln w="12700">
            <a:noFill/>
            <a:miter lim="800000"/>
            <a:headEnd/>
            <a:tailEnd/>
          </a:ln>
        </p:spPr>
        <p:txBody>
          <a:bodyPr lIns="84010" tIns="42004" rIns="84010" bIns="42004" anchor="ctr"/>
          <a:lstStyle/>
          <a:p>
            <a:pPr algn="ctr"/>
            <a:r>
              <a:rPr lang="en-US" sz="3200" b="1" dirty="0" smtClean="0">
                <a:latin typeface="Calibri" pitchFamily="34" charset="0"/>
              </a:rPr>
              <a:t>In-Place Recycling</a:t>
            </a:r>
            <a:endParaRPr lang="en-US" sz="3200" b="1" dirty="0">
              <a:latin typeface="Calibri" pitchFamily="34" charset="0"/>
            </a:endParaRPr>
          </a:p>
        </p:txBody>
      </p:sp>
      <p:sp>
        <p:nvSpPr>
          <p:cNvPr id="6" name="Rectangle 2"/>
          <p:cNvSpPr txBox="1">
            <a:spLocks noChangeArrowheads="1"/>
          </p:cNvSpPr>
          <p:nvPr/>
        </p:nvSpPr>
        <p:spPr bwMode="auto">
          <a:xfrm>
            <a:off x="0" y="28303"/>
            <a:ext cx="9144000" cy="85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bg1"/>
                </a:solidFill>
                <a:latin typeface="+mn-lt"/>
                <a:ea typeface="+mj-ea"/>
                <a:cs typeface="+mj-cs"/>
              </a:defRPr>
            </a:lvl1pPr>
          </a:lstStyle>
          <a:p>
            <a:pPr fontAlgn="auto">
              <a:spcAft>
                <a:spcPts val="0"/>
              </a:spcAft>
            </a:pPr>
            <a:r>
              <a:rPr lang="en-US" altLang="en-US" sz="3600" smtClean="0"/>
              <a:t>Full-Depth Reclamation</a:t>
            </a:r>
            <a:endParaRPr lang="en-US" altLang="en-US" sz="3600" dirty="0" smtClean="0"/>
          </a:p>
        </p:txBody>
      </p:sp>
    </p:spTree>
    <p:extLst>
      <p:ext uri="{BB962C8B-B14F-4D97-AF65-F5344CB8AC3E}">
        <p14:creationId xmlns:p14="http://schemas.microsoft.com/office/powerpoint/2010/main" val="210348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AutoShape 2"/>
          <p:cNvSpPr>
            <a:spLocks noChangeArrowheads="1"/>
          </p:cNvSpPr>
          <p:nvPr/>
        </p:nvSpPr>
        <p:spPr bwMode="gray">
          <a:xfrm>
            <a:off x="860234" y="5230404"/>
            <a:ext cx="3094965" cy="1551396"/>
          </a:xfrm>
          <a:prstGeom prst="cube">
            <a:avLst>
              <a:gd name="adj" fmla="val 25000"/>
            </a:avLst>
          </a:prstGeom>
          <a:solidFill>
            <a:schemeClr val="accent2"/>
          </a:solidFill>
          <a:ln w="9525">
            <a:solidFill>
              <a:srgbClr val="FFFF00"/>
            </a:solidFill>
            <a:miter lim="800000"/>
            <a:headEnd/>
            <a:tailEnd/>
          </a:ln>
        </p:spPr>
        <p:txBody>
          <a:bodyPr wrap="none" lIns="81227" tIns="40614" rIns="81227" bIns="40614" anchor="ctr"/>
          <a:lstStyle/>
          <a:p>
            <a:pPr>
              <a:spcBef>
                <a:spcPct val="20000"/>
              </a:spcBef>
              <a:buClr>
                <a:srgbClr val="339966"/>
              </a:buClr>
              <a:buSzPct val="80000"/>
              <a:buFont typeface="Monotype Sorts" pitchFamily="2" charset="2"/>
              <a:buNone/>
            </a:pPr>
            <a:r>
              <a:rPr lang="en-US" sz="2860">
                <a:solidFill>
                  <a:schemeClr val="bg1"/>
                </a:solidFill>
              </a:rPr>
              <a:t>Rap </a:t>
            </a:r>
          </a:p>
          <a:p>
            <a:pPr>
              <a:spcBef>
                <a:spcPct val="20000"/>
              </a:spcBef>
              <a:buClr>
                <a:srgbClr val="339966"/>
              </a:buClr>
              <a:buSzPct val="80000"/>
              <a:buFont typeface="Monotype Sorts" pitchFamily="2" charset="2"/>
              <a:buNone/>
            </a:pPr>
            <a:r>
              <a:rPr lang="en-US" sz="2860">
                <a:solidFill>
                  <a:schemeClr val="bg1"/>
                </a:solidFill>
              </a:rPr>
              <a:t>Particle</a:t>
            </a:r>
          </a:p>
        </p:txBody>
      </p:sp>
      <p:sp>
        <p:nvSpPr>
          <p:cNvPr id="462851" name="AutoShape 3"/>
          <p:cNvSpPr>
            <a:spLocks noChangeArrowheads="1"/>
          </p:cNvSpPr>
          <p:nvPr/>
        </p:nvSpPr>
        <p:spPr bwMode="gray">
          <a:xfrm>
            <a:off x="1610101" y="4477406"/>
            <a:ext cx="1653153" cy="1005042"/>
          </a:xfrm>
          <a:prstGeom prst="cloudCallout">
            <a:avLst>
              <a:gd name="adj1" fmla="val 1394"/>
              <a:gd name="adj2" fmla="val -31065"/>
            </a:avLst>
          </a:prstGeom>
          <a:solidFill>
            <a:schemeClr val="tx1"/>
          </a:solidFill>
          <a:ln w="9525">
            <a:solidFill>
              <a:schemeClr val="tx1"/>
            </a:solidFill>
            <a:round/>
            <a:headEnd/>
            <a:tailEnd/>
          </a:ln>
        </p:spPr>
        <p:txBody>
          <a:bodyPr lIns="81227" tIns="40614" rIns="81227" bIns="40614" anchor="ctr"/>
          <a:lstStyle/>
          <a:p>
            <a:pPr>
              <a:spcBef>
                <a:spcPct val="20000"/>
              </a:spcBef>
              <a:buClr>
                <a:srgbClr val="339966"/>
              </a:buClr>
              <a:buSzPct val="80000"/>
              <a:buFont typeface="Monotype Sorts" pitchFamily="2" charset="2"/>
              <a:buNone/>
            </a:pPr>
            <a:r>
              <a:rPr lang="en-US" sz="1578" b="1"/>
              <a:t>Asphalt</a:t>
            </a:r>
          </a:p>
          <a:p>
            <a:pPr>
              <a:spcBef>
                <a:spcPct val="20000"/>
              </a:spcBef>
              <a:buClr>
                <a:srgbClr val="339966"/>
              </a:buClr>
              <a:buSzPct val="80000"/>
              <a:buFont typeface="Monotype Sorts" pitchFamily="2" charset="2"/>
              <a:buNone/>
            </a:pPr>
            <a:r>
              <a:rPr lang="en-US" sz="1578" b="1"/>
              <a:t>Globule</a:t>
            </a:r>
          </a:p>
        </p:txBody>
      </p:sp>
      <p:sp>
        <p:nvSpPr>
          <p:cNvPr id="462852" name="AutoShape 4"/>
          <p:cNvSpPr>
            <a:spLocks noChangeArrowheads="1"/>
          </p:cNvSpPr>
          <p:nvPr/>
        </p:nvSpPr>
        <p:spPr bwMode="gray">
          <a:xfrm>
            <a:off x="839883" y="2999588"/>
            <a:ext cx="3118447" cy="1551396"/>
          </a:xfrm>
          <a:prstGeom prst="cube">
            <a:avLst>
              <a:gd name="adj" fmla="val 25000"/>
            </a:avLst>
          </a:prstGeom>
          <a:solidFill>
            <a:schemeClr val="accent2"/>
          </a:solidFill>
          <a:ln w="9525">
            <a:solidFill>
              <a:srgbClr val="FFFF00"/>
            </a:solidFill>
            <a:miter lim="800000"/>
            <a:headEnd/>
            <a:tailEnd/>
          </a:ln>
        </p:spPr>
        <p:txBody>
          <a:bodyPr wrap="none" lIns="81227" tIns="40614" rIns="81227" bIns="40614" anchor="ctr"/>
          <a:lstStyle/>
          <a:p>
            <a:pPr>
              <a:spcBef>
                <a:spcPct val="20000"/>
              </a:spcBef>
              <a:buClr>
                <a:srgbClr val="339966"/>
              </a:buClr>
              <a:buSzPct val="80000"/>
              <a:buFont typeface="Monotype Sorts" pitchFamily="2" charset="2"/>
              <a:buNone/>
            </a:pPr>
            <a:r>
              <a:rPr lang="en-US" sz="2860">
                <a:solidFill>
                  <a:schemeClr val="bg1"/>
                </a:solidFill>
              </a:rPr>
              <a:t>Rap </a:t>
            </a:r>
          </a:p>
          <a:p>
            <a:pPr>
              <a:spcBef>
                <a:spcPct val="20000"/>
              </a:spcBef>
              <a:buClr>
                <a:srgbClr val="339966"/>
              </a:buClr>
              <a:buSzPct val="80000"/>
              <a:buFont typeface="Monotype Sorts" pitchFamily="2" charset="2"/>
              <a:buNone/>
            </a:pPr>
            <a:r>
              <a:rPr lang="en-US" sz="2860">
                <a:solidFill>
                  <a:schemeClr val="bg1"/>
                </a:solidFill>
              </a:rPr>
              <a:t>Particle</a:t>
            </a:r>
          </a:p>
        </p:txBody>
      </p:sp>
      <p:sp>
        <p:nvSpPr>
          <p:cNvPr id="462853" name="AutoShape 5"/>
          <p:cNvSpPr>
            <a:spLocks noChangeArrowheads="1"/>
          </p:cNvSpPr>
          <p:nvPr/>
        </p:nvSpPr>
        <p:spPr bwMode="blackWhite">
          <a:xfrm>
            <a:off x="1336141" y="2495501"/>
            <a:ext cx="565141" cy="619932"/>
          </a:xfrm>
          <a:prstGeom prst="downArrow">
            <a:avLst>
              <a:gd name="adj1" fmla="val 50000"/>
              <a:gd name="adj2" fmla="val 27464"/>
            </a:avLst>
          </a:prstGeom>
          <a:solidFill>
            <a:srgbClr val="FF3300"/>
          </a:solidFill>
          <a:ln w="9525">
            <a:noFill/>
            <a:miter lim="800000"/>
            <a:headEnd/>
            <a:tailEnd/>
          </a:ln>
        </p:spPr>
        <p:txBody>
          <a:bodyPr wrap="none" lIns="81227" tIns="40614" rIns="81227" bIns="40614" anchor="ctr"/>
          <a:lstStyle/>
          <a:p>
            <a:endParaRPr lang="en-US"/>
          </a:p>
        </p:txBody>
      </p:sp>
      <p:sp>
        <p:nvSpPr>
          <p:cNvPr id="462854" name="AutoShape 6"/>
          <p:cNvSpPr>
            <a:spLocks noChangeArrowheads="1"/>
          </p:cNvSpPr>
          <p:nvPr/>
        </p:nvSpPr>
        <p:spPr bwMode="blackWhite">
          <a:xfrm>
            <a:off x="2028086" y="2666139"/>
            <a:ext cx="566706" cy="619932"/>
          </a:xfrm>
          <a:prstGeom prst="downArrow">
            <a:avLst>
              <a:gd name="adj1" fmla="val 50000"/>
              <a:gd name="adj2" fmla="val 27389"/>
            </a:avLst>
          </a:prstGeom>
          <a:solidFill>
            <a:srgbClr val="FF3300"/>
          </a:solidFill>
          <a:ln w="9525">
            <a:noFill/>
            <a:miter lim="800000"/>
            <a:headEnd/>
            <a:tailEnd/>
          </a:ln>
        </p:spPr>
        <p:txBody>
          <a:bodyPr wrap="none" lIns="81227" tIns="40614" rIns="81227" bIns="40614" anchor="ctr"/>
          <a:lstStyle/>
          <a:p>
            <a:endParaRPr lang="en-US"/>
          </a:p>
        </p:txBody>
      </p:sp>
      <p:sp>
        <p:nvSpPr>
          <p:cNvPr id="462855" name="AutoShape 7"/>
          <p:cNvSpPr>
            <a:spLocks noChangeArrowheads="1"/>
          </p:cNvSpPr>
          <p:nvPr/>
        </p:nvSpPr>
        <p:spPr bwMode="blackWhite">
          <a:xfrm>
            <a:off x="2851531" y="2623871"/>
            <a:ext cx="563575" cy="619932"/>
          </a:xfrm>
          <a:prstGeom prst="downArrow">
            <a:avLst>
              <a:gd name="adj1" fmla="val 50000"/>
              <a:gd name="adj2" fmla="val 27541"/>
            </a:avLst>
          </a:prstGeom>
          <a:solidFill>
            <a:srgbClr val="FF3300"/>
          </a:solidFill>
          <a:ln w="9525">
            <a:noFill/>
            <a:miter lim="800000"/>
            <a:headEnd/>
            <a:tailEnd/>
          </a:ln>
        </p:spPr>
        <p:txBody>
          <a:bodyPr wrap="none" lIns="81227" tIns="40614" rIns="81227" bIns="40614" anchor="ctr"/>
          <a:lstStyle/>
          <a:p>
            <a:endParaRPr lang="en-US"/>
          </a:p>
        </p:txBody>
      </p:sp>
      <p:sp>
        <p:nvSpPr>
          <p:cNvPr id="462856" name="WordArt 8"/>
          <p:cNvSpPr>
            <a:spLocks noChangeArrowheads="1" noChangeShapeType="1" noTextEdit="1"/>
          </p:cNvSpPr>
          <p:nvPr/>
        </p:nvSpPr>
        <p:spPr bwMode="auto">
          <a:xfrm>
            <a:off x="664549" y="1781445"/>
            <a:ext cx="3736813" cy="809355"/>
          </a:xfrm>
          <a:prstGeom prst="rect">
            <a:avLst/>
          </a:prstGeom>
        </p:spPr>
        <p:txBody>
          <a:bodyPr wrap="none" fromWordArt="1">
            <a:prstTxWarp prst="textDoubleWave1">
              <a:avLst>
                <a:gd name="adj1" fmla="val 6500"/>
                <a:gd name="adj2" fmla="val 0"/>
              </a:avLst>
            </a:prstTxWarp>
          </a:bodyPr>
          <a:lstStyle/>
          <a:p>
            <a:r>
              <a:rPr lang="en-US" sz="3156" kern="10" spc="-319" dirty="0">
                <a:ln w="12700">
                  <a:solidFill>
                    <a:srgbClr val="000099"/>
                  </a:solidFill>
                  <a:round/>
                  <a:headEnd/>
                  <a:tailEnd/>
                </a:ln>
                <a:solidFill>
                  <a:srgbClr val="33CCFF"/>
                </a:solidFill>
                <a:effectLst>
                  <a:outerShdw dist="125724" dir="18900000" algn="ctr" rotWithShape="0">
                    <a:srgbClr val="000099"/>
                  </a:outerShdw>
                </a:effectLst>
                <a:latin typeface="Impact"/>
              </a:rPr>
              <a:t>Compaction</a:t>
            </a:r>
          </a:p>
        </p:txBody>
      </p:sp>
      <p:sp>
        <p:nvSpPr>
          <p:cNvPr id="462857" name="Text Box 9"/>
          <p:cNvSpPr txBox="1">
            <a:spLocks noChangeArrowheads="1"/>
          </p:cNvSpPr>
          <p:nvPr/>
        </p:nvSpPr>
        <p:spPr bwMode="auto">
          <a:xfrm>
            <a:off x="4352050" y="4569279"/>
            <a:ext cx="4446761" cy="1526721"/>
          </a:xfrm>
          <a:prstGeom prst="rect">
            <a:avLst/>
          </a:prstGeom>
          <a:noFill/>
          <a:ln w="9525">
            <a:noFill/>
            <a:miter lim="800000"/>
            <a:headEnd/>
            <a:tailEnd/>
          </a:ln>
        </p:spPr>
        <p:txBody>
          <a:bodyPr wrap="square" lIns="81227" tIns="40614" rIns="81227" bIns="40614">
            <a:spAutoFit/>
          </a:bodyPr>
          <a:lstStyle/>
          <a:p>
            <a:pPr algn="l">
              <a:spcBef>
                <a:spcPct val="20000"/>
              </a:spcBef>
              <a:buClr>
                <a:schemeClr val="tx2"/>
              </a:buClr>
              <a:buFont typeface="Wingdings" pitchFamily="2" charset="2"/>
              <a:buChar char="§"/>
            </a:pPr>
            <a:r>
              <a:rPr lang="en-US" sz="2761" b="1" dirty="0">
                <a:latin typeface="Calibri" pitchFamily="34" charset="0"/>
              </a:rPr>
              <a:t>Particles are not “Coated”</a:t>
            </a:r>
          </a:p>
          <a:p>
            <a:pPr algn="l">
              <a:spcBef>
                <a:spcPct val="20000"/>
              </a:spcBef>
              <a:buClr>
                <a:schemeClr val="tx2"/>
              </a:buClr>
              <a:buFont typeface="Wingdings" pitchFamily="2" charset="2"/>
              <a:buChar char="§"/>
            </a:pPr>
            <a:r>
              <a:rPr lang="en-US" sz="2761" b="1" dirty="0">
                <a:latin typeface="Calibri" pitchFamily="34" charset="0"/>
              </a:rPr>
              <a:t>Stuck Together </a:t>
            </a:r>
          </a:p>
          <a:p>
            <a:pPr lvl="1" algn="l">
              <a:spcBef>
                <a:spcPct val="20000"/>
              </a:spcBef>
              <a:buClr>
                <a:schemeClr val="tx2"/>
              </a:buClr>
              <a:buFont typeface="Wingdings" pitchFamily="2" charset="2"/>
              <a:buChar char="§"/>
            </a:pPr>
            <a:r>
              <a:rPr lang="en-US" sz="2761" b="1" dirty="0">
                <a:latin typeface="Calibri" pitchFamily="34" charset="0"/>
              </a:rPr>
              <a:t>Coated fines for paste</a:t>
            </a:r>
          </a:p>
        </p:txBody>
      </p:sp>
      <p:pic>
        <p:nvPicPr>
          <p:cNvPr id="45066"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85097" y="2244533"/>
            <a:ext cx="4114096" cy="2163501"/>
          </a:xfrm>
          <a:prstGeom prst="rect">
            <a:avLst/>
          </a:prstGeom>
          <a:noFill/>
          <a:ln w="9525">
            <a:noFill/>
            <a:miter lim="800000"/>
            <a:headEnd/>
            <a:tailEnd/>
          </a:ln>
        </p:spPr>
      </p:pic>
      <p:sp>
        <p:nvSpPr>
          <p:cNvPr id="13" name="Rectangle 2"/>
          <p:cNvSpPr>
            <a:spLocks noChangeArrowheads="1"/>
          </p:cNvSpPr>
          <p:nvPr/>
        </p:nvSpPr>
        <p:spPr bwMode="auto">
          <a:xfrm>
            <a:off x="685682" y="685211"/>
            <a:ext cx="7772635" cy="1014435"/>
          </a:xfrm>
          <a:prstGeom prst="rect">
            <a:avLst/>
          </a:prstGeom>
          <a:noFill/>
          <a:ln w="12700">
            <a:noFill/>
            <a:miter lim="800000"/>
            <a:headEnd/>
            <a:tailEnd/>
          </a:ln>
        </p:spPr>
        <p:txBody>
          <a:bodyPr lIns="84010" tIns="42004" rIns="84010" bIns="42004" anchor="ctr"/>
          <a:lstStyle/>
          <a:p>
            <a:pPr algn="ctr"/>
            <a:r>
              <a:rPr lang="en-US" sz="3200" b="1" dirty="0" smtClean="0">
                <a:latin typeface="Calibri" pitchFamily="34" charset="0"/>
              </a:rPr>
              <a:t>In-Place Recycling</a:t>
            </a:r>
            <a:endParaRPr lang="en-US" sz="3200" b="1" dirty="0">
              <a:latin typeface="Calibri" pitchFamily="34" charset="0"/>
            </a:endParaRPr>
          </a:p>
        </p:txBody>
      </p:sp>
      <p:sp>
        <p:nvSpPr>
          <p:cNvPr id="14" name="Rectangle 2"/>
          <p:cNvSpPr>
            <a:spLocks noGrp="1" noChangeArrowheads="1"/>
          </p:cNvSpPr>
          <p:nvPr>
            <p:ph type="title"/>
          </p:nvPr>
        </p:nvSpPr>
        <p:spPr bwMode="auto">
          <a:xfrm>
            <a:off x="0" y="28303"/>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smtClean="0"/>
              <a:t>Full-Depth Reclamation</a:t>
            </a:r>
          </a:p>
        </p:txBody>
      </p:sp>
    </p:spTree>
    <p:extLst>
      <p:ext uri="{BB962C8B-B14F-4D97-AF65-F5344CB8AC3E}">
        <p14:creationId xmlns:p14="http://schemas.microsoft.com/office/powerpoint/2010/main" val="4137989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2852"/>
                                        </p:tgtEl>
                                        <p:attrNameLst>
                                          <p:attrName>style.visibility</p:attrName>
                                        </p:attrNameLst>
                                      </p:cBhvr>
                                      <p:to>
                                        <p:strVal val="visible"/>
                                      </p:to>
                                    </p:set>
                                    <p:anim calcmode="lin" valueType="num">
                                      <p:cBhvr additive="base">
                                        <p:cTn id="7" dur="500" fill="hold"/>
                                        <p:tgtEl>
                                          <p:spTgt spid="462852"/>
                                        </p:tgtEl>
                                        <p:attrNameLst>
                                          <p:attrName>ppt_x</p:attrName>
                                        </p:attrNameLst>
                                      </p:cBhvr>
                                      <p:tavLst>
                                        <p:tav tm="0">
                                          <p:val>
                                            <p:strVal val="0-#ppt_w/2"/>
                                          </p:val>
                                        </p:tav>
                                        <p:tav tm="100000">
                                          <p:val>
                                            <p:strVal val="#ppt_x"/>
                                          </p:val>
                                        </p:tav>
                                      </p:tavLst>
                                    </p:anim>
                                    <p:anim calcmode="lin" valueType="num">
                                      <p:cBhvr additive="base">
                                        <p:cTn id="8" dur="500" fill="hold"/>
                                        <p:tgtEl>
                                          <p:spTgt spid="4628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62850"/>
                                        </p:tgtEl>
                                        <p:attrNameLst>
                                          <p:attrName>style.visibility</p:attrName>
                                        </p:attrNameLst>
                                      </p:cBhvr>
                                      <p:to>
                                        <p:strVal val="visible"/>
                                      </p:to>
                                    </p:set>
                                    <p:anim calcmode="lin" valueType="num">
                                      <p:cBhvr additive="base">
                                        <p:cTn id="12" dur="500" fill="hold"/>
                                        <p:tgtEl>
                                          <p:spTgt spid="462850"/>
                                        </p:tgtEl>
                                        <p:attrNameLst>
                                          <p:attrName>ppt_x</p:attrName>
                                        </p:attrNameLst>
                                      </p:cBhvr>
                                      <p:tavLst>
                                        <p:tav tm="0">
                                          <p:val>
                                            <p:strVal val="1+#ppt_w/2"/>
                                          </p:val>
                                        </p:tav>
                                        <p:tav tm="100000">
                                          <p:val>
                                            <p:strVal val="#ppt_x"/>
                                          </p:val>
                                        </p:tav>
                                      </p:tavLst>
                                    </p:anim>
                                    <p:anim calcmode="lin" valueType="num">
                                      <p:cBhvr additive="base">
                                        <p:cTn id="13" dur="500" fill="hold"/>
                                        <p:tgtEl>
                                          <p:spTgt spid="4628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462851"/>
                                        </p:tgtEl>
                                        <p:attrNameLst>
                                          <p:attrName>style.visibility</p:attrName>
                                        </p:attrNameLst>
                                      </p:cBhvr>
                                      <p:to>
                                        <p:strVal val="visible"/>
                                      </p:to>
                                    </p:set>
                                    <p:anim calcmode="lin" valueType="num">
                                      <p:cBhvr>
                                        <p:cTn id="18" dur="500" fill="hold"/>
                                        <p:tgtEl>
                                          <p:spTgt spid="462851"/>
                                        </p:tgtEl>
                                        <p:attrNameLst>
                                          <p:attrName>ppt_w</p:attrName>
                                        </p:attrNameLst>
                                      </p:cBhvr>
                                      <p:tavLst>
                                        <p:tav tm="0">
                                          <p:val>
                                            <p:strVal val="(6*min(max(#ppt_w*#ppt_h,.3),1)-7.4)/-.7*#ppt_w"/>
                                          </p:val>
                                        </p:tav>
                                        <p:tav tm="100000">
                                          <p:val>
                                            <p:strVal val="#ppt_w"/>
                                          </p:val>
                                        </p:tav>
                                      </p:tavLst>
                                    </p:anim>
                                    <p:anim calcmode="lin" valueType="num">
                                      <p:cBhvr>
                                        <p:cTn id="19" dur="500" fill="hold"/>
                                        <p:tgtEl>
                                          <p:spTgt spid="462851"/>
                                        </p:tgtEl>
                                        <p:attrNameLst>
                                          <p:attrName>ppt_h</p:attrName>
                                        </p:attrNameLst>
                                      </p:cBhvr>
                                      <p:tavLst>
                                        <p:tav tm="0">
                                          <p:val>
                                            <p:strVal val="(6*min(max(#ppt_w*#ppt_h,.3),1)-7.4)/-.7*#ppt_h"/>
                                          </p:val>
                                        </p:tav>
                                        <p:tav tm="100000">
                                          <p:val>
                                            <p:strVal val="#ppt_h"/>
                                          </p:val>
                                        </p:tav>
                                      </p:tavLst>
                                    </p:anim>
                                    <p:anim calcmode="lin" valueType="num">
                                      <p:cBhvr>
                                        <p:cTn id="20" dur="500" fill="hold"/>
                                        <p:tgtEl>
                                          <p:spTgt spid="462851"/>
                                        </p:tgtEl>
                                        <p:attrNameLst>
                                          <p:attrName>ppt_x</p:attrName>
                                        </p:attrNameLst>
                                      </p:cBhvr>
                                      <p:tavLst>
                                        <p:tav tm="0">
                                          <p:val>
                                            <p:fltVal val="0.5"/>
                                          </p:val>
                                        </p:tav>
                                        <p:tav tm="100000">
                                          <p:val>
                                            <p:strVal val="#ppt_x"/>
                                          </p:val>
                                        </p:tav>
                                      </p:tavLst>
                                    </p:anim>
                                    <p:anim calcmode="lin" valueType="num">
                                      <p:cBhvr>
                                        <p:cTn id="21" dur="500" fill="hold"/>
                                        <p:tgtEl>
                                          <p:spTgt spid="462851"/>
                                        </p:tgtEl>
                                        <p:attrNameLst>
                                          <p:attrName>ppt_y</p:attrName>
                                        </p:attrNameLst>
                                      </p:cBhvr>
                                      <p:tavLst>
                                        <p:tav tm="0">
                                          <p:val>
                                            <p:strVal val="1+(6*min(max(#ppt_w*#ppt_h,.3),1)-7.4)/-.7*#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462853"/>
                                        </p:tgtEl>
                                        <p:attrNameLst>
                                          <p:attrName>style.visibility</p:attrName>
                                        </p:attrNameLst>
                                      </p:cBhvr>
                                      <p:to>
                                        <p:strVal val="visible"/>
                                      </p:to>
                                    </p:set>
                                    <p:anim calcmode="lin" valueType="num">
                                      <p:cBhvr additive="base">
                                        <p:cTn id="26" dur="500" fill="hold"/>
                                        <p:tgtEl>
                                          <p:spTgt spid="462853"/>
                                        </p:tgtEl>
                                        <p:attrNameLst>
                                          <p:attrName>ppt_x</p:attrName>
                                        </p:attrNameLst>
                                      </p:cBhvr>
                                      <p:tavLst>
                                        <p:tav tm="0">
                                          <p:val>
                                            <p:strVal val="#ppt_x"/>
                                          </p:val>
                                        </p:tav>
                                        <p:tav tm="100000">
                                          <p:val>
                                            <p:strVal val="#ppt_x"/>
                                          </p:val>
                                        </p:tav>
                                      </p:tavLst>
                                    </p:anim>
                                    <p:anim calcmode="lin" valueType="num">
                                      <p:cBhvr additive="base">
                                        <p:cTn id="27" dur="500" fill="hold"/>
                                        <p:tgtEl>
                                          <p:spTgt spid="462853"/>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 presetClass="entr" presetSubtype="1" fill="hold" grpId="0" nodeType="afterEffect">
                                  <p:stCondLst>
                                    <p:cond delay="0"/>
                                  </p:stCondLst>
                                  <p:childTnLst>
                                    <p:set>
                                      <p:cBhvr>
                                        <p:cTn id="30" dur="1" fill="hold">
                                          <p:stCondLst>
                                            <p:cond delay="0"/>
                                          </p:stCondLst>
                                        </p:cTn>
                                        <p:tgtEl>
                                          <p:spTgt spid="462854"/>
                                        </p:tgtEl>
                                        <p:attrNameLst>
                                          <p:attrName>style.visibility</p:attrName>
                                        </p:attrNameLst>
                                      </p:cBhvr>
                                      <p:to>
                                        <p:strVal val="visible"/>
                                      </p:to>
                                    </p:set>
                                    <p:anim calcmode="lin" valueType="num">
                                      <p:cBhvr additive="base">
                                        <p:cTn id="31" dur="500" fill="hold"/>
                                        <p:tgtEl>
                                          <p:spTgt spid="462854"/>
                                        </p:tgtEl>
                                        <p:attrNameLst>
                                          <p:attrName>ppt_x</p:attrName>
                                        </p:attrNameLst>
                                      </p:cBhvr>
                                      <p:tavLst>
                                        <p:tav tm="0">
                                          <p:val>
                                            <p:strVal val="#ppt_x"/>
                                          </p:val>
                                        </p:tav>
                                        <p:tav tm="100000">
                                          <p:val>
                                            <p:strVal val="#ppt_x"/>
                                          </p:val>
                                        </p:tav>
                                      </p:tavLst>
                                    </p:anim>
                                    <p:anim calcmode="lin" valueType="num">
                                      <p:cBhvr additive="base">
                                        <p:cTn id="32" dur="500" fill="hold"/>
                                        <p:tgtEl>
                                          <p:spTgt spid="462854"/>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 presetClass="entr" presetSubtype="1" fill="hold" grpId="0" nodeType="afterEffect">
                                  <p:stCondLst>
                                    <p:cond delay="0"/>
                                  </p:stCondLst>
                                  <p:childTnLst>
                                    <p:set>
                                      <p:cBhvr>
                                        <p:cTn id="35" dur="1" fill="hold">
                                          <p:stCondLst>
                                            <p:cond delay="0"/>
                                          </p:stCondLst>
                                        </p:cTn>
                                        <p:tgtEl>
                                          <p:spTgt spid="462855"/>
                                        </p:tgtEl>
                                        <p:attrNameLst>
                                          <p:attrName>style.visibility</p:attrName>
                                        </p:attrNameLst>
                                      </p:cBhvr>
                                      <p:to>
                                        <p:strVal val="visible"/>
                                      </p:to>
                                    </p:set>
                                    <p:anim calcmode="lin" valueType="num">
                                      <p:cBhvr additive="base">
                                        <p:cTn id="36" dur="500" fill="hold"/>
                                        <p:tgtEl>
                                          <p:spTgt spid="462855"/>
                                        </p:tgtEl>
                                        <p:attrNameLst>
                                          <p:attrName>ppt_x</p:attrName>
                                        </p:attrNameLst>
                                      </p:cBhvr>
                                      <p:tavLst>
                                        <p:tav tm="0">
                                          <p:val>
                                            <p:strVal val="#ppt_x"/>
                                          </p:val>
                                        </p:tav>
                                        <p:tav tm="100000">
                                          <p:val>
                                            <p:strVal val="#ppt_x"/>
                                          </p:val>
                                        </p:tav>
                                      </p:tavLst>
                                    </p:anim>
                                    <p:anim calcmode="lin" valueType="num">
                                      <p:cBhvr additive="base">
                                        <p:cTn id="37" dur="500" fill="hold"/>
                                        <p:tgtEl>
                                          <p:spTgt spid="462855"/>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 presetClass="entr" presetSubtype="1" fill="hold" grpId="0" nodeType="afterEffect">
                                  <p:stCondLst>
                                    <p:cond delay="0"/>
                                  </p:stCondLst>
                                  <p:childTnLst>
                                    <p:set>
                                      <p:cBhvr>
                                        <p:cTn id="40" dur="1" fill="hold">
                                          <p:stCondLst>
                                            <p:cond delay="0"/>
                                          </p:stCondLst>
                                        </p:cTn>
                                        <p:tgtEl>
                                          <p:spTgt spid="462856"/>
                                        </p:tgtEl>
                                        <p:attrNameLst>
                                          <p:attrName>style.visibility</p:attrName>
                                        </p:attrNameLst>
                                      </p:cBhvr>
                                      <p:to>
                                        <p:strVal val="visible"/>
                                      </p:to>
                                    </p:set>
                                    <p:anim calcmode="lin" valueType="num">
                                      <p:cBhvr additive="base">
                                        <p:cTn id="41" dur="500" fill="hold"/>
                                        <p:tgtEl>
                                          <p:spTgt spid="462856"/>
                                        </p:tgtEl>
                                        <p:attrNameLst>
                                          <p:attrName>ppt_x</p:attrName>
                                        </p:attrNameLst>
                                      </p:cBhvr>
                                      <p:tavLst>
                                        <p:tav tm="0">
                                          <p:val>
                                            <p:strVal val="#ppt_x"/>
                                          </p:val>
                                        </p:tav>
                                        <p:tav tm="100000">
                                          <p:val>
                                            <p:strVal val="#ppt_x"/>
                                          </p:val>
                                        </p:tav>
                                      </p:tavLst>
                                    </p:anim>
                                    <p:anim calcmode="lin" valueType="num">
                                      <p:cBhvr additive="base">
                                        <p:cTn id="42" dur="500" fill="hold"/>
                                        <p:tgtEl>
                                          <p:spTgt spid="462856"/>
                                        </p:tgtEl>
                                        <p:attrNameLst>
                                          <p:attrName>ppt_y</p:attrName>
                                        </p:attrNameLst>
                                      </p:cBhvr>
                                      <p:tavLst>
                                        <p:tav tm="0">
                                          <p:val>
                                            <p:strVal val="0-#ppt_h/2"/>
                                          </p:val>
                                        </p:tav>
                                        <p:tav tm="100000">
                                          <p:val>
                                            <p:strVal val="#ppt_y"/>
                                          </p:val>
                                        </p:tav>
                                      </p:tavLst>
                                    </p:anim>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462857">
                                            <p:txEl>
                                              <p:pRg st="0" end="0"/>
                                            </p:txEl>
                                          </p:spTgt>
                                        </p:tgtEl>
                                        <p:attrNameLst>
                                          <p:attrName>style.visibility</p:attrName>
                                        </p:attrNameLst>
                                      </p:cBhvr>
                                      <p:to>
                                        <p:strVal val="visible"/>
                                      </p:to>
                                    </p:set>
                                    <p:animEffect transition="in" filter="wipe(up)">
                                      <p:cBhvr>
                                        <p:cTn id="46" dur="500"/>
                                        <p:tgtEl>
                                          <p:spTgt spid="462857">
                                            <p:txEl>
                                              <p:pRg st="0" end="0"/>
                                            </p:txEl>
                                          </p:spTgt>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462857">
                                            <p:txEl>
                                              <p:pRg st="1" end="1"/>
                                            </p:txEl>
                                          </p:spTgt>
                                        </p:tgtEl>
                                        <p:attrNameLst>
                                          <p:attrName>style.visibility</p:attrName>
                                        </p:attrNameLst>
                                      </p:cBhvr>
                                      <p:to>
                                        <p:strVal val="visible"/>
                                      </p:to>
                                    </p:set>
                                    <p:animEffect transition="in" filter="wipe(up)">
                                      <p:cBhvr>
                                        <p:cTn id="50" dur="500"/>
                                        <p:tgtEl>
                                          <p:spTgt spid="462857">
                                            <p:txEl>
                                              <p:pRg st="1" end="1"/>
                                            </p:tx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62857">
                                            <p:txEl>
                                              <p:pRg st="2" end="2"/>
                                            </p:txEl>
                                          </p:spTgt>
                                        </p:tgtEl>
                                        <p:attrNameLst>
                                          <p:attrName>style.visibility</p:attrName>
                                        </p:attrNameLst>
                                      </p:cBhvr>
                                      <p:to>
                                        <p:strVal val="visible"/>
                                      </p:to>
                                    </p:set>
                                    <p:animEffect transition="in" filter="wipe(up)">
                                      <p:cBhvr>
                                        <p:cTn id="53" dur="500"/>
                                        <p:tgtEl>
                                          <p:spTgt spid="4628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0" grpId="0" animBg="1" autoUpdateAnimBg="0"/>
      <p:bldP spid="462851" grpId="0" animBg="1" autoUpdateAnimBg="0"/>
      <p:bldP spid="462852" grpId="0" animBg="1" autoUpdateAnimBg="0"/>
      <p:bldP spid="462853" grpId="0" animBg="1"/>
      <p:bldP spid="462854" grpId="0" animBg="1"/>
      <p:bldP spid="462855" grpId="0" animBg="1"/>
      <p:bldP spid="462856" grpId="0" animBg="1"/>
      <p:bldP spid="462857" grpId="0" build="p" autoUpdateAnimBg="0"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86225"/>
            <a:ext cx="511016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Text Box 2"/>
          <p:cNvSpPr txBox="1">
            <a:spLocks noChangeArrowheads="1"/>
          </p:cNvSpPr>
          <p:nvPr/>
        </p:nvSpPr>
        <p:spPr bwMode="auto">
          <a:xfrm>
            <a:off x="-34925" y="2335213"/>
            <a:ext cx="23971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r">
              <a:buClr>
                <a:srgbClr val="339966"/>
              </a:buClr>
              <a:buSzPct val="80000"/>
              <a:buFont typeface="Monotype Sorts" pitchFamily="2" charset="2"/>
              <a:buNone/>
            </a:pPr>
            <a:endParaRPr lang="en-US" altLang="en-US" sz="900">
              <a:solidFill>
                <a:schemeClr val="bg1"/>
              </a:solidFill>
              <a:latin typeface="Comic Sans MS" panose="030F0702030302020204" pitchFamily="66" charset="0"/>
            </a:endParaRPr>
          </a:p>
          <a:p>
            <a:pPr algn="r">
              <a:buClr>
                <a:srgbClr val="339966"/>
              </a:buClr>
              <a:buSzPct val="80000"/>
              <a:buFont typeface="Monotype Sorts" pitchFamily="2" charset="2"/>
              <a:buNone/>
            </a:pPr>
            <a:r>
              <a:rPr lang="en-US" altLang="en-US" sz="4500">
                <a:solidFill>
                  <a:schemeClr val="bg1"/>
                </a:solidFill>
                <a:latin typeface="Comic Sans MS" panose="030F0702030302020204" pitchFamily="66" charset="0"/>
              </a:rPr>
              <a:t>Wirtgen</a:t>
            </a:r>
          </a:p>
        </p:txBody>
      </p:sp>
      <p:pic>
        <p:nvPicPr>
          <p:cNvPr id="6963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4068763"/>
            <a:ext cx="4389437"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Text Box 5"/>
          <p:cNvSpPr txBox="1">
            <a:spLocks noChangeArrowheads="1"/>
          </p:cNvSpPr>
          <p:nvPr/>
        </p:nvSpPr>
        <p:spPr bwMode="auto">
          <a:xfrm>
            <a:off x="3342346" y="0"/>
            <a:ext cx="22735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buClr>
                <a:srgbClr val="339966"/>
              </a:buClr>
              <a:buSzPct val="80000"/>
              <a:buFont typeface="Monotype Sorts" pitchFamily="2" charset="2"/>
              <a:buNone/>
            </a:pPr>
            <a:r>
              <a:rPr lang="en-US" altLang="en-US" sz="3600" b="1" dirty="0">
                <a:solidFill>
                  <a:schemeClr val="bg1"/>
                </a:solidFill>
                <a:latin typeface="+mn-lt"/>
              </a:rPr>
              <a:t>Equipment</a:t>
            </a:r>
          </a:p>
        </p:txBody>
      </p:sp>
      <p:pic>
        <p:nvPicPr>
          <p:cNvPr id="69638" name="Picture 7" descr="madison county 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122363"/>
            <a:ext cx="398621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APTG"/>
          <p:cNvPicPr/>
          <p:nvPr/>
        </p:nvPicPr>
        <p:blipFill>
          <a:blip r:embed="rId5">
            <a:extLst>
              <a:ext uri="{28A0092B-C50C-407E-A947-70E740481C1C}">
                <a14:useLocalDpi xmlns:a14="http://schemas.microsoft.com/office/drawing/2010/main" val="0"/>
              </a:ext>
            </a:extLst>
          </a:blip>
          <a:srcRect/>
          <a:stretch>
            <a:fillRect/>
          </a:stretch>
        </p:blipFill>
        <p:spPr bwMode="auto">
          <a:xfrm>
            <a:off x="4572000" y="897414"/>
            <a:ext cx="4269740" cy="3204210"/>
          </a:xfrm>
          <a:prstGeom prst="rect">
            <a:avLst/>
          </a:prstGeom>
          <a:noFill/>
          <a:ln>
            <a:noFill/>
          </a:ln>
        </p:spPr>
      </p:pic>
    </p:spTree>
    <p:extLst>
      <p:ext uri="{BB962C8B-B14F-4D97-AF65-F5344CB8AC3E}">
        <p14:creationId xmlns:p14="http://schemas.microsoft.com/office/powerpoint/2010/main" val="1573215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Picture01"/>
          <p:cNvPicPr>
            <a:picLocks noChangeAspect="1" noChangeArrowheads="1"/>
          </p:cNvPicPr>
          <p:nvPr/>
        </p:nvPicPr>
        <p:blipFill>
          <a:blip r:embed="rId3" cstate="print"/>
          <a:srcRect/>
          <a:stretch>
            <a:fillRect/>
          </a:stretch>
        </p:blipFill>
        <p:spPr bwMode="auto">
          <a:xfrm>
            <a:off x="0" y="1635689"/>
            <a:ext cx="9144000" cy="5217762"/>
          </a:xfrm>
          <a:prstGeom prst="rect">
            <a:avLst/>
          </a:prstGeom>
          <a:noFill/>
          <a:ln w="9525">
            <a:noFill/>
            <a:miter lim="800000"/>
            <a:headEnd/>
            <a:tailEnd/>
          </a:ln>
        </p:spPr>
      </p:pic>
      <p:sp>
        <p:nvSpPr>
          <p:cNvPr id="5" name="Rectangle 2"/>
          <p:cNvSpPr>
            <a:spLocks noChangeArrowheads="1"/>
          </p:cNvSpPr>
          <p:nvPr/>
        </p:nvSpPr>
        <p:spPr bwMode="auto">
          <a:xfrm>
            <a:off x="685800" y="685800"/>
            <a:ext cx="7772635" cy="1014435"/>
          </a:xfrm>
          <a:prstGeom prst="rect">
            <a:avLst/>
          </a:prstGeom>
          <a:noFill/>
          <a:ln w="12700">
            <a:noFill/>
            <a:miter lim="800000"/>
            <a:headEnd/>
            <a:tailEnd/>
          </a:ln>
        </p:spPr>
        <p:txBody>
          <a:bodyPr lIns="84010" tIns="42004" rIns="84010" bIns="42004" anchor="ctr"/>
          <a:lstStyle/>
          <a:p>
            <a:pPr algn="ctr"/>
            <a:r>
              <a:rPr lang="en-US" sz="3200" b="1" dirty="0" smtClean="0">
                <a:latin typeface="Calibri" pitchFamily="34" charset="0"/>
              </a:rPr>
              <a:t>In-Place Recycling</a:t>
            </a:r>
            <a:endParaRPr lang="en-US" sz="3200" b="1" dirty="0">
              <a:latin typeface="Calibri" pitchFamily="34" charset="0"/>
            </a:endParaRPr>
          </a:p>
        </p:txBody>
      </p:sp>
      <p:sp>
        <p:nvSpPr>
          <p:cNvPr id="6" name="Rectangle 2"/>
          <p:cNvSpPr txBox="1">
            <a:spLocks noChangeArrowheads="1"/>
          </p:cNvSpPr>
          <p:nvPr/>
        </p:nvSpPr>
        <p:spPr bwMode="auto">
          <a:xfrm>
            <a:off x="0" y="28303"/>
            <a:ext cx="9144000" cy="85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bg1"/>
                </a:solidFill>
                <a:latin typeface="+mn-lt"/>
                <a:ea typeface="+mj-ea"/>
                <a:cs typeface="+mj-cs"/>
              </a:defRPr>
            </a:lvl1pPr>
          </a:lstStyle>
          <a:p>
            <a:pPr fontAlgn="auto">
              <a:spcAft>
                <a:spcPts val="0"/>
              </a:spcAft>
            </a:pPr>
            <a:r>
              <a:rPr lang="en-US" altLang="en-US" sz="3600" smtClean="0"/>
              <a:t>Full-Depth Reclamation</a:t>
            </a:r>
            <a:endParaRPr lang="en-US" altLang="en-US" sz="3600" dirty="0" smtClean="0"/>
          </a:p>
        </p:txBody>
      </p:sp>
    </p:spTree>
    <p:extLst>
      <p:ext uri="{BB962C8B-B14F-4D97-AF65-F5344CB8AC3E}">
        <p14:creationId xmlns:p14="http://schemas.microsoft.com/office/powerpoint/2010/main" val="2680085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838200" y="122238"/>
            <a:ext cx="74676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smtClean="0"/>
              <a:t>What is Foamed Asphalt?</a:t>
            </a:r>
          </a:p>
        </p:txBody>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smtClean="0"/>
              <a:t>Addition of 1-3% water to </a:t>
            </a:r>
            <a:r>
              <a:rPr lang="en-US" altLang="en-US" sz="2800" b="1" smtClean="0">
                <a:solidFill>
                  <a:srgbClr val="FF3300"/>
                </a:solidFill>
              </a:rPr>
              <a:t>hot</a:t>
            </a:r>
            <a:r>
              <a:rPr lang="en-US" altLang="en-US" sz="2800" smtClean="0"/>
              <a:t> asphalt</a:t>
            </a:r>
          </a:p>
          <a:p>
            <a:r>
              <a:rPr lang="en-US" altLang="en-US" sz="2800" smtClean="0"/>
              <a:t>AC expands 15 to 20 times volume</a:t>
            </a:r>
          </a:p>
          <a:p>
            <a:r>
              <a:rPr lang="en-US" altLang="en-US" sz="2800" smtClean="0"/>
              <a:t>“Foamed” AC is mixed with aggregate</a:t>
            </a:r>
          </a:p>
          <a:p>
            <a:r>
              <a:rPr lang="en-US" altLang="en-US" sz="2800" smtClean="0"/>
              <a:t>Base course is processed by traditional methods</a:t>
            </a:r>
          </a:p>
          <a:p>
            <a:r>
              <a:rPr lang="en-US" altLang="en-US" sz="2800" smtClean="0"/>
              <a:t>Lime or Portland cement used to form mortar</a:t>
            </a:r>
          </a:p>
        </p:txBody>
      </p:sp>
    </p:spTree>
    <p:extLst>
      <p:ext uri="{BB962C8B-B14F-4D97-AF65-F5344CB8AC3E}">
        <p14:creationId xmlns:p14="http://schemas.microsoft.com/office/powerpoint/2010/main" val="2978871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foaming illustration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1788"/>
            <a:ext cx="505936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4"/>
          <p:cNvSpPr>
            <a:spLocks noGrp="1" noChangeArrowheads="1"/>
          </p:cNvSpPr>
          <p:nvPr>
            <p:ph type="title"/>
          </p:nvPr>
        </p:nvSpPr>
        <p:spPr bwMode="auto">
          <a:xfrm>
            <a:off x="-30163" y="46038"/>
            <a:ext cx="3840163"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3200" dirty="0" smtClean="0"/>
              <a:t>Foaming and Mixing</a:t>
            </a:r>
          </a:p>
        </p:txBody>
      </p:sp>
      <p:grpSp>
        <p:nvGrpSpPr>
          <p:cNvPr id="71684" name="Group 10"/>
          <p:cNvGrpSpPr>
            <a:grpSpLocks/>
          </p:cNvGrpSpPr>
          <p:nvPr/>
        </p:nvGrpSpPr>
        <p:grpSpPr bwMode="auto">
          <a:xfrm>
            <a:off x="15875" y="3389313"/>
            <a:ext cx="6934200" cy="3514725"/>
            <a:chOff x="58" y="2010"/>
            <a:chExt cx="4368" cy="2214"/>
          </a:xfrm>
        </p:grpSpPr>
        <p:pic>
          <p:nvPicPr>
            <p:cNvPr id="716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 y="2010"/>
              <a:ext cx="4368" cy="2214"/>
            </a:xfrm>
            <a:prstGeom prst="rect">
              <a:avLst/>
            </a:prstGeom>
            <a:noFill/>
            <a:ln>
              <a:noFill/>
            </a:ln>
            <a:effectLst/>
            <a:extLst>
              <a:ext uri="{909E8E84-426E-40DD-AFC4-6F175D3DCCD1}">
                <a14:hiddenFill xmlns:a14="http://schemas.microsoft.com/office/drawing/2010/main">
                  <a:gradFill rotWithShape="0">
                    <a:gsLst>
                      <a:gs pos="0">
                        <a:srgbClr val="00FFFF"/>
                      </a:gs>
                      <a:gs pos="100000">
                        <a:schemeClr val="accent2"/>
                      </a:gs>
                    </a:gsLst>
                    <a:lin ang="0" scaled="1"/>
                  </a:gra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4789" name="Text Box 5"/>
            <p:cNvSpPr txBox="1">
              <a:spLocks noChangeArrowheads="1"/>
            </p:cNvSpPr>
            <p:nvPr/>
          </p:nvSpPr>
          <p:spPr bwMode="auto">
            <a:xfrm>
              <a:off x="422" y="2087"/>
              <a:ext cx="11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sz="1800">
                  <a:solidFill>
                    <a:schemeClr val="bg1"/>
                  </a:solidFill>
                  <a:effectLst>
                    <a:outerShdw blurRad="38100" dist="38100" dir="2700000" algn="tl">
                      <a:srgbClr val="C0C0C0"/>
                    </a:outerShdw>
                  </a:effectLst>
                </a:rPr>
                <a:t>Foamed asphalt</a:t>
              </a:r>
            </a:p>
          </p:txBody>
        </p:sp>
        <p:sp>
          <p:nvSpPr>
            <p:cNvPr id="374790" name="Text Box 6"/>
            <p:cNvSpPr txBox="1">
              <a:spLocks noChangeArrowheads="1"/>
            </p:cNvSpPr>
            <p:nvPr/>
          </p:nvSpPr>
          <p:spPr bwMode="auto">
            <a:xfrm>
              <a:off x="3216" y="3820"/>
              <a:ext cx="11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en-US" sz="1800">
                  <a:solidFill>
                    <a:schemeClr val="bg1"/>
                  </a:solidFill>
                  <a:effectLst>
                    <a:outerShdw blurRad="38100" dist="38100" dir="2700000" algn="tl">
                      <a:srgbClr val="C0C0C0"/>
                    </a:outerShdw>
                  </a:effectLst>
                </a:rPr>
                <a:t>Water for compaction</a:t>
              </a:r>
            </a:p>
          </p:txBody>
        </p:sp>
        <p:sp>
          <p:nvSpPr>
            <p:cNvPr id="71689" name="Line 7"/>
            <p:cNvSpPr>
              <a:spLocks noChangeShapeType="1"/>
            </p:cNvSpPr>
            <p:nvPr/>
          </p:nvSpPr>
          <p:spPr bwMode="auto">
            <a:xfrm>
              <a:off x="1632" y="2208"/>
              <a:ext cx="1056" cy="9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0" name="Line 8"/>
            <p:cNvSpPr>
              <a:spLocks noChangeShapeType="1"/>
            </p:cNvSpPr>
            <p:nvPr/>
          </p:nvSpPr>
          <p:spPr bwMode="auto">
            <a:xfrm flipH="1" flipV="1">
              <a:off x="3024" y="2400"/>
              <a:ext cx="384" cy="148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685" name="Text Box 9"/>
          <p:cNvSpPr txBox="1">
            <a:spLocks noChangeArrowheads="1"/>
          </p:cNvSpPr>
          <p:nvPr/>
        </p:nvSpPr>
        <p:spPr bwMode="auto">
          <a:xfrm>
            <a:off x="4316413" y="593725"/>
            <a:ext cx="1444625" cy="2746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1200" i="1">
                <a:solidFill>
                  <a:schemeClr val="bg1"/>
                </a:solidFill>
              </a:rPr>
              <a:t>Courtesy:  Wirtgen</a:t>
            </a:r>
          </a:p>
        </p:txBody>
      </p:sp>
    </p:spTree>
    <p:extLst>
      <p:ext uri="{BB962C8B-B14F-4D97-AF65-F5344CB8AC3E}">
        <p14:creationId xmlns:p14="http://schemas.microsoft.com/office/powerpoint/2010/main" val="2894383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r>
              <a:rPr lang="en-US" altLang="en-US" sz="3600" dirty="0" smtClean="0"/>
              <a:t>Foamed Asphalt</a:t>
            </a:r>
          </a:p>
        </p:txBody>
      </p:sp>
      <p:sp>
        <p:nvSpPr>
          <p:cNvPr id="72707" name="Text Box 5"/>
          <p:cNvSpPr txBox="1">
            <a:spLocks noChangeArrowheads="1"/>
          </p:cNvSpPr>
          <p:nvPr/>
        </p:nvSpPr>
        <p:spPr bwMode="auto">
          <a:xfrm>
            <a:off x="3017838" y="5699125"/>
            <a:ext cx="3154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1600" i="1"/>
              <a:t>Courtesy:  Michael Smith, FHWA</a:t>
            </a:r>
          </a:p>
        </p:txBody>
      </p:sp>
      <p:pic>
        <p:nvPicPr>
          <p:cNvPr id="375814" name="Bucket of Foamed Asphalt.m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920875" y="1492250"/>
            <a:ext cx="5151438" cy="35131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735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58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5814"/>
                                        </p:tgtEl>
                                      </p:cBhvr>
                                    </p:cmd>
                                  </p:childTnLst>
                                </p:cTn>
                              </p:par>
                            </p:childTnLst>
                          </p:cTn>
                        </p:par>
                      </p:childTnLst>
                    </p:cTn>
                  </p:par>
                </p:childTnLst>
              </p:cTn>
              <p:nextCondLst>
                <p:cond evt="onClick" delay="0">
                  <p:tgtEl>
                    <p:spTgt spid="37581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7581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0" y="64168"/>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smtClean="0"/>
              <a:t>Foamed Asphalt</a:t>
            </a:r>
          </a:p>
        </p:txBody>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en-US" sz="2800" smtClean="0"/>
              <a:t>Combines with fines</a:t>
            </a:r>
          </a:p>
          <a:p>
            <a:pPr lvl="1">
              <a:lnSpc>
                <a:spcPct val="90000"/>
              </a:lnSpc>
            </a:pPr>
            <a:r>
              <a:rPr lang="en-US" altLang="en-US" sz="2400" smtClean="0"/>
              <a:t>Forms a mortar/paste</a:t>
            </a:r>
          </a:p>
          <a:p>
            <a:pPr lvl="1">
              <a:lnSpc>
                <a:spcPct val="90000"/>
              </a:lnSpc>
            </a:pPr>
            <a:r>
              <a:rPr lang="en-US" altLang="en-US" sz="2400" smtClean="0"/>
              <a:t>Requires</a:t>
            </a:r>
          </a:p>
          <a:p>
            <a:pPr lvl="2">
              <a:lnSpc>
                <a:spcPct val="90000"/>
              </a:lnSpc>
            </a:pPr>
            <a:r>
              <a:rPr lang="en-US" altLang="en-US" sz="2000" smtClean="0"/>
              <a:t>at least 5% P-200 material, </a:t>
            </a:r>
          </a:p>
          <a:p>
            <a:pPr lvl="2">
              <a:lnSpc>
                <a:spcPct val="90000"/>
              </a:lnSpc>
            </a:pPr>
            <a:r>
              <a:rPr lang="en-US" altLang="en-US" sz="2000" smtClean="0"/>
              <a:t>maximum 20% P-200</a:t>
            </a:r>
          </a:p>
          <a:p>
            <a:pPr>
              <a:lnSpc>
                <a:spcPct val="90000"/>
              </a:lnSpc>
            </a:pPr>
            <a:r>
              <a:rPr lang="en-US" altLang="en-US" sz="2800" smtClean="0"/>
              <a:t>Principle advantages:</a:t>
            </a:r>
          </a:p>
          <a:p>
            <a:pPr lvl="1">
              <a:lnSpc>
                <a:spcPct val="90000"/>
              </a:lnSpc>
            </a:pPr>
            <a:r>
              <a:rPr lang="en-US" altLang="en-US" sz="2400" smtClean="0"/>
              <a:t>Workable under a wide range of weather conditions</a:t>
            </a:r>
          </a:p>
          <a:p>
            <a:pPr lvl="1">
              <a:lnSpc>
                <a:spcPct val="90000"/>
              </a:lnSpc>
            </a:pPr>
            <a:r>
              <a:rPr lang="en-US" altLang="en-US" sz="2400" smtClean="0"/>
              <a:t>No curing time requirement after compaction</a:t>
            </a:r>
          </a:p>
        </p:txBody>
      </p:sp>
    </p:spTree>
    <p:extLst>
      <p:ext uri="{BB962C8B-B14F-4D97-AF65-F5344CB8AC3E}">
        <p14:creationId xmlns:p14="http://schemas.microsoft.com/office/powerpoint/2010/main" val="2402057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veland AP 19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30" y="1481328"/>
            <a:ext cx="7216140" cy="4157472"/>
          </a:xfrm>
          <a:prstGeom prst="rect">
            <a:avLst/>
          </a:prstGeom>
        </p:spPr>
      </p:pic>
      <p:sp>
        <p:nvSpPr>
          <p:cNvPr id="5" name="Rectangle 2"/>
          <p:cNvSpPr txBox="1">
            <a:spLocks noChangeArrowheads="1"/>
          </p:cNvSpPr>
          <p:nvPr/>
        </p:nvSpPr>
        <p:spPr bwMode="auto">
          <a:xfrm>
            <a:off x="0" y="-152400"/>
            <a:ext cx="91440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bg1"/>
                </a:solidFill>
                <a:latin typeface="Calibri" pitchFamily="34" charset="0"/>
                <a:ea typeface="+mj-ea"/>
                <a:cs typeface="+mj-cs"/>
              </a:rPr>
              <a:t>Cleveland Hopkins</a:t>
            </a:r>
            <a:endParaRPr kumimoji="0" lang="en-US" sz="4000" b="1" i="0" u="none" strike="noStrike" kern="0" cap="none" spc="0" normalizeH="0" baseline="0" noProof="0" dirty="0" smtClean="0">
              <a:ln>
                <a:noFill/>
              </a:ln>
              <a:solidFill>
                <a:schemeClr val="bg1"/>
              </a:solidFill>
              <a:effectLst>
                <a:outerShdw blurRad="38100" dist="38100" dir="2700000" algn="tl">
                  <a:srgbClr val="010199"/>
                </a:outerShdw>
              </a:effectLst>
              <a:uLnTx/>
              <a:uFillTx/>
              <a:latin typeface="Calibri" pitchFamily="34" charset="0"/>
              <a:ea typeface="+mj-ea"/>
              <a:cs typeface="+mj-cs"/>
            </a:endParaRPr>
          </a:p>
        </p:txBody>
      </p:sp>
      <p:sp>
        <p:nvSpPr>
          <p:cNvPr id="7" name="Rectangle 2"/>
          <p:cNvSpPr txBox="1">
            <a:spLocks noChangeArrowheads="1"/>
          </p:cNvSpPr>
          <p:nvPr/>
        </p:nvSpPr>
        <p:spPr bwMode="auto">
          <a:xfrm>
            <a:off x="0" y="5486400"/>
            <a:ext cx="91440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latin typeface="Calibri" pitchFamily="34" charset="0"/>
                <a:ea typeface="+mj-ea"/>
                <a:cs typeface="+mj-cs"/>
              </a:rPr>
              <a:t>1935 “Allway” Landing Mat </a:t>
            </a:r>
            <a:br>
              <a:rPr lang="en-US" sz="2800" b="1" kern="0" dirty="0" smtClean="0">
                <a:latin typeface="Calibri" pitchFamily="34" charset="0"/>
                <a:ea typeface="+mj-ea"/>
                <a:cs typeface="+mj-cs"/>
              </a:rPr>
            </a:br>
            <a:r>
              <a:rPr lang="en-US" sz="2800" b="1" kern="0" dirty="0" smtClean="0">
                <a:latin typeface="Calibri" pitchFamily="34" charset="0"/>
                <a:ea typeface="+mj-ea"/>
                <a:cs typeface="+mj-cs"/>
              </a:rPr>
              <a:t>2000 ft square</a:t>
            </a:r>
          </a:p>
        </p:txBody>
      </p:sp>
    </p:spTree>
    <p:extLst>
      <p:ext uri="{BB962C8B-B14F-4D97-AF65-F5344CB8AC3E}">
        <p14:creationId xmlns:p14="http://schemas.microsoft.com/office/powerpoint/2010/main" val="2029222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64168"/>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smtClean="0"/>
              <a:t>Mobile Cold Recycling Plant</a:t>
            </a:r>
          </a:p>
        </p:txBody>
      </p:sp>
      <p:pic>
        <p:nvPicPr>
          <p:cNvPr id="75779" name="Picture 3" descr="KMA 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8686800" cy="43434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261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38200" y="-152400"/>
            <a:ext cx="7467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0"/>
              </a:spcBef>
              <a:buFontTx/>
              <a:buNone/>
            </a:pPr>
            <a:r>
              <a:rPr lang="en-US" altLang="en-US" sz="3600" b="1">
                <a:solidFill>
                  <a:schemeClr val="bg1"/>
                </a:solidFill>
                <a:latin typeface="+mn-lt"/>
              </a:rPr>
              <a:t>Foamed Asphalt</a:t>
            </a:r>
          </a:p>
        </p:txBody>
      </p:sp>
      <p:pic>
        <p:nvPicPr>
          <p:cNvPr id="3" name="FHWA Clumping of Material in H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2200" y="2362200"/>
            <a:ext cx="4135120" cy="2819400"/>
          </a:xfrm>
          <a:prstGeom prst="rect">
            <a:avLst/>
          </a:prstGeom>
        </p:spPr>
      </p:pic>
    </p:spTree>
    <p:extLst>
      <p:ext uri="{BB962C8B-B14F-4D97-AF65-F5344CB8AC3E}">
        <p14:creationId xmlns:p14="http://schemas.microsoft.com/office/powerpoint/2010/main" val="3090483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38200" y="-152400"/>
            <a:ext cx="7467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0"/>
              </a:spcBef>
              <a:buFontTx/>
              <a:buNone/>
            </a:pPr>
            <a:r>
              <a:rPr lang="en-US" altLang="en-US" sz="3600" b="1">
                <a:solidFill>
                  <a:schemeClr val="bg1"/>
                </a:solidFill>
                <a:latin typeface="+mn-lt"/>
              </a:rPr>
              <a:t>Foamed Asphalt</a:t>
            </a:r>
          </a:p>
        </p:txBody>
      </p:sp>
      <p:pic>
        <p:nvPicPr>
          <p:cNvPr id="2" name="Surface before Seal Co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1700645"/>
            <a:ext cx="5105400" cy="3480955"/>
          </a:xfrm>
          <a:prstGeom prst="rect">
            <a:avLst/>
          </a:prstGeom>
        </p:spPr>
      </p:pic>
    </p:spTree>
    <p:extLst>
      <p:ext uri="{BB962C8B-B14F-4D97-AF65-F5344CB8AC3E}">
        <p14:creationId xmlns:p14="http://schemas.microsoft.com/office/powerpoint/2010/main" val="3924177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0" y="140368"/>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smtClean="0"/>
              <a:t>Finished Surface</a:t>
            </a:r>
          </a:p>
        </p:txBody>
      </p:sp>
      <p:pic>
        <p:nvPicPr>
          <p:cNvPr id="76803" name="Picture 3" descr="surface 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667000"/>
            <a:ext cx="5334000" cy="40005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4" descr="Nuke t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876800" cy="36576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43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0" y="140368"/>
            <a:ext cx="9144000" cy="85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smtClean="0"/>
              <a:t>Finished Surface</a:t>
            </a:r>
          </a:p>
        </p:txBody>
      </p:sp>
      <p:pic>
        <p:nvPicPr>
          <p:cNvPr id="6" name="Picture 5" descr="CAPTG"/>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14500"/>
            <a:ext cx="5257800" cy="3429000"/>
          </a:xfrm>
          <a:prstGeom prst="rect">
            <a:avLst/>
          </a:prstGeom>
          <a:noFill/>
          <a:ln>
            <a:noFill/>
          </a:ln>
        </p:spPr>
      </p:pic>
    </p:spTree>
    <p:extLst>
      <p:ext uri="{BB962C8B-B14F-4D97-AF65-F5344CB8AC3E}">
        <p14:creationId xmlns:p14="http://schemas.microsoft.com/office/powerpoint/2010/main" val="895711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3880856"/>
          </a:xfrm>
          <a:prstGeom prst="rect">
            <a:avLst/>
          </a:prstGeom>
        </p:spPr>
      </p:pic>
      <p:sp>
        <p:nvSpPr>
          <p:cNvPr id="4" name="Rectangle 3"/>
          <p:cNvSpPr/>
          <p:nvPr/>
        </p:nvSpPr>
        <p:spPr>
          <a:xfrm>
            <a:off x="3048000" y="44116"/>
            <a:ext cx="2830903" cy="707886"/>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000" b="1" i="1" dirty="0">
                <a:ln w="11430"/>
                <a:solidFill>
                  <a:schemeClr val="bg1"/>
                </a:solidFill>
                <a:effectLst>
                  <a:outerShdw blurRad="80000" dist="40000" dir="5040000" algn="tl">
                    <a:srgbClr val="000000">
                      <a:alpha val="30000"/>
                    </a:srgbClr>
                  </a:outerShdw>
                </a:effectLst>
                <a:latin typeface="+mn-lt"/>
              </a:rPr>
              <a:t>Thank You !!</a:t>
            </a:r>
          </a:p>
        </p:txBody>
      </p:sp>
      <p:sp>
        <p:nvSpPr>
          <p:cNvPr id="5" name="TextBox 5"/>
          <p:cNvSpPr txBox="1">
            <a:spLocks noChangeArrowheads="1"/>
          </p:cNvSpPr>
          <p:nvPr/>
        </p:nvSpPr>
        <p:spPr bwMode="auto">
          <a:xfrm>
            <a:off x="609600" y="5224045"/>
            <a:ext cx="3657600" cy="1200329"/>
          </a:xfrm>
          <a:prstGeom prst="rect">
            <a:avLst/>
          </a:prstGeom>
          <a:noFill/>
          <a:ln w="9525">
            <a:noFill/>
            <a:miter lim="800000"/>
            <a:headEnd/>
            <a:tailEnd/>
          </a:ln>
        </p:spPr>
        <p:txBody>
          <a:bodyPr wrap="square">
            <a:spAutoFit/>
          </a:bodyPr>
          <a:lstStyle/>
          <a:p>
            <a:pPr algn="ctr"/>
            <a:r>
              <a:rPr lang="en-US" sz="1800" b="1" i="1" dirty="0" smtClean="0">
                <a:latin typeface="Calibri" pitchFamily="34" charset="0"/>
                <a:cs typeface="Calibri" pitchFamily="34" charset="0"/>
              </a:rPr>
              <a:t>H Wayne Jones, </a:t>
            </a:r>
            <a:r>
              <a:rPr lang="en-US" sz="1800" b="1" i="1" dirty="0">
                <a:latin typeface="Calibri" pitchFamily="34" charset="0"/>
                <a:cs typeface="Calibri" pitchFamily="34" charset="0"/>
              </a:rPr>
              <a:t>P.E.</a:t>
            </a:r>
          </a:p>
          <a:p>
            <a:pPr algn="ctr"/>
            <a:r>
              <a:rPr lang="en-US" sz="1800" b="1" i="1" dirty="0" smtClean="0">
                <a:latin typeface="Calibri" pitchFamily="34" charset="0"/>
                <a:cs typeface="Calibri" pitchFamily="34" charset="0"/>
              </a:rPr>
              <a:t>Senior Regional </a:t>
            </a:r>
            <a:r>
              <a:rPr lang="en-US" sz="1800" b="1" i="1" dirty="0">
                <a:latin typeface="Calibri" pitchFamily="34" charset="0"/>
                <a:cs typeface="Calibri" pitchFamily="34" charset="0"/>
              </a:rPr>
              <a:t>Engineer</a:t>
            </a:r>
          </a:p>
          <a:p>
            <a:pPr algn="ctr"/>
            <a:r>
              <a:rPr lang="en-US" sz="1800" b="1" i="1" dirty="0">
                <a:latin typeface="Calibri" pitchFamily="34" charset="0"/>
                <a:cs typeface="Calibri" pitchFamily="34" charset="0"/>
              </a:rPr>
              <a:t>Asphalt Institute</a:t>
            </a:r>
          </a:p>
          <a:p>
            <a:pPr algn="ctr"/>
            <a:r>
              <a:rPr lang="en-US" sz="1800" b="1" i="1" dirty="0" smtClean="0">
                <a:latin typeface="Calibri" pitchFamily="34" charset="0"/>
                <a:cs typeface="Calibri" pitchFamily="34" charset="0"/>
              </a:rPr>
              <a:t>wjones@asphaltinstitute.org</a:t>
            </a:r>
            <a:endParaRPr lang="en-US" sz="1800" b="1" i="1" dirty="0">
              <a:latin typeface="Calibri" pitchFamily="34" charset="0"/>
              <a:cs typeface="Calibri" pitchFamily="34" charset="0"/>
            </a:endParaRPr>
          </a:p>
        </p:txBody>
      </p:sp>
      <p:sp>
        <p:nvSpPr>
          <p:cNvPr id="6" name="TextBox 5"/>
          <p:cNvSpPr txBox="1">
            <a:spLocks noChangeArrowheads="1"/>
          </p:cNvSpPr>
          <p:nvPr/>
        </p:nvSpPr>
        <p:spPr bwMode="auto">
          <a:xfrm>
            <a:off x="4800600" y="5562600"/>
            <a:ext cx="3657600" cy="523220"/>
          </a:xfrm>
          <a:prstGeom prst="rect">
            <a:avLst/>
          </a:prstGeom>
          <a:noFill/>
          <a:ln w="9525">
            <a:noFill/>
            <a:miter lim="800000"/>
            <a:headEnd/>
            <a:tailEnd/>
          </a:ln>
        </p:spPr>
        <p:txBody>
          <a:bodyPr wrap="square">
            <a:spAutoFit/>
          </a:bodyPr>
          <a:lstStyle/>
          <a:p>
            <a:pPr algn="ctr"/>
            <a:r>
              <a:rPr lang="en-US" sz="2800" b="1" i="1" dirty="0" smtClean="0">
                <a:latin typeface="Calibri" pitchFamily="34" charset="0"/>
                <a:cs typeface="Calibri" pitchFamily="34" charset="0"/>
              </a:rPr>
              <a:t>Asphalt Institute.org</a:t>
            </a:r>
            <a:endParaRPr lang="en-US" sz="2800" b="1" i="1" dirty="0">
              <a:latin typeface="Calibri" pitchFamily="34" charset="0"/>
              <a:cs typeface="Calibri" pitchFamily="34" charset="0"/>
            </a:endParaRPr>
          </a:p>
        </p:txBody>
      </p:sp>
    </p:spTree>
    <p:extLst>
      <p:ext uri="{BB962C8B-B14F-4D97-AF65-F5344CB8AC3E}">
        <p14:creationId xmlns:p14="http://schemas.microsoft.com/office/powerpoint/2010/main" val="2531683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15000"/>
            <a:ext cx="1214438" cy="1117600"/>
          </a:xfrm>
          <a:prstGeom prst="rect">
            <a:avLst/>
          </a:prstGeom>
          <a:noFill/>
          <a:ln w="9525">
            <a:noFill/>
            <a:miter lim="800000"/>
            <a:headEnd/>
            <a:tailEnd/>
          </a:ln>
        </p:spPr>
      </p:pic>
      <p:sp>
        <p:nvSpPr>
          <p:cNvPr id="5" name="Rectangle 4"/>
          <p:cNvSpPr/>
          <p:nvPr/>
        </p:nvSpPr>
        <p:spPr>
          <a:xfrm>
            <a:off x="914400" y="1066800"/>
            <a:ext cx="7391400" cy="6001643"/>
          </a:xfrm>
          <a:prstGeom prst="rect">
            <a:avLst/>
          </a:prstGeom>
        </p:spPr>
        <p:txBody>
          <a:bodyPr wrap="square">
            <a:spAutoFit/>
          </a:bodyPr>
          <a:lstStyle/>
          <a:p>
            <a:pPr algn="ctr"/>
            <a:r>
              <a:rPr lang="en-US" sz="2800" b="1" dirty="0" smtClean="0">
                <a:latin typeface="Calibri" pitchFamily="34" charset="0"/>
                <a:cs typeface="Calibri" pitchFamily="34" charset="0"/>
              </a:rPr>
              <a:t>Covers:</a:t>
            </a:r>
            <a:endParaRPr lang="en-US" sz="2800" b="1" dirty="0">
              <a:latin typeface="Calibri" pitchFamily="34" charset="0"/>
              <a:cs typeface="Calibri" pitchFamily="34" charset="0"/>
            </a:endParaRPr>
          </a:p>
          <a:p>
            <a:pPr algn="ctr"/>
            <a:r>
              <a:rPr lang="en-US" sz="2800" b="1" dirty="0" smtClean="0">
                <a:latin typeface="Calibri" pitchFamily="34" charset="0"/>
                <a:cs typeface="Calibri" pitchFamily="34" charset="0"/>
              </a:rPr>
              <a:t>Asphalt Pavement Design,</a:t>
            </a:r>
            <a:br>
              <a:rPr lang="en-US" sz="2800" b="1" dirty="0" smtClean="0">
                <a:latin typeface="Calibri" pitchFamily="34" charset="0"/>
                <a:cs typeface="Calibri" pitchFamily="34" charset="0"/>
              </a:rPr>
            </a:br>
            <a:r>
              <a:rPr lang="en-US" sz="2800" b="1" dirty="0" smtClean="0">
                <a:latin typeface="Calibri" pitchFamily="34" charset="0"/>
                <a:cs typeface="Calibri" pitchFamily="34" charset="0"/>
              </a:rPr>
              <a:t> Construction, and Maintenance</a:t>
            </a:r>
            <a:br>
              <a:rPr lang="en-US" sz="2800" b="1" dirty="0" smtClean="0">
                <a:latin typeface="Calibri" pitchFamily="34" charset="0"/>
                <a:cs typeface="Calibri" pitchFamily="34" charset="0"/>
              </a:rPr>
            </a:br>
            <a:r>
              <a:rPr lang="en-US" sz="2000" b="1" dirty="0">
                <a:latin typeface="Calibri" pitchFamily="34" charset="0"/>
                <a:cs typeface="Calibri" pitchFamily="34" charset="0"/>
              </a:rPr>
              <a:t>(</a:t>
            </a:r>
            <a:r>
              <a:rPr lang="en-US" sz="2000" b="1" dirty="0" smtClean="0">
                <a:latin typeface="Calibri" pitchFamily="34" charset="0"/>
                <a:cs typeface="Calibri" pitchFamily="34" charset="0"/>
              </a:rPr>
              <a:t>22 </a:t>
            </a:r>
            <a:r>
              <a:rPr lang="en-US" sz="2000" b="1" dirty="0">
                <a:latin typeface="Calibri" pitchFamily="34" charset="0"/>
                <a:cs typeface="Calibri" pitchFamily="34" charset="0"/>
              </a:rPr>
              <a:t>PDH Credits</a:t>
            </a:r>
            <a:r>
              <a:rPr lang="en-US" sz="2000" b="1" dirty="0" smtClean="0">
                <a:latin typeface="Calibri" pitchFamily="34" charset="0"/>
                <a:cs typeface="Calibri" pitchFamily="34" charset="0"/>
              </a:rPr>
              <a:t>)</a:t>
            </a:r>
            <a:br>
              <a:rPr lang="en-US" sz="2000" b="1" dirty="0" smtClean="0">
                <a:latin typeface="Calibri" pitchFamily="34" charset="0"/>
                <a:cs typeface="Calibri" pitchFamily="34" charset="0"/>
              </a:rPr>
            </a:br>
            <a:r>
              <a:rPr lang="en-US" sz="2800" b="1" dirty="0" smtClean="0">
                <a:latin typeface="Calibri" pitchFamily="34" charset="0"/>
                <a:cs typeface="Calibri" pitchFamily="34" charset="0"/>
              </a:rPr>
              <a:t/>
            </a:r>
            <a:br>
              <a:rPr lang="en-US" sz="2800" b="1" dirty="0" smtClean="0">
                <a:latin typeface="Calibri" pitchFamily="34" charset="0"/>
                <a:cs typeface="Calibri" pitchFamily="34" charset="0"/>
              </a:rPr>
            </a:br>
            <a:r>
              <a:rPr lang="en-US" sz="2800" b="1" dirty="0" smtClean="0">
                <a:latin typeface="Calibri" pitchFamily="34" charset="0"/>
                <a:cs typeface="Calibri" pitchFamily="34" charset="0"/>
              </a:rPr>
              <a:t>Sponsored by the</a:t>
            </a:r>
            <a:br>
              <a:rPr lang="en-US" sz="2800" b="1" dirty="0" smtClean="0">
                <a:latin typeface="Calibri" pitchFamily="34" charset="0"/>
                <a:cs typeface="Calibri" pitchFamily="34" charset="0"/>
              </a:rPr>
            </a:br>
            <a:r>
              <a:rPr lang="en-US" sz="2800" b="1" dirty="0" smtClean="0">
                <a:latin typeface="Calibri" pitchFamily="34" charset="0"/>
                <a:cs typeface="Calibri" pitchFamily="34" charset="0"/>
              </a:rPr>
              <a:t>FEDERAL AVIATION ADMINISTRATION</a:t>
            </a:r>
            <a:br>
              <a:rPr lang="en-US" sz="2800" b="1" dirty="0" smtClean="0">
                <a:latin typeface="Calibri" pitchFamily="34" charset="0"/>
                <a:cs typeface="Calibri" pitchFamily="34" charset="0"/>
              </a:rPr>
            </a:br>
            <a:r>
              <a:rPr lang="en-US" sz="2800" b="1" dirty="0" smtClean="0">
                <a:latin typeface="Calibri" pitchFamily="34" charset="0"/>
                <a:cs typeface="Calibri" pitchFamily="34" charset="0"/>
              </a:rPr>
              <a:t>&amp;</a:t>
            </a:r>
          </a:p>
          <a:p>
            <a:pPr algn="ctr"/>
            <a:r>
              <a:rPr lang="en-US" sz="2800" b="1" dirty="0" smtClean="0">
                <a:latin typeface="Calibri" pitchFamily="34" charset="0"/>
                <a:cs typeface="Calibri" pitchFamily="34" charset="0"/>
              </a:rPr>
              <a:t>ASPHALT INSTITUTE </a:t>
            </a:r>
          </a:p>
          <a:p>
            <a:pPr algn="ctr"/>
            <a:endParaRPr lang="en-US" sz="2800" b="1" dirty="0" smtClean="0">
              <a:effectLst>
                <a:outerShdw blurRad="38100" dist="38100" dir="2700000" algn="tl">
                  <a:srgbClr val="000000">
                    <a:alpha val="43137"/>
                  </a:srgbClr>
                </a:outerShdw>
              </a:effectLst>
              <a:latin typeface="Calibri" pitchFamily="34" charset="0"/>
              <a:cs typeface="Calibri" pitchFamily="34" charset="0"/>
            </a:endParaRPr>
          </a:p>
          <a:p>
            <a:pPr algn="ctr"/>
            <a:r>
              <a:rPr lang="en-US" sz="2800" b="1" dirty="0" smtClean="0">
                <a:effectLst>
                  <a:outerShdw blurRad="38100" dist="38100" dir="2700000" algn="tl">
                    <a:srgbClr val="000000">
                      <a:alpha val="43137"/>
                    </a:srgbClr>
                  </a:outerShdw>
                </a:effectLst>
                <a:latin typeface="Calibri" pitchFamily="34" charset="0"/>
                <a:cs typeface="Calibri" pitchFamily="34" charset="0"/>
              </a:rPr>
              <a:t>November 14-16</a:t>
            </a:r>
            <a:r>
              <a:rPr lang="en-US" sz="2800" b="1" dirty="0">
                <a:effectLst>
                  <a:outerShdw blurRad="38100" dist="38100" dir="2700000" algn="tl">
                    <a:srgbClr val="000000">
                      <a:alpha val="43137"/>
                    </a:srgbClr>
                  </a:outerShdw>
                </a:effectLst>
                <a:latin typeface="Calibri" pitchFamily="34" charset="0"/>
                <a:cs typeface="Calibri" pitchFamily="34" charset="0"/>
              </a:rPr>
              <a:t>, </a:t>
            </a:r>
            <a:r>
              <a:rPr lang="en-US" sz="2800" b="1" dirty="0" smtClean="0">
                <a:effectLst>
                  <a:outerShdw blurRad="38100" dist="38100" dir="2700000" algn="tl">
                    <a:srgbClr val="000000">
                      <a:alpha val="43137"/>
                    </a:srgbClr>
                  </a:outerShdw>
                </a:effectLst>
                <a:latin typeface="Calibri" pitchFamily="34" charset="0"/>
                <a:cs typeface="Calibri" pitchFamily="34" charset="0"/>
              </a:rPr>
              <a:t>2017</a:t>
            </a:r>
            <a:r>
              <a:rPr lang="en-US" sz="2800" b="1" dirty="0">
                <a:effectLst>
                  <a:outerShdw blurRad="38100" dist="38100" dir="2700000" algn="tl">
                    <a:srgbClr val="000000">
                      <a:alpha val="43137"/>
                    </a:srgbClr>
                  </a:outerShdw>
                </a:effectLst>
                <a:latin typeface="Calibri" pitchFamily="34" charset="0"/>
                <a:cs typeface="Calibri" pitchFamily="34" charset="0"/>
              </a:rPr>
              <a:t> </a:t>
            </a:r>
            <a:br>
              <a:rPr lang="en-US" sz="2800" b="1" dirty="0">
                <a:effectLst>
                  <a:outerShdw blurRad="38100" dist="38100" dir="2700000" algn="tl">
                    <a:srgbClr val="000000">
                      <a:alpha val="43137"/>
                    </a:srgbClr>
                  </a:outerShdw>
                </a:effectLst>
                <a:latin typeface="Calibri" pitchFamily="34" charset="0"/>
                <a:cs typeface="Calibri" pitchFamily="34" charset="0"/>
              </a:rPr>
            </a:br>
            <a:r>
              <a:rPr lang="en-US" sz="2800" b="1" dirty="0">
                <a:effectLst>
                  <a:outerShdw blurRad="38100" dist="38100" dir="2700000" algn="tl">
                    <a:srgbClr val="000000">
                      <a:alpha val="43137"/>
                    </a:srgbClr>
                  </a:outerShdw>
                </a:effectLst>
                <a:latin typeface="Calibri" pitchFamily="34" charset="0"/>
                <a:cs typeface="Calibri" pitchFamily="34" charset="0"/>
              </a:rPr>
              <a:t>Baltimore, </a:t>
            </a:r>
            <a:r>
              <a:rPr lang="en-US" sz="2800" b="1" dirty="0" smtClean="0">
                <a:effectLst>
                  <a:outerShdw blurRad="38100" dist="38100" dir="2700000" algn="tl">
                    <a:srgbClr val="000000">
                      <a:alpha val="43137"/>
                    </a:srgbClr>
                  </a:outerShdw>
                </a:effectLst>
                <a:latin typeface="Calibri" pitchFamily="34" charset="0"/>
                <a:cs typeface="Calibri" pitchFamily="34" charset="0"/>
              </a:rPr>
              <a:t>Maryland</a:t>
            </a:r>
          </a:p>
          <a:p>
            <a:pPr algn="ctr"/>
            <a:r>
              <a:rPr lang="en-US" sz="2000" b="1" dirty="0" smtClean="0">
                <a:latin typeface="Calibri" pitchFamily="34" charset="0"/>
                <a:cs typeface="Calibri" pitchFamily="34" charset="0"/>
              </a:rPr>
              <a:t>www.AsphaltInstitute.org</a:t>
            </a:r>
            <a:r>
              <a:rPr lang="en-US" sz="2800" b="1" dirty="0" smtClean="0">
                <a:latin typeface="Calibri" pitchFamily="34" charset="0"/>
                <a:cs typeface="Calibri" pitchFamily="34" charset="0"/>
              </a:rPr>
              <a:t/>
            </a:r>
            <a:br>
              <a:rPr lang="en-US" sz="2800" b="1" dirty="0" smtClean="0">
                <a:latin typeface="Calibri" pitchFamily="34" charset="0"/>
                <a:cs typeface="Calibri" pitchFamily="34" charset="0"/>
              </a:rPr>
            </a:br>
            <a:endParaRPr lang="en-US" sz="2800" b="1" dirty="0">
              <a:latin typeface="Calibri" pitchFamily="34" charset="0"/>
              <a:cs typeface="Calibri" pitchFamily="34" charset="0"/>
            </a:endParaRPr>
          </a:p>
        </p:txBody>
      </p:sp>
      <p:sp>
        <p:nvSpPr>
          <p:cNvPr id="6" name="Rectangle 5"/>
          <p:cNvSpPr/>
          <p:nvPr/>
        </p:nvSpPr>
        <p:spPr>
          <a:xfrm>
            <a:off x="-838200" y="-76200"/>
            <a:ext cx="9982200" cy="707886"/>
          </a:xfrm>
          <a:prstGeom prst="rect">
            <a:avLst/>
          </a:prstGeom>
        </p:spPr>
        <p:txBody>
          <a:bodyPr wrap="square">
            <a:spAutoFit/>
          </a:bodyPr>
          <a:lstStyle/>
          <a:p>
            <a:pPr algn="ctr"/>
            <a:r>
              <a:rPr lang="en-US" sz="4000" b="1" dirty="0" smtClean="0">
                <a:solidFill>
                  <a:schemeClr val="bg1"/>
                </a:solidFill>
                <a:latin typeface="Calibri" pitchFamily="34" charset="0"/>
                <a:cs typeface="Calibri" pitchFamily="34" charset="0"/>
              </a:rPr>
              <a:t>Airport Pavement Technical Workshop </a:t>
            </a:r>
            <a:endParaRPr lang="en-US" sz="4000" b="1" dirty="0">
              <a:solidFill>
                <a:schemeClr val="bg1"/>
              </a:solidFill>
              <a:latin typeface="Calibri" pitchFamily="34" charset="0"/>
              <a:cs typeface="Calibri" pitchFamily="34" charset="0"/>
            </a:endParaRPr>
          </a:p>
        </p:txBody>
      </p:sp>
      <p:sp>
        <p:nvSpPr>
          <p:cNvPr id="2" name="TextBox 1"/>
          <p:cNvSpPr txBox="1"/>
          <p:nvPr/>
        </p:nvSpPr>
        <p:spPr>
          <a:xfrm>
            <a:off x="1941394" y="5018782"/>
            <a:ext cx="5633096" cy="1077218"/>
          </a:xfrm>
          <a:prstGeom prst="rect">
            <a:avLst/>
          </a:prstGeom>
          <a:solidFill>
            <a:schemeClr val="bg1"/>
          </a:solidFill>
          <a:ln w="38100">
            <a:solidFill>
              <a:srgbClr val="FF0000"/>
            </a:solidFill>
          </a:ln>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rPr>
              <a:t>April 24 – 26, 2018	</a:t>
            </a:r>
            <a:br>
              <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rPr>
            </a:br>
            <a:r>
              <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rPr>
              <a:t>Dallas-Fort Worth</a:t>
            </a:r>
            <a:endParaRPr lang="en-US"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078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43000"/>
            <a:ext cx="3829050" cy="5067300"/>
          </a:xfrm>
          <a:prstGeom prst="rect">
            <a:avLst/>
          </a:prstGeom>
        </p:spPr>
      </p:pic>
      <p:sp>
        <p:nvSpPr>
          <p:cNvPr id="5" name="Content Placeholder 2"/>
          <p:cNvSpPr>
            <a:spLocks noGrp="1"/>
          </p:cNvSpPr>
          <p:nvPr>
            <p:ph idx="1"/>
          </p:nvPr>
        </p:nvSpPr>
        <p:spPr>
          <a:xfrm>
            <a:off x="4038600" y="1816769"/>
            <a:ext cx="6705600" cy="1588168"/>
          </a:xfrm>
        </p:spPr>
        <p:txBody>
          <a:bodyPr>
            <a:normAutofit/>
          </a:bodyPr>
          <a:lstStyle/>
          <a:p>
            <a:r>
              <a:rPr lang="en-US" dirty="0" smtClean="0"/>
              <a:t>FHWA </a:t>
            </a:r>
          </a:p>
          <a:p>
            <a:r>
              <a:rPr lang="en-US" dirty="0" smtClean="0"/>
              <a:t>Asphalt Recycling &amp; Reclaiming </a:t>
            </a:r>
            <a:endParaRPr lang="en-US" dirty="0"/>
          </a:p>
          <a:p>
            <a:pPr algn="ctr"/>
            <a:endParaRPr lang="en-US" dirty="0"/>
          </a:p>
        </p:txBody>
      </p:sp>
      <p:sp>
        <p:nvSpPr>
          <p:cNvPr id="4" name="Content Placeholder 2"/>
          <p:cNvSpPr txBox="1">
            <a:spLocks/>
          </p:cNvSpPr>
          <p:nvPr/>
        </p:nvSpPr>
        <p:spPr>
          <a:xfrm>
            <a:off x="838200" y="0"/>
            <a:ext cx="7543800" cy="15881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mn-lt"/>
                <a:ea typeface="+mn-ea"/>
                <a:cs typeface="+mn-cs"/>
              </a:defRPr>
            </a:lvl3pPr>
            <a:lvl4pPr marL="908050" indent="-215900" algn="l" defTabSz="914400" rtl="0" eaLnBrk="1" latinLnBrk="0" hangingPunct="1">
              <a:lnSpc>
                <a:spcPct val="90000"/>
              </a:lnSpc>
              <a:spcBef>
                <a:spcPts val="500"/>
              </a:spcBef>
              <a:buFont typeface="Arial" panose="020B0604020202020204" pitchFamily="34" charset="0"/>
              <a:buChar char="•"/>
              <a:tabLst>
                <a:tab pos="914400" algn="l"/>
              </a:tabLst>
              <a:defRPr sz="2800" b="1" kern="1200">
                <a:solidFill>
                  <a:schemeClr val="tx1"/>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tabLst>
                <a:tab pos="1081088" algn="l"/>
              </a:tabLst>
              <a:defRPr sz="2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algn="ctr" fontAlgn="auto">
              <a:spcAft>
                <a:spcPts val="0"/>
              </a:spcAft>
            </a:pPr>
            <a:r>
              <a:rPr lang="en-US" sz="3600" dirty="0" smtClean="0">
                <a:solidFill>
                  <a:schemeClr val="bg1"/>
                </a:solidFill>
              </a:rPr>
              <a:t>Basic Asphalt Recycling Manual</a:t>
            </a:r>
          </a:p>
        </p:txBody>
      </p:sp>
    </p:spTree>
    <p:extLst>
      <p:ext uri="{BB962C8B-B14F-4D97-AF65-F5344CB8AC3E}">
        <p14:creationId xmlns:p14="http://schemas.microsoft.com/office/powerpoint/2010/main" val="2842196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00" y="6519446"/>
            <a:ext cx="8153400" cy="338554"/>
          </a:xfrm>
          <a:prstGeom prst="rect">
            <a:avLst/>
          </a:prstGeom>
        </p:spPr>
        <p:txBody>
          <a:bodyPr wrap="square">
            <a:spAutoFit/>
          </a:bodyPr>
          <a:lstStyle/>
          <a:p>
            <a:r>
              <a:rPr lang="en-US" sz="1600" b="1" dirty="0">
                <a:latin typeface="+mn-lt"/>
              </a:rPr>
              <a:t>https://www.pavementpreservation.org/video_library/pavement/In_Place_Recycling.html</a:t>
            </a:r>
          </a:p>
        </p:txBody>
      </p:sp>
      <p:grpSp>
        <p:nvGrpSpPr>
          <p:cNvPr id="8" name="Group 7"/>
          <p:cNvGrpSpPr/>
          <p:nvPr/>
        </p:nvGrpSpPr>
        <p:grpSpPr>
          <a:xfrm>
            <a:off x="591552" y="914400"/>
            <a:ext cx="7866647" cy="5638800"/>
            <a:chOff x="0" y="0"/>
            <a:chExt cx="6398712" cy="6553199"/>
          </a:xfrm>
        </p:grpSpPr>
        <p:pic>
          <p:nvPicPr>
            <p:cNvPr id="6" name="Picture 5"/>
            <p:cNvPicPr>
              <a:picLocks noChangeAspect="1"/>
            </p:cNvPicPr>
            <p:nvPr/>
          </p:nvPicPr>
          <p:blipFill>
            <a:blip r:embed="rId2"/>
            <a:stretch>
              <a:fillRect/>
            </a:stretch>
          </p:blipFill>
          <p:spPr>
            <a:xfrm>
              <a:off x="0" y="0"/>
              <a:ext cx="6394784" cy="3359029"/>
            </a:xfrm>
            <a:prstGeom prst="rect">
              <a:avLst/>
            </a:prstGeom>
          </p:spPr>
        </p:pic>
        <p:pic>
          <p:nvPicPr>
            <p:cNvPr id="7" name="Picture 6"/>
            <p:cNvPicPr>
              <a:picLocks noChangeAspect="1"/>
            </p:cNvPicPr>
            <p:nvPr/>
          </p:nvPicPr>
          <p:blipFill>
            <a:blip r:embed="rId3"/>
            <a:stretch>
              <a:fillRect/>
            </a:stretch>
          </p:blipFill>
          <p:spPr>
            <a:xfrm>
              <a:off x="0" y="3359028"/>
              <a:ext cx="6398712" cy="3194171"/>
            </a:xfrm>
            <a:prstGeom prst="rect">
              <a:avLst/>
            </a:prstGeom>
          </p:spPr>
        </p:pic>
      </p:grpSp>
    </p:spTree>
    <p:extLst>
      <p:ext uri="{BB962C8B-B14F-4D97-AF65-F5344CB8AC3E}">
        <p14:creationId xmlns:p14="http://schemas.microsoft.com/office/powerpoint/2010/main" val="1150277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64443" y="914400"/>
            <a:ext cx="6615113" cy="5750392"/>
          </a:xfrm>
          <a:prstGeom prst="rect">
            <a:avLst/>
          </a:prstGeom>
        </p:spPr>
      </p:pic>
    </p:spTree>
    <p:extLst>
      <p:ext uri="{BB962C8B-B14F-4D97-AF65-F5344CB8AC3E}">
        <p14:creationId xmlns:p14="http://schemas.microsoft.com/office/powerpoint/2010/main" val="2278696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5747" y="1175044"/>
            <a:ext cx="9176853" cy="5378156"/>
          </a:xfrm>
          <a:prstGeom prst="rect">
            <a:avLst/>
          </a:prstGeom>
        </p:spPr>
      </p:pic>
      <p:pic>
        <p:nvPicPr>
          <p:cNvPr id="4" name="Picture 3"/>
          <p:cNvPicPr>
            <a:picLocks noChangeAspect="1"/>
          </p:cNvPicPr>
          <p:nvPr/>
        </p:nvPicPr>
        <p:blipFill>
          <a:blip r:embed="rId3"/>
          <a:stretch>
            <a:fillRect/>
          </a:stretch>
        </p:blipFill>
        <p:spPr>
          <a:xfrm>
            <a:off x="2433637" y="5991225"/>
            <a:ext cx="4276725" cy="219075"/>
          </a:xfrm>
          <a:prstGeom prst="rect">
            <a:avLst/>
          </a:prstGeom>
        </p:spPr>
      </p:pic>
    </p:spTree>
    <p:extLst>
      <p:ext uri="{BB962C8B-B14F-4D97-AF65-F5344CB8AC3E}">
        <p14:creationId xmlns:p14="http://schemas.microsoft.com/office/powerpoint/2010/main" val="2686270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AI_PPT_Template_2014">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99BBA2-FC97-4C16-8034-138AC24BEA7E}" vid="{DB034BC9-E641-42A4-9479-294F01B7B1E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BE2B00C6AA36459AB6DA9D90CB1034" ma:contentTypeVersion="0" ma:contentTypeDescription="Create a new document." ma:contentTypeScope="" ma:versionID="8d39dbb5bc2e6d7daee8da733aeed249">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1ECBC0A9-1739-4AEC-AF7B-7D3A9305FF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8724573-A8E5-4131-A654-BD5AED243513}">
  <ds:schemaRefs>
    <ds:schemaRef ds:uri="http://schemas.microsoft.com/sharepoint/v3/contenttype/forms"/>
  </ds:schemaRefs>
</ds:datastoreItem>
</file>

<file path=customXml/itemProps3.xml><?xml version="1.0" encoding="utf-8"?>
<ds:datastoreItem xmlns:ds="http://schemas.openxmlformats.org/officeDocument/2006/customXml" ds:itemID="{2A05D500-AE65-4063-8D4B-883E52A9196F}">
  <ds:schemaRefs>
    <ds:schemaRef ds:uri="http://schemas.microsoft.com/office/2006/metadata/longProperties"/>
  </ds:schemaRefs>
</ds:datastoreItem>
</file>

<file path=customXml/itemProps4.xml><?xml version="1.0" encoding="utf-8"?>
<ds:datastoreItem xmlns:ds="http://schemas.openxmlformats.org/officeDocument/2006/customXml" ds:itemID="{94510B30-DD28-4B76-BFC0-E67AE1D5FC86}">
  <ds:schemaRefs>
    <ds:schemaRef ds:uri="http://www.w3.org/XML/1998/namespace"/>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New AI powerpoint template</Template>
  <TotalTime>23894</TotalTime>
  <Words>1085</Words>
  <Application>Microsoft Office PowerPoint</Application>
  <PresentationFormat>On-screen Show (4:3)</PresentationFormat>
  <Paragraphs>432</Paragraphs>
  <Slides>45</Slides>
  <Notes>18</Notes>
  <HiddenSlides>3</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Comic Sans MS</vt:lpstr>
      <vt:lpstr>Impact</vt:lpstr>
      <vt:lpstr>Monotype Sorts</vt:lpstr>
      <vt:lpstr>Times New Roman</vt:lpstr>
      <vt:lpstr>Wingdings</vt:lpstr>
      <vt:lpstr>AI_PPT_Template_2014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In-Place Recycling</vt:lpstr>
      <vt:lpstr>3 Types of HIR</vt:lpstr>
      <vt:lpstr>Steps in Repaving Process</vt:lpstr>
      <vt:lpstr>Steps in Repaving Process</vt:lpstr>
      <vt:lpstr>Steps in Repaving Process</vt:lpstr>
      <vt:lpstr>PowerPoint Presentation</vt:lpstr>
      <vt:lpstr>Single Pass Remixing Equipment</vt:lpstr>
      <vt:lpstr>PowerPoint Presentation</vt:lpstr>
      <vt:lpstr>Recycled Road  </vt:lpstr>
      <vt:lpstr>Limitations to HIR</vt:lpstr>
      <vt:lpstr>Cold In-Place Recycling (CIR)</vt:lpstr>
      <vt:lpstr>Cold In-Place Recycling (CIR)</vt:lpstr>
      <vt:lpstr>Single Unit Train</vt:lpstr>
      <vt:lpstr>Two Unit Train</vt:lpstr>
      <vt:lpstr>Multi-Unit Train</vt:lpstr>
      <vt:lpstr>Multi-Unit Train</vt:lpstr>
      <vt:lpstr>Recycling Additives</vt:lpstr>
      <vt:lpstr>Advantages/Disadvantages of CIR for Airport Pavements</vt:lpstr>
      <vt:lpstr>Full-Depth Reclamation</vt:lpstr>
      <vt:lpstr>Pavement Distresses Treated by FDR</vt:lpstr>
      <vt:lpstr>Main Steps in FDR</vt:lpstr>
      <vt:lpstr>PowerPoint Presentation</vt:lpstr>
      <vt:lpstr>Full-Depth Reclamation</vt:lpstr>
      <vt:lpstr>PowerPoint Presentation</vt:lpstr>
      <vt:lpstr>PowerPoint Presentation</vt:lpstr>
      <vt:lpstr>What is Foamed Asphalt?</vt:lpstr>
      <vt:lpstr>Foaming and Mixing</vt:lpstr>
      <vt:lpstr>Foamed Asphalt</vt:lpstr>
      <vt:lpstr>Foamed Asphalt</vt:lpstr>
      <vt:lpstr>Mobile Cold Recycling Plant</vt:lpstr>
      <vt:lpstr>PowerPoint Presentation</vt:lpstr>
      <vt:lpstr>PowerPoint Presentation</vt:lpstr>
      <vt:lpstr>Finished Surface</vt:lpstr>
      <vt:lpstr>Finished Surface</vt:lpstr>
      <vt:lpstr>PowerPoint Presentation</vt:lpstr>
    </vt:vector>
  </TitlesOfParts>
  <Company>Asphalt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AAAE_2014 Pittsburgh</dc:title>
  <dc:creator>w_jones</dc:creator>
  <cp:lastModifiedBy>Wayne Jones</cp:lastModifiedBy>
  <cp:revision>472</cp:revision>
  <cp:lastPrinted>2014-09-12T20:16:44Z</cp:lastPrinted>
  <dcterms:created xsi:type="dcterms:W3CDTF">2003-12-01T00:32:48Z</dcterms:created>
  <dcterms:modified xsi:type="dcterms:W3CDTF">2017-09-18T12:33:44Z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0x010100AABE2B00C6AA36459AB6DA9D90CB1034</vt:lpwstr>
  </property>
</Properties>
</file>